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94" r:id="rId4"/>
    <p:sldMasterId id="2147483773" r:id="rId5"/>
  </p:sldMasterIdLst>
  <p:notesMasterIdLst>
    <p:notesMasterId r:id="rId52"/>
  </p:notesMasterIdLst>
  <p:handoutMasterIdLst>
    <p:handoutMasterId r:id="rId53"/>
  </p:handoutMasterIdLst>
  <p:sldIdLst>
    <p:sldId id="265" r:id="rId6"/>
    <p:sldId id="340" r:id="rId7"/>
    <p:sldId id="341" r:id="rId8"/>
    <p:sldId id="342" r:id="rId9"/>
    <p:sldId id="343" r:id="rId10"/>
    <p:sldId id="345" r:id="rId11"/>
    <p:sldId id="344" r:id="rId12"/>
    <p:sldId id="346" r:id="rId13"/>
    <p:sldId id="347" r:id="rId14"/>
    <p:sldId id="348" r:id="rId15"/>
    <p:sldId id="381" r:id="rId16"/>
    <p:sldId id="349" r:id="rId17"/>
    <p:sldId id="350" r:id="rId18"/>
    <p:sldId id="351" r:id="rId19"/>
    <p:sldId id="352" r:id="rId20"/>
    <p:sldId id="353" r:id="rId21"/>
    <p:sldId id="380" r:id="rId22"/>
    <p:sldId id="354" r:id="rId23"/>
    <p:sldId id="355" r:id="rId24"/>
    <p:sldId id="356" r:id="rId25"/>
    <p:sldId id="357" r:id="rId26"/>
    <p:sldId id="288" r:id="rId27"/>
    <p:sldId id="294" r:id="rId28"/>
    <p:sldId id="295" r:id="rId29"/>
    <p:sldId id="359" r:id="rId30"/>
    <p:sldId id="358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72" r:id="rId44"/>
    <p:sldId id="373" r:id="rId45"/>
    <p:sldId id="374" r:id="rId46"/>
    <p:sldId id="375" r:id="rId47"/>
    <p:sldId id="376" r:id="rId48"/>
    <p:sldId id="377" r:id="rId49"/>
    <p:sldId id="378" r:id="rId50"/>
    <p:sldId id="262" r:id="rId51"/>
  </p:sldIdLst>
  <p:sldSz cx="9144000" cy="6858000" type="screen4x3"/>
  <p:notesSz cx="6934200" cy="9220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na Davis" initials="GD" lastIdx="11" clrIdx="0"/>
  <p:cmAuthor id="2" name="Microsoft Office User" initials="Office" lastIdx="6" clrIdx="1"/>
  <p:cmAuthor id="3" name="Leah Glasheen" initials="LG" lastIdx="35" clrIdx="2"/>
  <p:cmAuthor id="4" name="kmccauley" initials="km" lastIdx="18" clrIdx="3"/>
  <p:cmAuthor id="5" name="Kristin Coffey" initials="KC" lastIdx="1" clrIdx="4"/>
  <p:cmAuthor id="6" name="Kristin Coffey" initials="KC [2]" lastIdx="1" clrIdx="5"/>
  <p:cmAuthor id="7" name="Kristin Coffey" initials="KC [3]" lastIdx="1" clrIdx="6"/>
  <p:cmAuthor id="8" name="Kristin Coffey" initials="KC [4]" lastIdx="1" clrIdx="7"/>
  <p:cmAuthor id="9" name="Kristin Coffey" initials="KC [5]" lastIdx="0" clrIdx="8"/>
  <p:cmAuthor id="10" name="Kristin Coffey" initials="KC [6]" lastIdx="1" clrIdx="9"/>
  <p:cmAuthor id="11" name="Kate Alter" initials="KA" lastIdx="5" clrIdx="10"/>
  <p:cmAuthor id="12" name="Kate Alter" initials="KA [2]" lastIdx="1" clrIdx="11"/>
  <p:cmAuthor id="13" name="Kate Alter" initials="KA [3]" lastIdx="1" clrIdx="1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521"/>
    <a:srgbClr val="0665A4"/>
    <a:srgbClr val="FFFFFF"/>
    <a:srgbClr val="706CA8"/>
    <a:srgbClr val="E7DCBA"/>
    <a:srgbClr val="787878"/>
    <a:srgbClr val="4F85BA"/>
    <a:srgbClr val="8C9C22"/>
    <a:srgbClr val="E9AF1D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0"/>
    <p:restoredTop sz="91358" autoAdjust="0"/>
  </p:normalViewPr>
  <p:slideViewPr>
    <p:cSldViewPr snapToGrid="0" snapToObjects="1">
      <p:cViewPr varScale="1">
        <p:scale>
          <a:sx n="112" d="100"/>
          <a:sy n="112" d="100"/>
        </p:scale>
        <p:origin x="242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8" d="100"/>
          <a:sy n="98" d="100"/>
        </p:scale>
        <p:origin x="3000" y="200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876A9A-1555-A048-B06A-0717A9DB5ECA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FC18A8-9A3D-E346-83EF-056782B5F65F}">
      <dgm:prSet phldrT="[Text]"/>
      <dgm:spPr>
        <a:gradFill rotWithShape="0">
          <a:gsLst>
            <a:gs pos="0">
              <a:schemeClr val="accent5"/>
            </a:gs>
            <a:gs pos="80000">
              <a:schemeClr val="accent5">
                <a:alpha val="76000"/>
              </a:schemeClr>
            </a:gs>
            <a:gs pos="100000">
              <a:schemeClr val="accent5">
                <a:alpha val="59000"/>
              </a:schemeClr>
            </a:gs>
          </a:gsLst>
        </a:gradFill>
      </dgm:spPr>
      <dgm:t>
        <a:bodyPr/>
        <a:lstStyle/>
        <a:p>
          <a:r>
            <a:rPr lang="en-US" dirty="0"/>
            <a:t>  </a:t>
          </a:r>
        </a:p>
      </dgm:t>
    </dgm:pt>
    <dgm:pt modelId="{1C3EC574-5C3D-7840-90D0-07DBACB4226D}" type="parTrans" cxnId="{25202CEB-2534-B74E-89FF-FCAFC1AF33A7}">
      <dgm:prSet/>
      <dgm:spPr/>
      <dgm:t>
        <a:bodyPr/>
        <a:lstStyle/>
        <a:p>
          <a:endParaRPr lang="en-US"/>
        </a:p>
      </dgm:t>
    </dgm:pt>
    <dgm:pt modelId="{A0E1D786-EBD8-B846-9666-010EAD2CF32C}" type="sibTrans" cxnId="{25202CEB-2534-B74E-89FF-FCAFC1AF33A7}">
      <dgm:prSet/>
      <dgm:spPr/>
      <dgm:t>
        <a:bodyPr/>
        <a:lstStyle/>
        <a:p>
          <a:endParaRPr lang="en-US"/>
        </a:p>
      </dgm:t>
    </dgm:pt>
    <dgm:pt modelId="{85EF5AB4-410A-D34F-9F08-1973917FE11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D2B6AD7E-0324-E94A-81C6-813F34C14F1B}" type="parTrans" cxnId="{D81E0D41-3F49-F542-B228-05837A4A93DB}">
      <dgm:prSet/>
      <dgm:spPr>
        <a:ln w="38100">
          <a:solidFill>
            <a:schemeClr val="accent4"/>
          </a:solidFill>
          <a:prstDash val="sysDot"/>
          <a:headEnd type="triangle"/>
          <a:tailEnd type="triangle"/>
        </a:ln>
      </dgm:spPr>
      <dgm:t>
        <a:bodyPr/>
        <a:lstStyle/>
        <a:p>
          <a:endParaRPr lang="en-US"/>
        </a:p>
      </dgm:t>
    </dgm:pt>
    <dgm:pt modelId="{F6D127B0-11E1-7045-8558-D7241CA51FFE}" type="sibTrans" cxnId="{D81E0D41-3F49-F542-B228-05837A4A93DB}">
      <dgm:prSet/>
      <dgm:spPr/>
      <dgm:t>
        <a:bodyPr/>
        <a:lstStyle/>
        <a:p>
          <a:endParaRPr lang="en-US"/>
        </a:p>
      </dgm:t>
    </dgm:pt>
    <dgm:pt modelId="{5A5EB1CD-CFB5-9E42-ADCD-1576455E14A9}">
      <dgm:prSet phldrT="[Text]"/>
      <dgm:spPr>
        <a:gradFill rotWithShape="0">
          <a:gsLst>
            <a:gs pos="0">
              <a:schemeClr val="tx2"/>
            </a:gs>
            <a:gs pos="80000">
              <a:schemeClr val="tx2">
                <a:alpha val="77000"/>
              </a:schemeClr>
            </a:gs>
            <a:gs pos="100000">
              <a:schemeClr val="tx2">
                <a:alpha val="65000"/>
              </a:schemeClr>
            </a:gs>
          </a:gsLst>
        </a:gradFill>
      </dgm:spPr>
      <dgm:t>
        <a:bodyPr/>
        <a:lstStyle/>
        <a:p>
          <a:r>
            <a:rPr lang="en-US" dirty="0"/>
            <a:t> </a:t>
          </a:r>
        </a:p>
      </dgm:t>
    </dgm:pt>
    <dgm:pt modelId="{7FC2D268-5B8C-7144-A618-CE4D85DE69B4}" type="parTrans" cxnId="{9B95B383-9B9B-1148-B9E8-2F34908F2C35}">
      <dgm:prSet/>
      <dgm:spPr>
        <a:ln w="38100">
          <a:noFill/>
          <a:prstDash val="sysDot"/>
          <a:tailEnd type="triangle"/>
        </a:ln>
      </dgm:spPr>
      <dgm:t>
        <a:bodyPr/>
        <a:lstStyle/>
        <a:p>
          <a:endParaRPr lang="en-US"/>
        </a:p>
      </dgm:t>
    </dgm:pt>
    <dgm:pt modelId="{CEA1B1C1-800C-CD46-8D5F-63916B6C3018}" type="sibTrans" cxnId="{9B95B383-9B9B-1148-B9E8-2F34908F2C35}">
      <dgm:prSet/>
      <dgm:spPr/>
      <dgm:t>
        <a:bodyPr/>
        <a:lstStyle/>
        <a:p>
          <a:endParaRPr lang="en-US"/>
        </a:p>
      </dgm:t>
    </dgm:pt>
    <dgm:pt modelId="{5451265D-3236-B84C-9DB6-341A6D8D8DD9}">
      <dgm:prSet phldrT="[Text]"/>
      <dgm:spPr>
        <a:gradFill rotWithShape="0">
          <a:gsLst>
            <a:gs pos="0">
              <a:schemeClr val="accent6"/>
            </a:gs>
            <a:gs pos="80000">
              <a:schemeClr val="accent6">
                <a:alpha val="76000"/>
              </a:schemeClr>
            </a:gs>
            <a:gs pos="100000">
              <a:schemeClr val="accent6">
                <a:alpha val="60000"/>
              </a:schemeClr>
            </a:gs>
          </a:gsLst>
        </a:gradFill>
      </dgm:spPr>
      <dgm:t>
        <a:bodyPr/>
        <a:lstStyle/>
        <a:p>
          <a:r>
            <a:rPr lang="en-US" dirty="0"/>
            <a:t> </a:t>
          </a:r>
        </a:p>
      </dgm:t>
    </dgm:pt>
    <dgm:pt modelId="{8D90FCE7-B2E2-5C49-AD29-7C08705DD025}" type="parTrans" cxnId="{7B049C02-139E-2E47-9EE4-62C601AE26C6}">
      <dgm:prSet/>
      <dgm:spPr>
        <a:ln w="38100">
          <a:noFill/>
          <a:prstDash val="sysDot"/>
          <a:headEnd type="triangle"/>
        </a:ln>
      </dgm:spPr>
      <dgm:t>
        <a:bodyPr/>
        <a:lstStyle/>
        <a:p>
          <a:endParaRPr lang="en-US"/>
        </a:p>
      </dgm:t>
    </dgm:pt>
    <dgm:pt modelId="{9DDC10D4-EA87-7F40-8B5F-9AA4AAED92CD}" type="sibTrans" cxnId="{7B049C02-139E-2E47-9EE4-62C601AE26C6}">
      <dgm:prSet/>
      <dgm:spPr/>
      <dgm:t>
        <a:bodyPr/>
        <a:lstStyle/>
        <a:p>
          <a:endParaRPr lang="en-US"/>
        </a:p>
      </dgm:t>
    </dgm:pt>
    <dgm:pt modelId="{A07A036D-E9B1-8141-AD11-616F07833A70}">
      <dgm:prSet/>
      <dgm:spPr/>
      <dgm:t>
        <a:bodyPr/>
        <a:lstStyle/>
        <a:p>
          <a:endParaRPr lang="en-US"/>
        </a:p>
      </dgm:t>
    </dgm:pt>
    <dgm:pt modelId="{0E674A1E-41D0-1F47-AF0D-4507FCB6AFD0}" type="parTrans" cxnId="{98A0C92F-B430-7843-ACE7-552043BDD472}">
      <dgm:prSet/>
      <dgm:spPr/>
      <dgm:t>
        <a:bodyPr/>
        <a:lstStyle/>
        <a:p>
          <a:endParaRPr lang="en-US"/>
        </a:p>
      </dgm:t>
    </dgm:pt>
    <dgm:pt modelId="{D3FF6B07-0F07-864C-B6F6-2B4EBF52C19A}" type="sibTrans" cxnId="{98A0C92F-B430-7843-ACE7-552043BDD472}">
      <dgm:prSet/>
      <dgm:spPr/>
      <dgm:t>
        <a:bodyPr/>
        <a:lstStyle/>
        <a:p>
          <a:endParaRPr lang="en-US"/>
        </a:p>
      </dgm:t>
    </dgm:pt>
    <dgm:pt modelId="{D2918A99-0D8E-6743-8300-1E8FEE3FE384}" type="pres">
      <dgm:prSet presAssocID="{53876A9A-1555-A048-B06A-0717A9DB5EC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7D7F694-8C38-3A4E-A87F-8B279A2812D0}" type="pres">
      <dgm:prSet presAssocID="{38FC18A8-9A3D-E346-83EF-056782B5F65F}" presName="singleCycle" presStyleCnt="0"/>
      <dgm:spPr/>
    </dgm:pt>
    <dgm:pt modelId="{F055380B-4ECA-1E4A-A2CD-ED22D4380816}" type="pres">
      <dgm:prSet presAssocID="{38FC18A8-9A3D-E346-83EF-056782B5F65F}" presName="singleCenter" presStyleLbl="node1" presStyleIdx="0" presStyleCnt="4" custScaleX="126675" custScaleY="54994" custLinFactNeighborY="-7740">
        <dgm:presLayoutVars>
          <dgm:chMax val="7"/>
          <dgm:chPref val="7"/>
        </dgm:presLayoutVars>
      </dgm:prSet>
      <dgm:spPr/>
    </dgm:pt>
    <dgm:pt modelId="{4B16C85B-8AF1-EE4F-8E20-68A0C4618D02}" type="pres">
      <dgm:prSet presAssocID="{D2B6AD7E-0324-E94A-81C6-813F34C14F1B}" presName="Name56" presStyleLbl="parChTrans1D2" presStyleIdx="0" presStyleCnt="3"/>
      <dgm:spPr/>
    </dgm:pt>
    <dgm:pt modelId="{FC758ED6-41EF-6842-AD71-8038FFB92732}" type="pres">
      <dgm:prSet presAssocID="{85EF5AB4-410A-D34F-9F08-1973917FE114}" presName="text0" presStyleLbl="node1" presStyleIdx="1" presStyleCnt="4" custScaleX="268680" custScaleY="116446" custRadScaleRad="91592" custRadScaleInc="254">
        <dgm:presLayoutVars>
          <dgm:bulletEnabled val="1"/>
        </dgm:presLayoutVars>
      </dgm:prSet>
      <dgm:spPr/>
    </dgm:pt>
    <dgm:pt modelId="{73F7796E-4261-B84D-8B1F-4230ADCC215F}" type="pres">
      <dgm:prSet presAssocID="{7FC2D268-5B8C-7144-A618-CE4D85DE69B4}" presName="Name56" presStyleLbl="parChTrans1D2" presStyleIdx="1" presStyleCnt="3"/>
      <dgm:spPr/>
    </dgm:pt>
    <dgm:pt modelId="{ACB42A70-C3DA-B24E-A3A6-B8CDE48DAA86}" type="pres">
      <dgm:prSet presAssocID="{5A5EB1CD-CFB5-9E42-ADCD-1576455E14A9}" presName="text0" presStyleLbl="node1" presStyleIdx="2" presStyleCnt="4" custScaleX="182994">
        <dgm:presLayoutVars>
          <dgm:bulletEnabled val="1"/>
        </dgm:presLayoutVars>
      </dgm:prSet>
      <dgm:spPr/>
    </dgm:pt>
    <dgm:pt modelId="{0A74439F-F0A0-3B49-A7FD-3C6AF986CF4B}" type="pres">
      <dgm:prSet presAssocID="{8D90FCE7-B2E2-5C49-AD29-7C08705DD025}" presName="Name56" presStyleLbl="parChTrans1D2" presStyleIdx="2" presStyleCnt="3"/>
      <dgm:spPr/>
    </dgm:pt>
    <dgm:pt modelId="{C25B9AB8-5E45-FF4A-BDD2-A4585DBD8939}" type="pres">
      <dgm:prSet presAssocID="{5451265D-3236-B84C-9DB6-341A6D8D8DD9}" presName="text0" presStyleLbl="node1" presStyleIdx="3" presStyleCnt="4" custScaleX="174091">
        <dgm:presLayoutVars>
          <dgm:bulletEnabled val="1"/>
        </dgm:presLayoutVars>
      </dgm:prSet>
      <dgm:spPr/>
    </dgm:pt>
  </dgm:ptLst>
  <dgm:cxnLst>
    <dgm:cxn modelId="{7B049C02-139E-2E47-9EE4-62C601AE26C6}" srcId="{38FC18A8-9A3D-E346-83EF-056782B5F65F}" destId="{5451265D-3236-B84C-9DB6-341A6D8D8DD9}" srcOrd="2" destOrd="0" parTransId="{8D90FCE7-B2E2-5C49-AD29-7C08705DD025}" sibTransId="{9DDC10D4-EA87-7F40-8B5F-9AA4AAED92CD}"/>
    <dgm:cxn modelId="{7F5AA807-D020-0F4B-897D-E8B801773395}" type="presOf" srcId="{5A5EB1CD-CFB5-9E42-ADCD-1576455E14A9}" destId="{ACB42A70-C3DA-B24E-A3A6-B8CDE48DAA86}" srcOrd="0" destOrd="0" presId="urn:microsoft.com/office/officeart/2008/layout/RadialCluster"/>
    <dgm:cxn modelId="{98A0C92F-B430-7843-ACE7-552043BDD472}" srcId="{53876A9A-1555-A048-B06A-0717A9DB5ECA}" destId="{A07A036D-E9B1-8141-AD11-616F07833A70}" srcOrd="1" destOrd="0" parTransId="{0E674A1E-41D0-1F47-AF0D-4507FCB6AFD0}" sibTransId="{D3FF6B07-0F07-864C-B6F6-2B4EBF52C19A}"/>
    <dgm:cxn modelId="{D81E0D41-3F49-F542-B228-05837A4A93DB}" srcId="{38FC18A8-9A3D-E346-83EF-056782B5F65F}" destId="{85EF5AB4-410A-D34F-9F08-1973917FE114}" srcOrd="0" destOrd="0" parTransId="{D2B6AD7E-0324-E94A-81C6-813F34C14F1B}" sibTransId="{F6D127B0-11E1-7045-8558-D7241CA51FFE}"/>
    <dgm:cxn modelId="{A277F543-4762-9D43-905C-2CD25E9DCDCC}" type="presOf" srcId="{38FC18A8-9A3D-E346-83EF-056782B5F65F}" destId="{F055380B-4ECA-1E4A-A2CD-ED22D4380816}" srcOrd="0" destOrd="0" presId="urn:microsoft.com/office/officeart/2008/layout/RadialCluster"/>
    <dgm:cxn modelId="{2139D34E-E65C-5940-941F-D311D0C51182}" type="presOf" srcId="{85EF5AB4-410A-D34F-9F08-1973917FE114}" destId="{FC758ED6-41EF-6842-AD71-8038FFB92732}" srcOrd="0" destOrd="0" presId="urn:microsoft.com/office/officeart/2008/layout/RadialCluster"/>
    <dgm:cxn modelId="{AB127D5F-93BC-C04A-AA4E-9D33EC97FA6B}" type="presOf" srcId="{5451265D-3236-B84C-9DB6-341A6D8D8DD9}" destId="{C25B9AB8-5E45-FF4A-BDD2-A4585DBD8939}" srcOrd="0" destOrd="0" presId="urn:microsoft.com/office/officeart/2008/layout/RadialCluster"/>
    <dgm:cxn modelId="{A3645666-D11A-0745-BE79-74FF6D54C94E}" type="presOf" srcId="{7FC2D268-5B8C-7144-A618-CE4D85DE69B4}" destId="{73F7796E-4261-B84D-8B1F-4230ADCC215F}" srcOrd="0" destOrd="0" presId="urn:microsoft.com/office/officeart/2008/layout/RadialCluster"/>
    <dgm:cxn modelId="{E99E7066-321C-494C-BF1A-7F74900710B9}" type="presOf" srcId="{D2B6AD7E-0324-E94A-81C6-813F34C14F1B}" destId="{4B16C85B-8AF1-EE4F-8E20-68A0C4618D02}" srcOrd="0" destOrd="0" presId="urn:microsoft.com/office/officeart/2008/layout/RadialCluster"/>
    <dgm:cxn modelId="{9B95B383-9B9B-1148-B9E8-2F34908F2C35}" srcId="{38FC18A8-9A3D-E346-83EF-056782B5F65F}" destId="{5A5EB1CD-CFB5-9E42-ADCD-1576455E14A9}" srcOrd="1" destOrd="0" parTransId="{7FC2D268-5B8C-7144-A618-CE4D85DE69B4}" sibTransId="{CEA1B1C1-800C-CD46-8D5F-63916B6C3018}"/>
    <dgm:cxn modelId="{2AC976DE-1600-1049-A883-D5A033AC5EC5}" type="presOf" srcId="{8D90FCE7-B2E2-5C49-AD29-7C08705DD025}" destId="{0A74439F-F0A0-3B49-A7FD-3C6AF986CF4B}" srcOrd="0" destOrd="0" presId="urn:microsoft.com/office/officeart/2008/layout/RadialCluster"/>
    <dgm:cxn modelId="{763D9DE7-632F-A040-90A6-D695A864AFF1}" type="presOf" srcId="{53876A9A-1555-A048-B06A-0717A9DB5ECA}" destId="{D2918A99-0D8E-6743-8300-1E8FEE3FE384}" srcOrd="0" destOrd="0" presId="urn:microsoft.com/office/officeart/2008/layout/RadialCluster"/>
    <dgm:cxn modelId="{25202CEB-2534-B74E-89FF-FCAFC1AF33A7}" srcId="{53876A9A-1555-A048-B06A-0717A9DB5ECA}" destId="{38FC18A8-9A3D-E346-83EF-056782B5F65F}" srcOrd="0" destOrd="0" parTransId="{1C3EC574-5C3D-7840-90D0-07DBACB4226D}" sibTransId="{A0E1D786-EBD8-B846-9666-010EAD2CF32C}"/>
    <dgm:cxn modelId="{CA73A240-AD8A-944D-97EE-2CD73F6023B9}" type="presParOf" srcId="{D2918A99-0D8E-6743-8300-1E8FEE3FE384}" destId="{C7D7F694-8C38-3A4E-A87F-8B279A2812D0}" srcOrd="0" destOrd="0" presId="urn:microsoft.com/office/officeart/2008/layout/RadialCluster"/>
    <dgm:cxn modelId="{74BC70A9-BC55-0D4D-A6E9-44A1670D244F}" type="presParOf" srcId="{C7D7F694-8C38-3A4E-A87F-8B279A2812D0}" destId="{F055380B-4ECA-1E4A-A2CD-ED22D4380816}" srcOrd="0" destOrd="0" presId="urn:microsoft.com/office/officeart/2008/layout/RadialCluster"/>
    <dgm:cxn modelId="{EDF59C4D-43AB-2942-8207-199A0D3AACA1}" type="presParOf" srcId="{C7D7F694-8C38-3A4E-A87F-8B279A2812D0}" destId="{4B16C85B-8AF1-EE4F-8E20-68A0C4618D02}" srcOrd="1" destOrd="0" presId="urn:microsoft.com/office/officeart/2008/layout/RadialCluster"/>
    <dgm:cxn modelId="{A6C5A306-CEB2-6941-892E-3D0B77828908}" type="presParOf" srcId="{C7D7F694-8C38-3A4E-A87F-8B279A2812D0}" destId="{FC758ED6-41EF-6842-AD71-8038FFB92732}" srcOrd="2" destOrd="0" presId="urn:microsoft.com/office/officeart/2008/layout/RadialCluster"/>
    <dgm:cxn modelId="{7B93492B-EDDB-E245-A0BC-21B4C183E38A}" type="presParOf" srcId="{C7D7F694-8C38-3A4E-A87F-8B279A2812D0}" destId="{73F7796E-4261-B84D-8B1F-4230ADCC215F}" srcOrd="3" destOrd="0" presId="urn:microsoft.com/office/officeart/2008/layout/RadialCluster"/>
    <dgm:cxn modelId="{25A26F19-896A-AF4C-9B37-342FEDC8C696}" type="presParOf" srcId="{C7D7F694-8C38-3A4E-A87F-8B279A2812D0}" destId="{ACB42A70-C3DA-B24E-A3A6-B8CDE48DAA86}" srcOrd="4" destOrd="0" presId="urn:microsoft.com/office/officeart/2008/layout/RadialCluster"/>
    <dgm:cxn modelId="{0B9448CE-F610-1844-948E-93522CEFA283}" type="presParOf" srcId="{C7D7F694-8C38-3A4E-A87F-8B279A2812D0}" destId="{0A74439F-F0A0-3B49-A7FD-3C6AF986CF4B}" srcOrd="5" destOrd="0" presId="urn:microsoft.com/office/officeart/2008/layout/RadialCluster"/>
    <dgm:cxn modelId="{AF81283E-AEFC-7649-AAD7-6CAC31C5AE80}" type="presParOf" srcId="{C7D7F694-8C38-3A4E-A87F-8B279A2812D0}" destId="{C25B9AB8-5E45-FF4A-BDD2-A4585DBD8939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3D0445-4B04-794F-A054-EDED19E5ECCE}" type="doc">
      <dgm:prSet loTypeId="urn:microsoft.com/office/officeart/2005/8/layout/venn2" loCatId="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7321EEA-DD84-D445-8E30-8D954560A83E}">
      <dgm:prSet phldrT="[Text]"/>
      <dgm:spPr>
        <a:gradFill rotWithShape="0">
          <a:gsLst>
            <a:gs pos="0">
              <a:schemeClr val="accent1">
                <a:shade val="80000"/>
                <a:hueOff val="0"/>
                <a:satOff val="0"/>
                <a:shade val="51000"/>
                <a:satMod val="130000"/>
                <a:lumMod val="85000"/>
                <a:lumOff val="15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/>
            <a:t> </a:t>
          </a:r>
        </a:p>
      </dgm:t>
    </dgm:pt>
    <dgm:pt modelId="{D48F3C11-A17E-AB40-BAE2-63A03635950E}" type="parTrans" cxnId="{0FFA48A0-49FE-2249-AD7A-3BF8EBBE6E1B}">
      <dgm:prSet/>
      <dgm:spPr/>
      <dgm:t>
        <a:bodyPr/>
        <a:lstStyle/>
        <a:p>
          <a:endParaRPr lang="en-US"/>
        </a:p>
      </dgm:t>
    </dgm:pt>
    <dgm:pt modelId="{B6A861DE-9465-C947-B000-884A68D42865}" type="sibTrans" cxnId="{0FFA48A0-49FE-2249-AD7A-3BF8EBBE6E1B}">
      <dgm:prSet/>
      <dgm:spPr/>
      <dgm:t>
        <a:bodyPr/>
        <a:lstStyle/>
        <a:p>
          <a:endParaRPr lang="en-US"/>
        </a:p>
      </dgm:t>
    </dgm:pt>
    <dgm:pt modelId="{4E754930-20A9-D743-B931-721F49EE2A5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24A70079-761A-8542-992C-56FDA02AD559}" type="parTrans" cxnId="{11794771-2324-AD44-9691-55CE80B89F1E}">
      <dgm:prSet/>
      <dgm:spPr/>
      <dgm:t>
        <a:bodyPr/>
        <a:lstStyle/>
        <a:p>
          <a:endParaRPr lang="en-US"/>
        </a:p>
      </dgm:t>
    </dgm:pt>
    <dgm:pt modelId="{549369CB-8F7D-2E4D-B39D-A7786BEF76CB}" type="sibTrans" cxnId="{11794771-2324-AD44-9691-55CE80B89F1E}">
      <dgm:prSet/>
      <dgm:spPr/>
      <dgm:t>
        <a:bodyPr/>
        <a:lstStyle/>
        <a:p>
          <a:endParaRPr lang="en-US"/>
        </a:p>
      </dgm:t>
    </dgm:pt>
    <dgm:pt modelId="{C94EDDBD-FE5A-814C-94B8-8D7597DA5B3B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432A9717-710A-BA41-821C-B61A5025534D}" type="parTrans" cxnId="{B1F4E977-D7E4-2349-B10D-48E51CA86EE8}">
      <dgm:prSet/>
      <dgm:spPr/>
      <dgm:t>
        <a:bodyPr/>
        <a:lstStyle/>
        <a:p>
          <a:endParaRPr lang="en-US"/>
        </a:p>
      </dgm:t>
    </dgm:pt>
    <dgm:pt modelId="{5BB6FFC8-1C11-AB4B-A179-B99241E131BD}" type="sibTrans" cxnId="{B1F4E977-D7E4-2349-B10D-48E51CA86EE8}">
      <dgm:prSet/>
      <dgm:spPr/>
      <dgm:t>
        <a:bodyPr/>
        <a:lstStyle/>
        <a:p>
          <a:endParaRPr lang="en-US"/>
        </a:p>
      </dgm:t>
    </dgm:pt>
    <dgm:pt modelId="{147BE1A9-1F40-6C41-8947-C35AD5B14E0C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0609EB06-FA7C-0E48-9A86-5F77D42B705E}" type="parTrans" cxnId="{CF96381D-86C1-5348-8387-1C4A61403BBC}">
      <dgm:prSet/>
      <dgm:spPr/>
      <dgm:t>
        <a:bodyPr/>
        <a:lstStyle/>
        <a:p>
          <a:endParaRPr lang="en-US"/>
        </a:p>
      </dgm:t>
    </dgm:pt>
    <dgm:pt modelId="{C601096B-51E3-D34A-B88E-661E9508B567}" type="sibTrans" cxnId="{CF96381D-86C1-5348-8387-1C4A61403BBC}">
      <dgm:prSet/>
      <dgm:spPr/>
      <dgm:t>
        <a:bodyPr/>
        <a:lstStyle/>
        <a:p>
          <a:endParaRPr lang="en-US"/>
        </a:p>
      </dgm:t>
    </dgm:pt>
    <dgm:pt modelId="{460D4E45-7654-8F49-829F-9AC294DAEBF4}" type="pres">
      <dgm:prSet presAssocID="{8F3D0445-4B04-794F-A054-EDED19E5ECCE}" presName="Name0" presStyleCnt="0">
        <dgm:presLayoutVars>
          <dgm:chMax val="7"/>
          <dgm:resizeHandles val="exact"/>
        </dgm:presLayoutVars>
      </dgm:prSet>
      <dgm:spPr/>
    </dgm:pt>
    <dgm:pt modelId="{7FCB9757-8B87-3E46-95C7-AF1294B364CC}" type="pres">
      <dgm:prSet presAssocID="{8F3D0445-4B04-794F-A054-EDED19E5ECCE}" presName="comp1" presStyleCnt="0"/>
      <dgm:spPr/>
    </dgm:pt>
    <dgm:pt modelId="{C433531E-F663-9F4B-BA1F-F1F8FC32254F}" type="pres">
      <dgm:prSet presAssocID="{8F3D0445-4B04-794F-A054-EDED19E5ECCE}" presName="circle1" presStyleLbl="node1" presStyleIdx="0" presStyleCnt="4"/>
      <dgm:spPr/>
    </dgm:pt>
    <dgm:pt modelId="{E53B342A-1444-A44F-8142-5117D94B4214}" type="pres">
      <dgm:prSet presAssocID="{8F3D0445-4B04-794F-A054-EDED19E5ECCE}" presName="c1text" presStyleLbl="node1" presStyleIdx="0" presStyleCnt="4">
        <dgm:presLayoutVars>
          <dgm:bulletEnabled val="1"/>
        </dgm:presLayoutVars>
      </dgm:prSet>
      <dgm:spPr/>
    </dgm:pt>
    <dgm:pt modelId="{ED2DAB28-2638-C440-B3C3-D337039600B1}" type="pres">
      <dgm:prSet presAssocID="{8F3D0445-4B04-794F-A054-EDED19E5ECCE}" presName="comp2" presStyleCnt="0"/>
      <dgm:spPr/>
    </dgm:pt>
    <dgm:pt modelId="{8AA917B7-7F29-364C-B13E-555BAAB2BAC4}" type="pres">
      <dgm:prSet presAssocID="{8F3D0445-4B04-794F-A054-EDED19E5ECCE}" presName="circle2" presStyleLbl="node1" presStyleIdx="1" presStyleCnt="4"/>
      <dgm:spPr/>
    </dgm:pt>
    <dgm:pt modelId="{1F6FB9AC-CA93-C242-BD44-5428159C99D9}" type="pres">
      <dgm:prSet presAssocID="{8F3D0445-4B04-794F-A054-EDED19E5ECCE}" presName="c2text" presStyleLbl="node1" presStyleIdx="1" presStyleCnt="4">
        <dgm:presLayoutVars>
          <dgm:bulletEnabled val="1"/>
        </dgm:presLayoutVars>
      </dgm:prSet>
      <dgm:spPr/>
    </dgm:pt>
    <dgm:pt modelId="{DCD7BBF2-3F06-1B4B-A8D8-19D6159BEAD0}" type="pres">
      <dgm:prSet presAssocID="{8F3D0445-4B04-794F-A054-EDED19E5ECCE}" presName="comp3" presStyleCnt="0"/>
      <dgm:spPr/>
    </dgm:pt>
    <dgm:pt modelId="{25F7DD0C-2E21-CF4F-B942-94C53F72F2F5}" type="pres">
      <dgm:prSet presAssocID="{8F3D0445-4B04-794F-A054-EDED19E5ECCE}" presName="circle3" presStyleLbl="node1" presStyleIdx="2" presStyleCnt="4"/>
      <dgm:spPr/>
    </dgm:pt>
    <dgm:pt modelId="{BCDDBD25-48F2-A54F-A795-B71B21933899}" type="pres">
      <dgm:prSet presAssocID="{8F3D0445-4B04-794F-A054-EDED19E5ECCE}" presName="c3text" presStyleLbl="node1" presStyleIdx="2" presStyleCnt="4">
        <dgm:presLayoutVars>
          <dgm:bulletEnabled val="1"/>
        </dgm:presLayoutVars>
      </dgm:prSet>
      <dgm:spPr/>
    </dgm:pt>
    <dgm:pt modelId="{47B947C9-288B-9D40-8A45-A57357DC4BAA}" type="pres">
      <dgm:prSet presAssocID="{8F3D0445-4B04-794F-A054-EDED19E5ECCE}" presName="comp4" presStyleCnt="0"/>
      <dgm:spPr/>
    </dgm:pt>
    <dgm:pt modelId="{ADD7B081-3DDE-D949-B528-41D6FCFA8C92}" type="pres">
      <dgm:prSet presAssocID="{8F3D0445-4B04-794F-A054-EDED19E5ECCE}" presName="circle4" presStyleLbl="node1" presStyleIdx="3" presStyleCnt="4"/>
      <dgm:spPr/>
    </dgm:pt>
    <dgm:pt modelId="{FB5DCCA5-63B8-9B4E-A83C-707472359B51}" type="pres">
      <dgm:prSet presAssocID="{8F3D0445-4B04-794F-A054-EDED19E5ECCE}" presName="c4text" presStyleLbl="node1" presStyleIdx="3" presStyleCnt="4">
        <dgm:presLayoutVars>
          <dgm:bulletEnabled val="1"/>
        </dgm:presLayoutVars>
      </dgm:prSet>
      <dgm:spPr/>
    </dgm:pt>
  </dgm:ptLst>
  <dgm:cxnLst>
    <dgm:cxn modelId="{F9BDBB04-EBDC-A04B-BBD7-385793C27B76}" type="presOf" srcId="{C94EDDBD-FE5A-814C-94B8-8D7597DA5B3B}" destId="{BCDDBD25-48F2-A54F-A795-B71B21933899}" srcOrd="1" destOrd="0" presId="urn:microsoft.com/office/officeart/2005/8/layout/venn2"/>
    <dgm:cxn modelId="{8741CE0A-78FC-304E-B66D-CB9FFFF9931E}" type="presOf" srcId="{07321EEA-DD84-D445-8E30-8D954560A83E}" destId="{C433531E-F663-9F4B-BA1F-F1F8FC32254F}" srcOrd="0" destOrd="0" presId="urn:microsoft.com/office/officeart/2005/8/layout/venn2"/>
    <dgm:cxn modelId="{FB2E5117-D2B3-0847-937E-33D4581486DC}" type="presOf" srcId="{07321EEA-DD84-D445-8E30-8D954560A83E}" destId="{E53B342A-1444-A44F-8142-5117D94B4214}" srcOrd="1" destOrd="0" presId="urn:microsoft.com/office/officeart/2005/8/layout/venn2"/>
    <dgm:cxn modelId="{CF96381D-86C1-5348-8387-1C4A61403BBC}" srcId="{8F3D0445-4B04-794F-A054-EDED19E5ECCE}" destId="{147BE1A9-1F40-6C41-8947-C35AD5B14E0C}" srcOrd="3" destOrd="0" parTransId="{0609EB06-FA7C-0E48-9A86-5F77D42B705E}" sibTransId="{C601096B-51E3-D34A-B88E-661E9508B567}"/>
    <dgm:cxn modelId="{6CAE2D2E-4C46-7B41-A49F-4055AA5A7A21}" type="presOf" srcId="{4E754930-20A9-D743-B931-721F49EE2A58}" destId="{1F6FB9AC-CA93-C242-BD44-5428159C99D9}" srcOrd="1" destOrd="0" presId="urn:microsoft.com/office/officeart/2005/8/layout/venn2"/>
    <dgm:cxn modelId="{CEC59F57-D855-0A49-8C77-A0405F50F3ED}" type="presOf" srcId="{147BE1A9-1F40-6C41-8947-C35AD5B14E0C}" destId="{ADD7B081-3DDE-D949-B528-41D6FCFA8C92}" srcOrd="0" destOrd="0" presId="urn:microsoft.com/office/officeart/2005/8/layout/venn2"/>
    <dgm:cxn modelId="{27709B67-7D23-1843-B665-6E51F2E78F5C}" type="presOf" srcId="{4E754930-20A9-D743-B931-721F49EE2A58}" destId="{8AA917B7-7F29-364C-B13E-555BAAB2BAC4}" srcOrd="0" destOrd="0" presId="urn:microsoft.com/office/officeart/2005/8/layout/venn2"/>
    <dgm:cxn modelId="{11794771-2324-AD44-9691-55CE80B89F1E}" srcId="{8F3D0445-4B04-794F-A054-EDED19E5ECCE}" destId="{4E754930-20A9-D743-B931-721F49EE2A58}" srcOrd="1" destOrd="0" parTransId="{24A70079-761A-8542-992C-56FDA02AD559}" sibTransId="{549369CB-8F7D-2E4D-B39D-A7786BEF76CB}"/>
    <dgm:cxn modelId="{B1F4E977-D7E4-2349-B10D-48E51CA86EE8}" srcId="{8F3D0445-4B04-794F-A054-EDED19E5ECCE}" destId="{C94EDDBD-FE5A-814C-94B8-8D7597DA5B3B}" srcOrd="2" destOrd="0" parTransId="{432A9717-710A-BA41-821C-B61A5025534D}" sibTransId="{5BB6FFC8-1C11-AB4B-A179-B99241E131BD}"/>
    <dgm:cxn modelId="{7461B695-A059-D447-A11D-2B1FBB940380}" type="presOf" srcId="{C94EDDBD-FE5A-814C-94B8-8D7597DA5B3B}" destId="{25F7DD0C-2E21-CF4F-B942-94C53F72F2F5}" srcOrd="0" destOrd="0" presId="urn:microsoft.com/office/officeart/2005/8/layout/venn2"/>
    <dgm:cxn modelId="{0FFA48A0-49FE-2249-AD7A-3BF8EBBE6E1B}" srcId="{8F3D0445-4B04-794F-A054-EDED19E5ECCE}" destId="{07321EEA-DD84-D445-8E30-8D954560A83E}" srcOrd="0" destOrd="0" parTransId="{D48F3C11-A17E-AB40-BAE2-63A03635950E}" sibTransId="{B6A861DE-9465-C947-B000-884A68D42865}"/>
    <dgm:cxn modelId="{AFB556C4-6637-4549-964B-58B944B49855}" type="presOf" srcId="{147BE1A9-1F40-6C41-8947-C35AD5B14E0C}" destId="{FB5DCCA5-63B8-9B4E-A83C-707472359B51}" srcOrd="1" destOrd="0" presId="urn:microsoft.com/office/officeart/2005/8/layout/venn2"/>
    <dgm:cxn modelId="{B30785F6-9952-CB4C-94E7-E7AB96472EE4}" type="presOf" srcId="{8F3D0445-4B04-794F-A054-EDED19E5ECCE}" destId="{460D4E45-7654-8F49-829F-9AC294DAEBF4}" srcOrd="0" destOrd="0" presId="urn:microsoft.com/office/officeart/2005/8/layout/venn2"/>
    <dgm:cxn modelId="{FD40C468-8F6D-D343-A83C-1579CC5214AC}" type="presParOf" srcId="{460D4E45-7654-8F49-829F-9AC294DAEBF4}" destId="{7FCB9757-8B87-3E46-95C7-AF1294B364CC}" srcOrd="0" destOrd="0" presId="urn:microsoft.com/office/officeart/2005/8/layout/venn2"/>
    <dgm:cxn modelId="{14CF18D4-B79C-284A-B467-EBF812E3F079}" type="presParOf" srcId="{7FCB9757-8B87-3E46-95C7-AF1294B364CC}" destId="{C433531E-F663-9F4B-BA1F-F1F8FC32254F}" srcOrd="0" destOrd="0" presId="urn:microsoft.com/office/officeart/2005/8/layout/venn2"/>
    <dgm:cxn modelId="{7821C1F4-1310-6A48-97F2-187CCA622D17}" type="presParOf" srcId="{7FCB9757-8B87-3E46-95C7-AF1294B364CC}" destId="{E53B342A-1444-A44F-8142-5117D94B4214}" srcOrd="1" destOrd="0" presId="urn:microsoft.com/office/officeart/2005/8/layout/venn2"/>
    <dgm:cxn modelId="{03374682-5E88-534E-917A-B6DF5020011B}" type="presParOf" srcId="{460D4E45-7654-8F49-829F-9AC294DAEBF4}" destId="{ED2DAB28-2638-C440-B3C3-D337039600B1}" srcOrd="1" destOrd="0" presId="urn:microsoft.com/office/officeart/2005/8/layout/venn2"/>
    <dgm:cxn modelId="{11C8ABCA-E328-1E45-B10F-C29905C89B71}" type="presParOf" srcId="{ED2DAB28-2638-C440-B3C3-D337039600B1}" destId="{8AA917B7-7F29-364C-B13E-555BAAB2BAC4}" srcOrd="0" destOrd="0" presId="urn:microsoft.com/office/officeart/2005/8/layout/venn2"/>
    <dgm:cxn modelId="{294D3CEC-BB09-5B48-8B4A-A4D2A180CBFE}" type="presParOf" srcId="{ED2DAB28-2638-C440-B3C3-D337039600B1}" destId="{1F6FB9AC-CA93-C242-BD44-5428159C99D9}" srcOrd="1" destOrd="0" presId="urn:microsoft.com/office/officeart/2005/8/layout/venn2"/>
    <dgm:cxn modelId="{786B074A-68D1-8D48-B32B-FBD3DCA5B3E5}" type="presParOf" srcId="{460D4E45-7654-8F49-829F-9AC294DAEBF4}" destId="{DCD7BBF2-3F06-1B4B-A8D8-19D6159BEAD0}" srcOrd="2" destOrd="0" presId="urn:microsoft.com/office/officeart/2005/8/layout/venn2"/>
    <dgm:cxn modelId="{582968AC-C88A-E54C-AC69-E45925E1C78B}" type="presParOf" srcId="{DCD7BBF2-3F06-1B4B-A8D8-19D6159BEAD0}" destId="{25F7DD0C-2E21-CF4F-B942-94C53F72F2F5}" srcOrd="0" destOrd="0" presId="urn:microsoft.com/office/officeart/2005/8/layout/venn2"/>
    <dgm:cxn modelId="{4DCD9D63-D274-8243-8B4C-672BCC84A11E}" type="presParOf" srcId="{DCD7BBF2-3F06-1B4B-A8D8-19D6159BEAD0}" destId="{BCDDBD25-48F2-A54F-A795-B71B21933899}" srcOrd="1" destOrd="0" presId="urn:microsoft.com/office/officeart/2005/8/layout/venn2"/>
    <dgm:cxn modelId="{6DF8D6E3-8249-5D43-9C70-B5A3E376FAF0}" type="presParOf" srcId="{460D4E45-7654-8F49-829F-9AC294DAEBF4}" destId="{47B947C9-288B-9D40-8A45-A57357DC4BAA}" srcOrd="3" destOrd="0" presId="urn:microsoft.com/office/officeart/2005/8/layout/venn2"/>
    <dgm:cxn modelId="{81D3A427-5B4C-FD47-B820-1A1A5D9F719B}" type="presParOf" srcId="{47B947C9-288B-9D40-8A45-A57357DC4BAA}" destId="{ADD7B081-3DDE-D949-B528-41D6FCFA8C92}" srcOrd="0" destOrd="0" presId="urn:microsoft.com/office/officeart/2005/8/layout/venn2"/>
    <dgm:cxn modelId="{F01BD0AF-1DF3-7540-A894-D428777869F7}" type="presParOf" srcId="{47B947C9-288B-9D40-8A45-A57357DC4BAA}" destId="{FB5DCCA5-63B8-9B4E-A83C-707472359B51}" srcOrd="1" destOrd="0" presId="urn:microsoft.com/office/officeart/2005/8/layout/venn2"/>
  </dgm:cxnLst>
  <dgm:bg>
    <a:effectLst>
      <a:outerShdw blurRad="50800" dist="762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5380B-4ECA-1E4A-A2CD-ED22D4380816}">
      <dsp:nvSpPr>
        <dsp:cNvPr id="0" name=""/>
        <dsp:cNvSpPr/>
      </dsp:nvSpPr>
      <dsp:spPr>
        <a:xfrm>
          <a:off x="2160495" y="2143186"/>
          <a:ext cx="1734178" cy="752866"/>
        </a:xfrm>
        <a:prstGeom prst="roundRect">
          <a:avLst/>
        </a:prstGeom>
        <a:gradFill rotWithShape="0">
          <a:gsLst>
            <a:gs pos="0">
              <a:schemeClr val="accent5"/>
            </a:gs>
            <a:gs pos="80000">
              <a:schemeClr val="accent5">
                <a:alpha val="76000"/>
              </a:schemeClr>
            </a:gs>
            <a:gs pos="100000">
              <a:schemeClr val="accent5">
                <a:alpha val="59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  </a:t>
          </a:r>
        </a:p>
      </dsp:txBody>
      <dsp:txXfrm>
        <a:off x="2197247" y="2179938"/>
        <a:ext cx="1660674" cy="679362"/>
      </dsp:txXfrm>
    </dsp:sp>
    <dsp:sp modelId="{4B16C85B-8AF1-EE4F-8E20-68A0C4618D02}">
      <dsp:nvSpPr>
        <dsp:cNvPr id="0" name=""/>
        <dsp:cNvSpPr/>
      </dsp:nvSpPr>
      <dsp:spPr>
        <a:xfrm rot="16211004">
          <a:off x="2684658" y="1797952"/>
          <a:ext cx="6904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0471" y="0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ysDot"/>
          <a:headEnd type="triangle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8ED6-41EF-6842-AD71-8038FFB92732}">
      <dsp:nvSpPr>
        <dsp:cNvPr id="0" name=""/>
        <dsp:cNvSpPr/>
      </dsp:nvSpPr>
      <dsp:spPr>
        <a:xfrm>
          <a:off x="1800503" y="384642"/>
          <a:ext cx="2464410" cy="10680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 </a:t>
          </a:r>
        </a:p>
      </dsp:txBody>
      <dsp:txXfrm>
        <a:off x="1852642" y="436781"/>
        <a:ext cx="2360132" cy="963798"/>
      </dsp:txXfrm>
    </dsp:sp>
    <dsp:sp modelId="{73F7796E-4261-B84D-8B1F-4230ADCC215F}">
      <dsp:nvSpPr>
        <dsp:cNvPr id="0" name=""/>
        <dsp:cNvSpPr/>
      </dsp:nvSpPr>
      <dsp:spPr>
        <a:xfrm rot="2225571">
          <a:off x="3434484" y="3167186"/>
          <a:ext cx="8991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9115" y="0"/>
              </a:lnTo>
            </a:path>
          </a:pathLst>
        </a:custGeom>
        <a:noFill/>
        <a:ln w="38100" cap="flat" cmpd="sng" algn="ctr">
          <a:noFill/>
          <a:prstDash val="sysDot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42A70-C3DA-B24E-A3A6-B8CDE48DAA86}">
      <dsp:nvSpPr>
        <dsp:cNvPr id="0" name=""/>
        <dsp:cNvSpPr/>
      </dsp:nvSpPr>
      <dsp:spPr>
        <a:xfrm>
          <a:off x="4009953" y="3438318"/>
          <a:ext cx="1678473" cy="917228"/>
        </a:xfrm>
        <a:prstGeom prst="roundRect">
          <a:avLst/>
        </a:prstGeom>
        <a:gradFill rotWithShape="0">
          <a:gsLst>
            <a:gs pos="0">
              <a:schemeClr val="tx2"/>
            </a:gs>
            <a:gs pos="80000">
              <a:schemeClr val="tx2">
                <a:alpha val="77000"/>
              </a:schemeClr>
            </a:gs>
            <a:gs pos="100000">
              <a:schemeClr val="tx2">
                <a:alpha val="6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 </a:t>
          </a:r>
        </a:p>
      </dsp:txBody>
      <dsp:txXfrm>
        <a:off x="4054728" y="3483093"/>
        <a:ext cx="1588923" cy="827678"/>
      </dsp:txXfrm>
    </dsp:sp>
    <dsp:sp modelId="{0A74439F-F0A0-3B49-A7FD-3C6AF986CF4B}">
      <dsp:nvSpPr>
        <dsp:cNvPr id="0" name=""/>
        <dsp:cNvSpPr/>
      </dsp:nvSpPr>
      <dsp:spPr>
        <a:xfrm rot="8574429">
          <a:off x="1721569" y="3167186"/>
          <a:ext cx="8991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9115" y="0"/>
              </a:lnTo>
            </a:path>
          </a:pathLst>
        </a:custGeom>
        <a:noFill/>
        <a:ln w="38100" cap="flat" cmpd="sng" algn="ctr">
          <a:noFill/>
          <a:prstDash val="sysDot"/>
          <a:head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5B9AB8-5E45-FF4A-BDD2-A4585DBD8939}">
      <dsp:nvSpPr>
        <dsp:cNvPr id="0" name=""/>
        <dsp:cNvSpPr/>
      </dsp:nvSpPr>
      <dsp:spPr>
        <a:xfrm>
          <a:off x="407572" y="3438318"/>
          <a:ext cx="1596813" cy="917228"/>
        </a:xfrm>
        <a:prstGeom prst="roundRect">
          <a:avLst/>
        </a:prstGeom>
        <a:gradFill rotWithShape="0">
          <a:gsLst>
            <a:gs pos="0">
              <a:schemeClr val="accent6"/>
            </a:gs>
            <a:gs pos="80000">
              <a:schemeClr val="accent6">
                <a:alpha val="76000"/>
              </a:schemeClr>
            </a:gs>
            <a:gs pos="100000">
              <a:schemeClr val="accent6">
                <a:alpha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 </a:t>
          </a:r>
        </a:p>
      </dsp:txBody>
      <dsp:txXfrm>
        <a:off x="452347" y="3483093"/>
        <a:ext cx="1507263" cy="827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3531E-F663-9F4B-BA1F-F1F8FC32254F}">
      <dsp:nvSpPr>
        <dsp:cNvPr id="0" name=""/>
        <dsp:cNvSpPr/>
      </dsp:nvSpPr>
      <dsp:spPr>
        <a:xfrm>
          <a:off x="780432" y="0"/>
          <a:ext cx="3645989" cy="364598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shade val="51000"/>
                <a:satMod val="130000"/>
                <a:lumMod val="85000"/>
                <a:lumOff val="15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</a:t>
          </a:r>
        </a:p>
      </dsp:txBody>
      <dsp:txXfrm>
        <a:off x="2093717" y="182299"/>
        <a:ext cx="1019418" cy="546898"/>
      </dsp:txXfrm>
    </dsp:sp>
    <dsp:sp modelId="{8AA917B7-7F29-364C-B13E-555BAAB2BAC4}">
      <dsp:nvSpPr>
        <dsp:cNvPr id="0" name=""/>
        <dsp:cNvSpPr/>
      </dsp:nvSpPr>
      <dsp:spPr>
        <a:xfrm>
          <a:off x="1145031" y="729197"/>
          <a:ext cx="2916791" cy="291679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75254"/>
                <a:satOff val="-11576"/>
                <a:lumOff val="1091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75254"/>
                <a:satOff val="-11576"/>
                <a:lumOff val="1091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75254"/>
                <a:satOff val="-11576"/>
                <a:lumOff val="109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</a:t>
          </a:r>
        </a:p>
      </dsp:txBody>
      <dsp:txXfrm>
        <a:off x="2093717" y="904205"/>
        <a:ext cx="1019418" cy="525022"/>
      </dsp:txXfrm>
    </dsp:sp>
    <dsp:sp modelId="{25F7DD0C-2E21-CF4F-B942-94C53F72F2F5}">
      <dsp:nvSpPr>
        <dsp:cNvPr id="0" name=""/>
        <dsp:cNvSpPr/>
      </dsp:nvSpPr>
      <dsp:spPr>
        <a:xfrm>
          <a:off x="1509630" y="1458395"/>
          <a:ext cx="2187593" cy="2187593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150507"/>
                <a:satOff val="-23152"/>
                <a:lumOff val="2182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50507"/>
                <a:satOff val="-23152"/>
                <a:lumOff val="2182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50507"/>
                <a:satOff val="-23152"/>
                <a:lumOff val="218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</a:t>
          </a:r>
        </a:p>
      </dsp:txBody>
      <dsp:txXfrm>
        <a:off x="2093717" y="1622465"/>
        <a:ext cx="1019418" cy="492208"/>
      </dsp:txXfrm>
    </dsp:sp>
    <dsp:sp modelId="{ADD7B081-3DDE-D949-B528-41D6FCFA8C92}">
      <dsp:nvSpPr>
        <dsp:cNvPr id="0" name=""/>
        <dsp:cNvSpPr/>
      </dsp:nvSpPr>
      <dsp:spPr>
        <a:xfrm>
          <a:off x="1874229" y="2187593"/>
          <a:ext cx="1458395" cy="145839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225761"/>
                <a:satOff val="-34728"/>
                <a:lumOff val="3273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25761"/>
                <a:satOff val="-34728"/>
                <a:lumOff val="3273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25761"/>
                <a:satOff val="-34728"/>
                <a:lumOff val="327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</a:t>
          </a:r>
        </a:p>
      </dsp:txBody>
      <dsp:txXfrm>
        <a:off x="2087806" y="2552192"/>
        <a:ext cx="1031241" cy="729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D8666-E7A5-442A-8FC0-683542EC312D}" type="datetimeFigureOut">
              <a:rPr lang="en-US" smtClean="0"/>
              <a:t>10/3/19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C75C1-D4A7-46BB-A15B-E9A1400F3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45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05448" cy="462899"/>
          </a:xfrm>
          <a:prstGeom prst="rect">
            <a:avLst/>
          </a:prstGeom>
        </p:spPr>
        <p:txBody>
          <a:bodyPr vert="horz" lIns="90572" tIns="45286" rIns="90572" bIns="452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184" y="2"/>
            <a:ext cx="3005448" cy="462899"/>
          </a:xfrm>
          <a:prstGeom prst="rect">
            <a:avLst/>
          </a:prstGeom>
        </p:spPr>
        <p:txBody>
          <a:bodyPr vert="horz" lIns="90572" tIns="45286" rIns="90572" bIns="45286" rtlCol="0"/>
          <a:lstStyle>
            <a:lvl1pPr algn="r">
              <a:defRPr sz="1200"/>
            </a:lvl1pPr>
          </a:lstStyle>
          <a:p>
            <a:fld id="{171E6141-DA1D-4EA6-A4E5-64714E0315A6}" type="datetimeFigureOut">
              <a:rPr lang="en-US" smtClean="0"/>
              <a:t>10/3/19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3825" y="1152525"/>
            <a:ext cx="41465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2" tIns="45286" rIns="90572" bIns="452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048" y="4436908"/>
            <a:ext cx="5546104" cy="3630769"/>
          </a:xfrm>
          <a:prstGeom prst="rect">
            <a:avLst/>
          </a:prstGeom>
        </p:spPr>
        <p:txBody>
          <a:bodyPr vert="horz" lIns="90572" tIns="45286" rIns="90572" bIns="452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57302"/>
            <a:ext cx="3005448" cy="462899"/>
          </a:xfrm>
          <a:prstGeom prst="rect">
            <a:avLst/>
          </a:prstGeom>
        </p:spPr>
        <p:txBody>
          <a:bodyPr vert="horz" lIns="90572" tIns="45286" rIns="90572" bIns="452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184" y="8757302"/>
            <a:ext cx="3005448" cy="462899"/>
          </a:xfrm>
          <a:prstGeom prst="rect">
            <a:avLst/>
          </a:prstGeom>
        </p:spPr>
        <p:txBody>
          <a:bodyPr vert="horz" lIns="90572" tIns="45286" rIns="90572" bIns="45286" rtlCol="0" anchor="b"/>
          <a:lstStyle>
            <a:lvl1pPr algn="r">
              <a:defRPr sz="1200"/>
            </a:lvl1pPr>
          </a:lstStyle>
          <a:p>
            <a:fld id="{818AF841-09D5-4478-90FE-FA3D5C48C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82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F841-09D5-4478-90FE-FA3D5C48CA53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62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F841-09D5-4478-90FE-FA3D5C48CA5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80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759585"/>
          </a:xfrm>
        </p:spPr>
        <p:txBody>
          <a:bodyPr anchor="t" anchorCtr="0">
            <a:noAutofit/>
          </a:bodyPr>
          <a:lstStyle>
            <a:lvl1pPr>
              <a:lnSpc>
                <a:spcPts val="4800"/>
              </a:lnSpc>
              <a:defRPr sz="2400" spc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1400" cap="all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A441-BDAA-F84D-882D-34F60586E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 marL="228600" indent="-228600">
              <a:lnSpc>
                <a:spcPts val="1700"/>
              </a:lnSpc>
              <a:spcBef>
                <a:spcPts val="1200"/>
              </a:spcBef>
              <a:buClr>
                <a:schemeClr val="accent3"/>
              </a:buClr>
              <a:defRPr sz="1400">
                <a:solidFill>
                  <a:schemeClr val="tx2"/>
                </a:solidFill>
              </a:defRPr>
            </a:lvl1pPr>
            <a:lvl2pPr marL="457200" indent="-228600">
              <a:lnSpc>
                <a:spcPts val="1700"/>
              </a:lnSpc>
              <a:spcBef>
                <a:spcPts val="1200"/>
              </a:spcBef>
              <a:buClr>
                <a:schemeClr val="accent3"/>
              </a:buClr>
              <a:buFont typeface="Lucida Grande"/>
              <a:buChar char="–"/>
              <a:defRPr sz="1400">
                <a:solidFill>
                  <a:schemeClr val="tx2"/>
                </a:solidFill>
              </a:defRPr>
            </a:lvl2pPr>
            <a:lvl3pPr marL="685800" indent="-228600">
              <a:lnSpc>
                <a:spcPts val="1700"/>
              </a:lnSpc>
              <a:spcBef>
                <a:spcPts val="1200"/>
              </a:spcBef>
              <a:buClr>
                <a:schemeClr val="accent3"/>
              </a:buClr>
              <a:buSzPct val="85000"/>
              <a:buFont typeface="Courier New"/>
              <a:buChar char="o"/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2"/>
          </p:nvPr>
        </p:nvSpPr>
        <p:spPr>
          <a:xfrm>
            <a:off x="990600" y="1981200"/>
            <a:ext cx="7315200" cy="4191000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49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143000" y="2057400"/>
            <a:ext cx="3352800" cy="4267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62600" y="1447800"/>
            <a:ext cx="3429000" cy="5257800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764792" y="4645152"/>
            <a:ext cx="2743200" cy="1819656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600200" y="2176272"/>
            <a:ext cx="6096000" cy="2014728"/>
          </a:xfrm>
        </p:spPr>
        <p:txBody>
          <a:bodyPr/>
          <a:lstStyle>
            <a:lvl1pPr marL="274320" indent="-274320">
              <a:lnSpc>
                <a:spcPts val="2250"/>
              </a:lnSpc>
              <a:spcBef>
                <a:spcPts val="1200"/>
              </a:spcBef>
              <a:buClr>
                <a:schemeClr val="accent3"/>
              </a:buClr>
              <a:buSzPct val="130000"/>
              <a:defRPr sz="1800">
                <a:solidFill>
                  <a:srgbClr val="595959"/>
                </a:solidFill>
              </a:defRPr>
            </a:lvl1pPr>
            <a:lvl2pPr marL="274320">
              <a:lnSpc>
                <a:spcPts val="2250"/>
              </a:lnSpc>
              <a:spcBef>
                <a:spcPts val="1200"/>
              </a:spcBef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36592" y="4645152"/>
            <a:ext cx="2743200" cy="1819656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85800" y="5004816"/>
            <a:ext cx="2560320" cy="1700784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600200" y="2176272"/>
            <a:ext cx="5943600" cy="2667000"/>
          </a:xfrm>
        </p:spPr>
        <p:txBody>
          <a:bodyPr/>
          <a:lstStyle>
            <a:lvl1pPr marL="274320" indent="-274320">
              <a:lnSpc>
                <a:spcPts val="2250"/>
              </a:lnSpc>
              <a:spcBef>
                <a:spcPts val="1200"/>
              </a:spcBef>
              <a:buClr>
                <a:schemeClr val="accent3"/>
              </a:buClr>
              <a:buSzPct val="130000"/>
              <a:defRPr sz="1800">
                <a:solidFill>
                  <a:schemeClr val="tx2"/>
                </a:solidFill>
              </a:defRPr>
            </a:lvl1pPr>
            <a:lvl2pPr marL="548640">
              <a:lnSpc>
                <a:spcPts val="2250"/>
              </a:lnSpc>
              <a:spcBef>
                <a:spcPts val="1200"/>
              </a:spcBef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943600" y="5004816"/>
            <a:ext cx="2560320" cy="1700784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319272" y="5004816"/>
            <a:ext cx="2560320" cy="1700784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30DA2-F49D-C44B-BD27-16F256BF84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62560" y="1463040"/>
            <a:ext cx="8829040" cy="4348480"/>
          </a:xfrm>
          <a:ln>
            <a:noFill/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04875" y="6015038"/>
            <a:ext cx="6969125" cy="690562"/>
          </a:xfrm>
          <a:ln>
            <a:noFill/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800"/>
              </a:lnSpc>
              <a:buClr>
                <a:schemeClr val="accent3"/>
              </a:buClr>
              <a:defRPr sz="2400">
                <a:solidFill>
                  <a:schemeClr val="tx2"/>
                </a:solidFill>
              </a:defRPr>
            </a:lvl1pPr>
            <a:lvl2pPr>
              <a:lnSpc>
                <a:spcPts val="2800"/>
              </a:lnSpc>
              <a:buClr>
                <a:schemeClr val="accent3"/>
              </a:buClr>
              <a:buFont typeface="Lucida Grande"/>
              <a:buChar char="–"/>
              <a:defRPr sz="2400">
                <a:solidFill>
                  <a:schemeClr val="tx2"/>
                </a:solidFill>
              </a:defRPr>
            </a:lvl2pPr>
            <a:lvl3pPr>
              <a:lnSpc>
                <a:spcPts val="2800"/>
              </a:lnSpc>
              <a:buClr>
                <a:schemeClr val="accent3"/>
              </a:buClr>
              <a:buSzPct val="85000"/>
              <a:buFont typeface="Courier New"/>
              <a:buChar char="o"/>
              <a:defRPr sz="2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ln w="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0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500"/>
              </a:lnSpc>
              <a:buClr>
                <a:schemeClr val="accent3"/>
              </a:buClr>
              <a:defRPr>
                <a:solidFill>
                  <a:schemeClr val="tx2"/>
                </a:solidFill>
              </a:defRPr>
            </a:lvl1pPr>
            <a:lvl2pPr>
              <a:lnSpc>
                <a:spcPts val="2500"/>
              </a:lnSpc>
              <a:buClr>
                <a:schemeClr val="accent3"/>
              </a:buClr>
              <a:buFont typeface="Lucida Grande"/>
              <a:buChar char="–"/>
              <a:defRPr>
                <a:solidFill>
                  <a:schemeClr val="tx2"/>
                </a:solidFill>
              </a:defRPr>
            </a:lvl2pPr>
            <a:lvl3pPr>
              <a:lnSpc>
                <a:spcPts val="2500"/>
              </a:lnSpc>
              <a:buClr>
                <a:schemeClr val="accent3"/>
              </a:buClr>
              <a:buSzPct val="85000"/>
              <a:buFont typeface="Courier New"/>
              <a:buChar char="o"/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ln w="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8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Font typeface="Lucida Grande"/>
              <a:buChar char="–"/>
              <a:defRPr sz="1800">
                <a:solidFill>
                  <a:schemeClr val="tx2"/>
                </a:solidFill>
              </a:defRPr>
            </a:lvl2pPr>
            <a:lvl3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SzPct val="85000"/>
              <a:buFont typeface="Courier New"/>
              <a:buChar char="o"/>
              <a:defRPr sz="1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20240"/>
            <a:ext cx="9144000" cy="2980944"/>
          </a:xfrm>
          <a:prstGeom prst="rect">
            <a:avLst/>
          </a:prstGeom>
          <a:solidFill>
            <a:srgbClr val="DA55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759585"/>
          </a:xfrm>
        </p:spPr>
        <p:txBody>
          <a:bodyPr anchor="t" anchorCtr="0">
            <a:noAutofit/>
          </a:bodyPr>
          <a:lstStyle>
            <a:lvl1pPr>
              <a:lnSpc>
                <a:spcPts val="4800"/>
              </a:lnSpc>
              <a:defRPr sz="2400" spc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1400" cap="all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A441-BDAA-F84D-882D-34F60586E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6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defRPr sz="1600">
                <a:solidFill>
                  <a:schemeClr val="tx2"/>
                </a:solidFill>
              </a:defRPr>
            </a:lvl1pPr>
            <a:lvl2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Font typeface="Lucida Grande"/>
              <a:buChar char="–"/>
              <a:defRPr sz="1600">
                <a:solidFill>
                  <a:schemeClr val="tx2"/>
                </a:solidFill>
              </a:defRPr>
            </a:lvl2pPr>
            <a:lvl3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SzPct val="85000"/>
              <a:buFont typeface="Courier New"/>
              <a:buChar char="o"/>
              <a:defRPr sz="16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4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 marL="228600" indent="-228600">
              <a:lnSpc>
                <a:spcPts val="1700"/>
              </a:lnSpc>
              <a:spcBef>
                <a:spcPts val="1200"/>
              </a:spcBef>
              <a:buClr>
                <a:schemeClr val="accent3"/>
              </a:buClr>
              <a:defRPr sz="1400">
                <a:solidFill>
                  <a:schemeClr val="tx2"/>
                </a:solidFill>
              </a:defRPr>
            </a:lvl1pPr>
            <a:lvl2pPr marL="457200" indent="-228600">
              <a:lnSpc>
                <a:spcPts val="1700"/>
              </a:lnSpc>
              <a:spcBef>
                <a:spcPts val="1200"/>
              </a:spcBef>
              <a:buClr>
                <a:schemeClr val="accent3"/>
              </a:buClr>
              <a:buFont typeface="Lucida Grande"/>
              <a:buChar char="–"/>
              <a:defRPr sz="1400">
                <a:solidFill>
                  <a:schemeClr val="tx2"/>
                </a:solidFill>
              </a:defRPr>
            </a:lvl2pPr>
            <a:lvl3pPr marL="685800" indent="-228600">
              <a:lnSpc>
                <a:spcPts val="1700"/>
              </a:lnSpc>
              <a:spcBef>
                <a:spcPts val="1200"/>
              </a:spcBef>
              <a:buClr>
                <a:schemeClr val="accent3"/>
              </a:buClr>
              <a:buSzPct val="85000"/>
              <a:buFont typeface="Courier New"/>
              <a:buChar char="o"/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467600" cy="4486240"/>
          </a:xfrm>
          <a:ln>
            <a:noFill/>
          </a:ln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2"/>
          </p:nvPr>
        </p:nvSpPr>
        <p:spPr>
          <a:xfrm>
            <a:off x="990600" y="1981200"/>
            <a:ext cx="7315200" cy="4191000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49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B3CCE6-3D7D-AC46-9877-BAC74626AB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143000" y="2057400"/>
            <a:ext cx="3352800" cy="4267200"/>
          </a:xfrm>
        </p:spPr>
        <p:txBody>
          <a:bodyPr/>
          <a:lstStyle>
            <a:lvl1pPr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62600" y="1447800"/>
            <a:ext cx="3429000" cy="5257800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764792" y="4645152"/>
            <a:ext cx="2743200" cy="1819656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600200" y="2176272"/>
            <a:ext cx="6096000" cy="2014728"/>
          </a:xfrm>
        </p:spPr>
        <p:txBody>
          <a:bodyPr/>
          <a:lstStyle>
            <a:lvl1pPr marL="274320" indent="-274320">
              <a:lnSpc>
                <a:spcPts val="2250"/>
              </a:lnSpc>
              <a:spcBef>
                <a:spcPts val="1200"/>
              </a:spcBef>
              <a:buClr>
                <a:schemeClr val="accent3"/>
              </a:buClr>
              <a:buSzPct val="130000"/>
              <a:defRPr sz="1800">
                <a:solidFill>
                  <a:schemeClr val="tx2"/>
                </a:solidFill>
              </a:defRPr>
            </a:lvl1pPr>
            <a:lvl2pPr marL="274320">
              <a:lnSpc>
                <a:spcPts val="2250"/>
              </a:lnSpc>
              <a:spcBef>
                <a:spcPts val="1200"/>
              </a:spcBef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36592" y="4645152"/>
            <a:ext cx="2743200" cy="1819656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85800" y="5004816"/>
            <a:ext cx="2560320" cy="1700784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600200" y="2176272"/>
            <a:ext cx="5943600" cy="2667000"/>
          </a:xfrm>
        </p:spPr>
        <p:txBody>
          <a:bodyPr/>
          <a:lstStyle>
            <a:lvl1pPr marL="274320" indent="-274320">
              <a:lnSpc>
                <a:spcPts val="2250"/>
              </a:lnSpc>
              <a:spcBef>
                <a:spcPts val="1200"/>
              </a:spcBef>
              <a:buClr>
                <a:schemeClr val="accent3"/>
              </a:buClr>
              <a:buSzPct val="130000"/>
              <a:defRPr sz="1800">
                <a:solidFill>
                  <a:schemeClr val="tx2"/>
                </a:solidFill>
              </a:defRPr>
            </a:lvl1pPr>
            <a:lvl2pPr marL="548640">
              <a:lnSpc>
                <a:spcPts val="2250"/>
              </a:lnSpc>
              <a:spcBef>
                <a:spcPts val="1200"/>
              </a:spcBef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943600" y="5004816"/>
            <a:ext cx="2560320" cy="1700784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319272" y="5004816"/>
            <a:ext cx="2560320" cy="1700784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30DA2-F49D-C44B-BD27-16F256BF8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62560" y="1463040"/>
            <a:ext cx="8829040" cy="4348480"/>
          </a:xfrm>
          <a:ln>
            <a:noFill/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04875" y="6015038"/>
            <a:ext cx="6969125" cy="690562"/>
          </a:xfrm>
          <a:ln>
            <a:noFill/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20240"/>
            <a:ext cx="9144000" cy="29809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6795"/>
            <a:ext cx="7772400" cy="1429725"/>
          </a:xfrm>
          <a:ln>
            <a:solidFill>
              <a:schemeClr val="bg2"/>
            </a:solidFill>
          </a:ln>
        </p:spPr>
        <p:txBody>
          <a:bodyPr anchor="t" anchorCtr="0">
            <a:noAutofit/>
          </a:bodyPr>
          <a:lstStyle>
            <a:lvl1pPr>
              <a:lnSpc>
                <a:spcPts val="4800"/>
              </a:lnSpc>
              <a:defRPr sz="3000" spc="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56659"/>
            <a:ext cx="7772400" cy="1344525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Organization and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A441-BDAA-F84D-882D-34F60586E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4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800"/>
              </a:lnSpc>
              <a:buClr>
                <a:schemeClr val="accent3"/>
              </a:buClr>
              <a:defRPr sz="2400">
                <a:solidFill>
                  <a:schemeClr val="tx2"/>
                </a:solidFill>
              </a:defRPr>
            </a:lvl1pPr>
            <a:lvl2pPr>
              <a:lnSpc>
                <a:spcPts val="2800"/>
              </a:lnSpc>
              <a:buClr>
                <a:schemeClr val="accent3"/>
              </a:buClr>
              <a:buFont typeface="Lucida Grande"/>
              <a:buChar char="–"/>
              <a:defRPr sz="2400">
                <a:solidFill>
                  <a:schemeClr val="tx2"/>
                </a:solidFill>
              </a:defRPr>
            </a:lvl2pPr>
            <a:lvl3pPr>
              <a:lnSpc>
                <a:spcPts val="2800"/>
              </a:lnSpc>
              <a:buClr>
                <a:schemeClr val="accent3"/>
              </a:buClr>
              <a:buSzPct val="85000"/>
              <a:buFont typeface="Courier New"/>
              <a:buChar char="o"/>
              <a:defRPr sz="2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ln w="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500"/>
              </a:lnSpc>
              <a:buClr>
                <a:schemeClr val="accent3"/>
              </a:buClr>
              <a:defRPr/>
            </a:lvl1pPr>
            <a:lvl2pPr>
              <a:lnSpc>
                <a:spcPts val="2500"/>
              </a:lnSpc>
              <a:buClr>
                <a:schemeClr val="accent3"/>
              </a:buClr>
              <a:buFont typeface="Lucida Grande"/>
              <a:buChar char="–"/>
              <a:defRPr/>
            </a:lvl2pPr>
            <a:lvl3pPr>
              <a:lnSpc>
                <a:spcPts val="2500"/>
              </a:lnSpc>
              <a:buClr>
                <a:schemeClr val="accent3"/>
              </a:buClr>
              <a:buSzPct val="85000"/>
              <a:buFont typeface="Courier New"/>
              <a:buChar char="o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ln w="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defRPr sz="1800"/>
            </a:lvl1pPr>
            <a:lvl2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Font typeface="Lucida Grande"/>
              <a:buChar char="–"/>
              <a:defRPr sz="1800"/>
            </a:lvl2pPr>
            <a:lvl3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SzPct val="85000"/>
              <a:buFont typeface="Courier New"/>
              <a:buChar char="o"/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defRPr sz="1600"/>
            </a:lvl1pPr>
            <a:lvl2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Font typeface="Lucida Grande"/>
              <a:buChar char="–"/>
              <a:defRPr sz="1600"/>
            </a:lvl2pPr>
            <a:lvl3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SzPct val="85000"/>
              <a:buFont typeface="Courier New"/>
              <a:buChar char="o"/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5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4A441-BDAA-F84D-882D-34F60586E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86" r:id="rId3"/>
    <p:sldLayoutId id="2147483841" r:id="rId4"/>
  </p:sldLayoutIdLst>
  <p:hf hdr="0" ftr="0" dt="0"/>
  <p:txStyles>
    <p:titleStyle>
      <a:lvl1pPr marL="0" marR="0" indent="0" algn="ctr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2400" kern="1200" cap="all" baseline="0" smtClean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057400"/>
            <a:ext cx="65532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152400" y="152400"/>
            <a:ext cx="8869680" cy="12306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  <a:ln w="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684" r:id="rId12"/>
    <p:sldLayoutId id="2147483685" r:id="rId13"/>
    <p:sldLayoutId id="2147483772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761" r:id="rId2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274320" indent="-274320" algn="l" rtl="0" eaLnBrk="1" fontAlgn="base" hangingPunct="1">
        <a:lnSpc>
          <a:spcPts val="2500"/>
        </a:lnSpc>
        <a:spcBef>
          <a:spcPts val="1200"/>
        </a:spcBef>
        <a:spcAft>
          <a:spcPct val="0"/>
        </a:spcAft>
        <a:buClr>
          <a:schemeClr val="accent3"/>
        </a:buClr>
        <a:buSzPct val="130000"/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rtl="0" eaLnBrk="1" fontAlgn="base" hangingPunct="1">
        <a:lnSpc>
          <a:spcPts val="2500"/>
        </a:lnSpc>
        <a:spcBef>
          <a:spcPts val="1200"/>
        </a:spcBef>
        <a:spcAft>
          <a:spcPct val="0"/>
        </a:spcAft>
        <a:buClr>
          <a:schemeClr val="accent3"/>
        </a:buClr>
        <a:buChar char="–"/>
        <a:defRPr sz="2000">
          <a:solidFill>
            <a:schemeClr val="tx2"/>
          </a:solidFill>
          <a:latin typeface="+mn-lt"/>
        </a:defRPr>
      </a:lvl2pPr>
      <a:lvl3pPr marL="868680" indent="-274320" algn="l" rtl="0" eaLnBrk="1" fontAlgn="base" hangingPunct="1">
        <a:lnSpc>
          <a:spcPts val="2500"/>
        </a:lnSpc>
        <a:spcBef>
          <a:spcPts val="1200"/>
        </a:spcBef>
        <a:spcAft>
          <a:spcPct val="0"/>
        </a:spcAft>
        <a:buClr>
          <a:schemeClr val="accent3"/>
        </a:buClr>
        <a:buSzPct val="85000"/>
        <a:buFont typeface="Courier New"/>
        <a:buChar char="o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>
                <a:latin typeface="Arial"/>
              </a:rPr>
              <a:pPr/>
              <a:t>0</a:t>
            </a:fld>
            <a:endParaRPr lang="en-US" dirty="0"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598955"/>
            <a:ext cx="2783432" cy="27920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5"/>
          <p:cNvSpPr txBox="1">
            <a:spLocks/>
          </p:cNvSpPr>
          <p:nvPr/>
        </p:nvSpPr>
        <p:spPr>
          <a:xfrm>
            <a:off x="160998" y="3613316"/>
            <a:ext cx="2348115" cy="198843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274320" indent="-274320" algn="l" rtl="0" eaLnBrk="1" fontAlgn="base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accent3"/>
              </a:buClr>
              <a:buSzPct val="130000"/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rtl="0" eaLnBrk="1" fontAlgn="base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accent3"/>
              </a:buClr>
              <a:buChar char="–"/>
              <a:defRPr sz="2000">
                <a:solidFill>
                  <a:schemeClr val="tx2"/>
                </a:solidFill>
                <a:latin typeface="+mn-lt"/>
              </a:defRPr>
            </a:lvl2pPr>
            <a:lvl3pPr marL="868680" indent="-274320" algn="l" rtl="0" eaLnBrk="1" fontAlgn="base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accent3"/>
              </a:buClr>
              <a:buSzPct val="85000"/>
              <a:buFont typeface="Courier New"/>
              <a:buChar char="o"/>
              <a:defRPr sz="20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3000"/>
              </a:lnSpc>
              <a:spcBef>
                <a:spcPts val="0"/>
              </a:spcBef>
              <a:buClr>
                <a:srgbClr val="DA5521"/>
              </a:buClr>
              <a:buFontTx/>
              <a:buNone/>
            </a:pPr>
            <a:r>
              <a:rPr lang="en-US" sz="1600" kern="1100" spc="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ONE </a:t>
            </a:r>
          </a:p>
          <a:p>
            <a:pPr marL="0" indent="0">
              <a:lnSpc>
                <a:spcPts val="3300"/>
              </a:lnSpc>
              <a:spcBef>
                <a:spcPts val="0"/>
              </a:spcBef>
              <a:buClr>
                <a:srgbClr val="DA5521"/>
              </a:buClr>
              <a:buFontTx/>
              <a:buNone/>
            </a:pP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impact of trauma</a:t>
            </a:r>
            <a:endParaRPr lang="en-US" sz="3200" kern="1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Clr>
                <a:srgbClr val="DA5521"/>
              </a:buClr>
              <a:buFontTx/>
              <a:buNone/>
            </a:pPr>
            <a:r>
              <a:rPr lang="en-US" sz="1300" kern="1100" spc="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TST-FC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097" y="6346674"/>
            <a:ext cx="3417806" cy="14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17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089" y="4380859"/>
            <a:ext cx="3686277" cy="200740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43583" y="1655064"/>
            <a:ext cx="7315201" cy="4270249"/>
          </a:xfrm>
        </p:spPr>
        <p:txBody>
          <a:bodyPr/>
          <a:lstStyle/>
          <a:p>
            <a:pPr marL="0">
              <a:spcAft>
                <a:spcPts val="600"/>
              </a:spcAft>
              <a:buNone/>
            </a:pPr>
            <a:r>
              <a:rPr lang="en-US" sz="2000" dirty="0"/>
              <a:t>Survival-in-the-moment states affect a child’s mental, emotional and physical well-being, including the following:</a:t>
            </a:r>
          </a:p>
          <a:p>
            <a:pPr marL="0" lvl="3" indent="-27432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 of self and the environment</a:t>
            </a:r>
          </a:p>
          <a:p>
            <a:pPr marL="0" lvl="3" indent="-27432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of intense feelings</a:t>
            </a:r>
          </a:p>
          <a:p>
            <a:pPr marL="0" lvl="3" indent="-27432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responses</a:t>
            </a:r>
          </a:p>
          <a:p>
            <a:pPr marL="0" lvl="3" indent="-27432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to cope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Survival-in-the-Moment States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 bwMode="auto">
          <a:xfrm>
            <a:off x="-1" y="4383024"/>
            <a:ext cx="2674621" cy="2007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 bwMode="auto">
          <a:xfrm>
            <a:off x="6469380" y="4380860"/>
            <a:ext cx="2674620" cy="2007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99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706"/>
            <a:ext cx="9144000" cy="687990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679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0649" y="2257320"/>
            <a:ext cx="1982702" cy="3696789"/>
          </a:xfrm>
        </p:spPr>
        <p:txBody>
          <a:bodyPr/>
          <a:lstStyle/>
          <a:p>
            <a:pPr marL="0" lvl="6" indent="-274320">
              <a:spcBef>
                <a:spcPts val="1200"/>
              </a:spcBef>
              <a:spcAft>
                <a:spcPts val="1200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Fight</a:t>
            </a:r>
          </a:p>
          <a:p>
            <a:pPr marL="0" lvl="6" indent="-274320">
              <a:spcBef>
                <a:spcPts val="600"/>
              </a:spcBef>
              <a:spcAft>
                <a:spcPts val="1200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Flight</a:t>
            </a:r>
          </a:p>
          <a:p>
            <a:pPr marL="0" lvl="6" indent="-274320">
              <a:spcBef>
                <a:spcPts val="600"/>
              </a:spcBef>
              <a:spcAft>
                <a:spcPts val="1200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Freeze</a:t>
            </a:r>
            <a:endParaRPr lang="en-US" sz="3600" b="1" cap="al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Survival Responses That Become Patterns</a:t>
            </a:r>
          </a:p>
        </p:txBody>
      </p:sp>
    </p:spTree>
    <p:extLst>
      <p:ext uri="{BB962C8B-B14F-4D97-AF65-F5344CB8AC3E}">
        <p14:creationId xmlns:p14="http://schemas.microsoft.com/office/powerpoint/2010/main" val="1952772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3954" y="1926770"/>
            <a:ext cx="8072846" cy="3886200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000" b="1" dirty="0">
                <a:solidFill>
                  <a:schemeClr val="accent2"/>
                </a:solidFill>
              </a:rPr>
              <a:t>Think</a:t>
            </a:r>
            <a:r>
              <a:rPr lang="en-US" sz="2000" dirty="0"/>
              <a:t> about kids you have worked with or know. </a:t>
            </a:r>
            <a:br>
              <a:rPr lang="en-US" sz="2000" dirty="0"/>
            </a:br>
            <a:r>
              <a:rPr lang="en-US" sz="2000" dirty="0"/>
              <a:t>What behaviors do you observe in children who </a:t>
            </a:r>
            <a:br>
              <a:rPr lang="en-US" sz="2000" dirty="0"/>
            </a:br>
            <a:r>
              <a:rPr lang="en-US" sz="2000" dirty="0"/>
              <a:t>engage in the following survival responses of:</a:t>
            </a:r>
          </a:p>
          <a:p>
            <a:pPr marL="365760" lvl="1" indent="-34290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charset="0"/>
              <a:buChar char="•"/>
            </a:pPr>
            <a:r>
              <a:rPr lang="en-US" sz="2000" dirty="0"/>
              <a:t>Fight?</a:t>
            </a:r>
          </a:p>
          <a:p>
            <a:pPr marL="365760" lvl="1" indent="-34290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charset="0"/>
              <a:buChar char="•"/>
            </a:pPr>
            <a:r>
              <a:rPr lang="en-US" sz="2000" dirty="0"/>
              <a:t>Flight?</a:t>
            </a:r>
          </a:p>
          <a:p>
            <a:pPr marL="365760" lvl="1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3"/>
              </a:buClr>
              <a:buFont typeface="Arial" charset="0"/>
              <a:buChar char="•"/>
            </a:pPr>
            <a:r>
              <a:rPr lang="en-US" sz="2000" dirty="0"/>
              <a:t>Freeze?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accent2"/>
                </a:solidFill>
              </a:rPr>
              <a:t>Break into groups:</a:t>
            </a:r>
            <a:endParaRPr lang="en-US" sz="2000" dirty="0"/>
          </a:p>
          <a:p>
            <a:pPr marL="365760" lvl="1" indent="-34290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charset="0"/>
              <a:buChar char="•"/>
            </a:pPr>
            <a:r>
              <a:rPr lang="en-US" sz="2000" dirty="0"/>
              <a:t>Have three Post-it® notes on hand </a:t>
            </a:r>
            <a:br>
              <a:rPr lang="en-US" sz="2000" dirty="0"/>
            </a:br>
            <a:r>
              <a:rPr lang="en-US" sz="2000" dirty="0"/>
              <a:t>(one for fight, one for flight, one for freeze)</a:t>
            </a:r>
          </a:p>
          <a:p>
            <a:pPr marL="365760" lvl="1" indent="-34290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charset="0"/>
              <a:buChar char="•"/>
            </a:pPr>
            <a:r>
              <a:rPr lang="en-US" sz="2000" dirty="0"/>
              <a:t>Discuss what you see in children when they use these strategies</a:t>
            </a:r>
          </a:p>
          <a:p>
            <a:pPr marL="365760" lvl="1" indent="-34290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charset="0"/>
              <a:buChar char="•"/>
            </a:pPr>
            <a:r>
              <a:rPr lang="en-US" sz="2000" dirty="0"/>
              <a:t>Write your group’s answers on Post-it® notes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193" y="2004044"/>
            <a:ext cx="2600198" cy="222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5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256" y="1569720"/>
            <a:ext cx="7165848" cy="513588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09293" y="1973699"/>
            <a:ext cx="20162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HYPOTHALAMUS</a:t>
            </a:r>
          </a:p>
          <a:p>
            <a:r>
              <a:rPr lang="en-US" sz="1200" dirty="0"/>
              <a:t>Regulates hormones that control sleep, mood, hunger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97396" y="4011326"/>
            <a:ext cx="2705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CEREBELLUM</a:t>
            </a:r>
          </a:p>
          <a:p>
            <a:r>
              <a:rPr lang="en-US" sz="1200" dirty="0"/>
              <a:t>Receives sensory information, coordinates movement, posture, balance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62934" y="4853725"/>
            <a:ext cx="270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HIPPOCAMPUS</a:t>
            </a:r>
          </a:p>
          <a:p>
            <a:r>
              <a:rPr lang="en-US" sz="1200" dirty="0"/>
              <a:t>Regulates long-term memory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4998" y="4922597"/>
            <a:ext cx="19243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BRAIN STEM</a:t>
            </a:r>
          </a:p>
          <a:p>
            <a:r>
              <a:rPr lang="en-US" sz="1200" dirty="0"/>
              <a:t>Controls heart rate, respiration, muscle movement, swallowing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8241" y="4183673"/>
            <a:ext cx="270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PITUITARY GLAND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9462" y="4603106"/>
            <a:ext cx="1788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AMYGDALA</a:t>
            </a:r>
          </a:p>
          <a:p>
            <a:r>
              <a:rPr lang="en-US" sz="1200" dirty="0"/>
              <a:t>Detects fear, memory, fight, flight, freeze</a:t>
            </a:r>
          </a:p>
          <a:p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234" y="2548884"/>
            <a:ext cx="2664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PREFRONTAL CORTEX</a:t>
            </a:r>
          </a:p>
          <a:p>
            <a:r>
              <a:rPr lang="en-US" sz="1200" dirty="0"/>
              <a:t>Manages planning, assessing, moral reasoning, complex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1868496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Hexagon 56"/>
          <p:cNvSpPr/>
          <p:nvPr/>
        </p:nvSpPr>
        <p:spPr bwMode="auto">
          <a:xfrm>
            <a:off x="6925386" y="2812589"/>
            <a:ext cx="1419535" cy="1213123"/>
          </a:xfrm>
          <a:prstGeom prst="hexagon">
            <a:avLst/>
          </a:prstGeom>
          <a:gradFill>
            <a:gsLst>
              <a:gs pos="0">
                <a:schemeClr val="accent4"/>
              </a:gs>
              <a:gs pos="80000">
                <a:schemeClr val="accent4">
                  <a:alpha val="67000"/>
                </a:schemeClr>
              </a:gs>
              <a:gs pos="100000">
                <a:schemeClr val="accent4">
                  <a:alpha val="53000"/>
                </a:schemeClr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76200" dir="5400000" sx="98000" sy="98000" algn="t" rotWithShape="0">
              <a:prstClr val="black">
                <a:alpha val="12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Hexagon 54"/>
          <p:cNvSpPr/>
          <p:nvPr/>
        </p:nvSpPr>
        <p:spPr bwMode="auto">
          <a:xfrm>
            <a:off x="825524" y="2812589"/>
            <a:ext cx="1419535" cy="1213123"/>
          </a:xfrm>
          <a:prstGeom prst="hexagon">
            <a:avLst/>
          </a:prstGeom>
          <a:gradFill>
            <a:gsLst>
              <a:gs pos="0">
                <a:schemeClr val="accent4"/>
              </a:gs>
              <a:gs pos="80000">
                <a:schemeClr val="accent4">
                  <a:alpha val="67000"/>
                </a:schemeClr>
              </a:gs>
              <a:gs pos="100000">
                <a:schemeClr val="accent4">
                  <a:alpha val="53000"/>
                </a:schemeClr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76200" dir="5400000" sx="98000" sy="98000" algn="t" rotWithShape="0">
              <a:prstClr val="black">
                <a:alpha val="12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69560055"/>
              </p:ext>
            </p:extLst>
          </p:nvPr>
        </p:nvGraphicFramePr>
        <p:xfrm>
          <a:off x="1556822" y="1735522"/>
          <a:ext cx="6096000" cy="4563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 Trigger Causes an Emotional and </a:t>
            </a:r>
            <a:br>
              <a:rPr lang="en-US" dirty="0"/>
            </a:br>
            <a:r>
              <a:rPr lang="en-US" dirty="0"/>
              <a:t>Behavioral Response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6362" y="1550121"/>
            <a:ext cx="434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HIGH ROAD: </a:t>
            </a:r>
            <a:r>
              <a:rPr lang="en-US" dirty="0">
                <a:solidFill>
                  <a:schemeClr val="tx2"/>
                </a:solidFill>
              </a:rPr>
              <a:t>30-40 milliseconds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5629" y="3253718"/>
            <a:ext cx="1479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STIMULUS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65025" y="6309453"/>
            <a:ext cx="341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LOW ROAD: </a:t>
            </a:r>
            <a:r>
              <a:rPr lang="en-US" dirty="0">
                <a:solidFill>
                  <a:schemeClr val="tx2"/>
                </a:solidFill>
              </a:rPr>
              <a:t>8-10 milliseconds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83753" y="2184978"/>
            <a:ext cx="24414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CORTEX</a:t>
            </a:r>
          </a:p>
          <a:p>
            <a:pPr algn="ctr"/>
            <a:r>
              <a:rPr lang="en-US" altLang="en-US" sz="1200" dirty="0">
                <a:solidFill>
                  <a:schemeClr val="bg1"/>
                </a:solidFill>
              </a:rPr>
              <a:t>Sensory cortex: Perception</a:t>
            </a:r>
          </a:p>
          <a:p>
            <a:pPr algn="ctr"/>
            <a:r>
              <a:rPr lang="en-US" altLang="en-US" sz="1200" dirty="0">
                <a:solidFill>
                  <a:schemeClr val="bg1"/>
                </a:solidFill>
              </a:rPr>
              <a:t>Medial temporal: Context</a:t>
            </a:r>
          </a:p>
          <a:p>
            <a:pPr algn="ctr"/>
            <a:r>
              <a:rPr lang="en-US" altLang="en-US" sz="1200" dirty="0">
                <a:solidFill>
                  <a:schemeClr val="bg1"/>
                </a:solidFill>
              </a:rPr>
              <a:t>Pre-frontal: Awareness</a:t>
            </a:r>
          </a:p>
          <a:p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5818913" y="5440956"/>
            <a:ext cx="12218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AMYGDALA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2878198" y="4792309"/>
            <a:ext cx="914400" cy="914400"/>
          </a:xfrm>
          <a:prstGeom prst="straightConnector1">
            <a:avLst/>
          </a:prstGeom>
          <a:solidFill>
            <a:srgbClr val="808080"/>
          </a:solid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2751589" y="3338733"/>
            <a:ext cx="776035" cy="1709724"/>
          </a:xfrm>
          <a:prstGeom prst="straightConnector1">
            <a:avLst/>
          </a:prstGeom>
          <a:solidFill>
            <a:srgbClr val="808080"/>
          </a:solidFill>
          <a:ln w="38100" cap="flat" cmpd="sng" algn="ctr">
            <a:solidFill>
              <a:schemeClr val="accent4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3588979" y="4684994"/>
            <a:ext cx="552360" cy="506553"/>
          </a:xfrm>
          <a:prstGeom prst="straightConnector1">
            <a:avLst/>
          </a:prstGeom>
          <a:solidFill>
            <a:srgbClr val="808080"/>
          </a:solidFill>
          <a:ln w="38100" cap="flat" cmpd="sng" algn="ctr">
            <a:solidFill>
              <a:schemeClr val="accent4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5031590" y="4712560"/>
            <a:ext cx="511663" cy="450759"/>
          </a:xfrm>
          <a:prstGeom prst="straightConnector1">
            <a:avLst/>
          </a:prstGeom>
          <a:solidFill>
            <a:srgbClr val="808080"/>
          </a:solidFill>
          <a:ln w="38100" cap="flat" cmpd="sng" algn="ctr">
            <a:solidFill>
              <a:schemeClr val="accent4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5703979" y="3338733"/>
            <a:ext cx="786969" cy="1724561"/>
          </a:xfrm>
          <a:prstGeom prst="straightConnector1">
            <a:avLst/>
          </a:prstGeom>
          <a:solidFill>
            <a:srgbClr val="808080"/>
          </a:solidFill>
          <a:ln w="38100" cap="flat" cmpd="sng" algn="ctr">
            <a:solidFill>
              <a:schemeClr val="accent4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1805691" y="5378201"/>
            <a:ext cx="18820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THALAMUS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Sensory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646055" y="4002868"/>
            <a:ext cx="18820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HIPPOCAMPUS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Memory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3705513" y="5671021"/>
            <a:ext cx="1747210" cy="4082"/>
          </a:xfrm>
          <a:prstGeom prst="straightConnector1">
            <a:avLst/>
          </a:prstGeom>
          <a:solidFill>
            <a:srgbClr val="808080"/>
          </a:solidFill>
          <a:ln w="85725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Rectangle 49"/>
          <p:cNvSpPr/>
          <p:nvPr/>
        </p:nvSpPr>
        <p:spPr>
          <a:xfrm>
            <a:off x="6974555" y="3253718"/>
            <a:ext cx="13211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RESPONSE</a:t>
            </a: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1556822" y="4178164"/>
            <a:ext cx="619634" cy="870293"/>
          </a:xfrm>
          <a:prstGeom prst="straightConnector1">
            <a:avLst/>
          </a:prstGeom>
          <a:solidFill>
            <a:srgbClr val="808080"/>
          </a:solidFill>
          <a:ln w="38100" cap="flat" cmpd="sng" algn="ctr">
            <a:solidFill>
              <a:schemeClr val="accent4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 flipV="1">
            <a:off x="6966344" y="4091236"/>
            <a:ext cx="602465" cy="985155"/>
          </a:xfrm>
          <a:prstGeom prst="straightConnector1">
            <a:avLst/>
          </a:prstGeom>
          <a:solidFill>
            <a:srgbClr val="808080"/>
          </a:solidFill>
          <a:ln w="38100" cap="flat" cmpd="sng" algn="ctr">
            <a:solidFill>
              <a:schemeClr val="accent4"/>
            </a:solidFill>
            <a:prstDash val="sysDot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74801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ultiply 4"/>
          <p:cNvSpPr/>
          <p:nvPr/>
        </p:nvSpPr>
        <p:spPr bwMode="auto">
          <a:xfrm>
            <a:off x="2458720" y="2689669"/>
            <a:ext cx="4226560" cy="1534160"/>
          </a:xfrm>
          <a:prstGeom prst="mathMultiply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22738" y="2189408"/>
            <a:ext cx="6632262" cy="3754192"/>
          </a:xfrm>
        </p:spPr>
        <p:txBody>
          <a:bodyPr/>
          <a:lstStyle/>
          <a:p>
            <a:pPr marL="182880" indent="-182880">
              <a:spcBef>
                <a:spcPts val="2400"/>
              </a:spcBef>
              <a:spcAft>
                <a:spcPts val="1200"/>
              </a:spcAft>
              <a:buSzPct val="80000"/>
            </a:pPr>
            <a:r>
              <a:rPr lang="en-US" b="1" dirty="0">
                <a:solidFill>
                  <a:schemeClr val="accent1"/>
                </a:solidFill>
              </a:rPr>
              <a:t>Reacting </a:t>
            </a:r>
            <a:r>
              <a:rPr lang="en-US" dirty="0"/>
              <a:t>— survival response only!</a:t>
            </a:r>
          </a:p>
          <a:p>
            <a:pPr marL="182880" indent="-182880">
              <a:spcBef>
                <a:spcPts val="2400"/>
              </a:spcBef>
              <a:spcAft>
                <a:spcPts val="1200"/>
              </a:spcAft>
              <a:buSzPct val="80000"/>
            </a:pPr>
            <a:r>
              <a:rPr lang="en-US" dirty="0"/>
              <a:t>Understanding the problem, gathering information, developing a plan, taking action</a:t>
            </a:r>
          </a:p>
          <a:p>
            <a:pPr marL="182880" indent="-182880">
              <a:spcBef>
                <a:spcPts val="2400"/>
              </a:spcBef>
              <a:spcAft>
                <a:spcPts val="1200"/>
              </a:spcAft>
              <a:buSzPct val="80000"/>
            </a:pPr>
            <a:r>
              <a:rPr lang="en-US" dirty="0"/>
              <a:t>Eventually, the system will return to baseline</a:t>
            </a:r>
          </a:p>
          <a:p>
            <a:pPr marL="182880" indent="-182880">
              <a:spcBef>
                <a:spcPts val="2400"/>
              </a:spcBef>
              <a:spcAft>
                <a:spcPts val="1200"/>
              </a:spcAft>
              <a:buSzPct val="80000"/>
            </a:pPr>
            <a:endParaRPr lang="en-US" dirty="0"/>
          </a:p>
          <a:p>
            <a:pPr marL="182880" indent="-182880">
              <a:spcBef>
                <a:spcPts val="2400"/>
              </a:spcBef>
              <a:spcAft>
                <a:spcPts val="1200"/>
              </a:spcAft>
              <a:buSzPct val="80000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Thinking Shuts Down, What Takes Over?</a:t>
            </a:r>
          </a:p>
        </p:txBody>
      </p:sp>
    </p:spTree>
    <p:extLst>
      <p:ext uri="{BB962C8B-B14F-4D97-AF65-F5344CB8AC3E}">
        <p14:creationId xmlns:p14="http://schemas.microsoft.com/office/powerpoint/2010/main" val="921487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5493" y="1692542"/>
            <a:ext cx="7453013" cy="4326990"/>
            <a:chOff x="2513105" y="1610723"/>
            <a:chExt cx="4107426" cy="4805952"/>
          </a:xfrm>
        </p:grpSpPr>
        <p:sp>
          <p:nvSpPr>
            <p:cNvPr id="7" name="Rectangle 6"/>
            <p:cNvSpPr/>
            <p:nvPr/>
          </p:nvSpPr>
          <p:spPr bwMode="auto">
            <a:xfrm>
              <a:off x="2513105" y="2448993"/>
              <a:ext cx="1971675" cy="3967682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648856" y="2448993"/>
              <a:ext cx="1971675" cy="3967682"/>
            </a:xfrm>
            <a:prstGeom prst="rect">
              <a:avLst/>
            </a:prstGeom>
            <a:solidFill>
              <a:schemeClr val="accent4">
                <a:alpha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513105" y="1610723"/>
              <a:ext cx="1971675" cy="737186"/>
            </a:xfrm>
            <a:prstGeom prst="rect">
              <a:avLst/>
            </a:prstGeom>
            <a:gradFill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648856" y="1610723"/>
              <a:ext cx="1971675" cy="737186"/>
            </a:xfrm>
            <a:prstGeom prst="rect">
              <a:avLst/>
            </a:prstGeom>
            <a:gradFill>
              <a:gsLst>
                <a:gs pos="0">
                  <a:schemeClr val="accent4"/>
                </a:gs>
                <a:gs pos="8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High Road and the Low Road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6979" y="2728830"/>
            <a:ext cx="311454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6032" indent="-256032">
              <a:spcBef>
                <a:spcPts val="1200"/>
              </a:spcBef>
              <a:buClr>
                <a:schemeClr val="accent3"/>
              </a:buClr>
              <a:buSzPct val="90000"/>
              <a:buFont typeface="Arial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Handles immediate threat</a:t>
            </a:r>
          </a:p>
          <a:p>
            <a:pPr marL="256032" indent="-256032">
              <a:spcBef>
                <a:spcPts val="12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Is lightning fast</a:t>
            </a:r>
          </a:p>
          <a:p>
            <a:pPr marL="256032" indent="-256032">
              <a:spcBef>
                <a:spcPts val="12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Acts reflexively</a:t>
            </a:r>
          </a:p>
          <a:p>
            <a:pPr marL="256032" indent="-256032">
              <a:spcBef>
                <a:spcPts val="12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Focuses on information from senses</a:t>
            </a:r>
          </a:p>
          <a:p>
            <a:pPr marL="256032" indent="-256032">
              <a:spcBef>
                <a:spcPts val="12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Loses details</a:t>
            </a:r>
          </a:p>
          <a:p>
            <a:pPr marL="256032" indent="-256032">
              <a:spcBef>
                <a:spcPts val="1200"/>
              </a:spcBef>
              <a:buClr>
                <a:schemeClr val="accent3"/>
              </a:buClr>
              <a:buSzPct val="90000"/>
              <a:buFont typeface="Arial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66886" y="2728830"/>
            <a:ext cx="308559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6032" indent="-256032">
              <a:spcBef>
                <a:spcPts val="1200"/>
              </a:spcBef>
              <a:buClr>
                <a:schemeClr val="accent3"/>
              </a:buClr>
              <a:buSzPct val="90000"/>
              <a:buFont typeface="Arial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Plans, problem solves</a:t>
            </a:r>
          </a:p>
          <a:p>
            <a:pPr marL="256032" indent="-256032">
              <a:spcBef>
                <a:spcPts val="1200"/>
              </a:spcBef>
              <a:buClr>
                <a:schemeClr val="accent3"/>
              </a:buClr>
              <a:buSzPct val="90000"/>
              <a:buFont typeface="Arial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Takes longer</a:t>
            </a:r>
          </a:p>
          <a:p>
            <a:pPr marL="256032" indent="-256032">
              <a:spcBef>
                <a:spcPts val="1200"/>
              </a:spcBef>
              <a:buClr>
                <a:schemeClr val="accent3"/>
              </a:buClr>
              <a:buSzPct val="90000"/>
              <a:buFont typeface="Arial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Allows child to be “mindful”</a:t>
            </a:r>
          </a:p>
          <a:p>
            <a:pPr marL="256032" indent="-256032">
              <a:spcBef>
                <a:spcPts val="1200"/>
              </a:spcBef>
              <a:buClr>
                <a:schemeClr val="accent3"/>
              </a:buClr>
              <a:buSzPct val="90000"/>
              <a:buFont typeface="Arial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Uses information from words, concepts, thoughts</a:t>
            </a:r>
          </a:p>
          <a:p>
            <a:pPr marL="256032" indent="-256032">
              <a:spcBef>
                <a:spcPts val="1200"/>
              </a:spcBef>
              <a:buClr>
                <a:schemeClr val="accent3"/>
              </a:buClr>
              <a:buSzPct val="90000"/>
              <a:buFont typeface="Arial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Analyzes details</a:t>
            </a:r>
          </a:p>
          <a:p>
            <a:pPr marL="256032" indent="-256032">
              <a:spcBef>
                <a:spcPts val="1200"/>
              </a:spcBef>
              <a:buClr>
                <a:schemeClr val="accent3"/>
              </a:buClr>
              <a:buSzPct val="90000"/>
              <a:buFont typeface="Arial" charset="0"/>
              <a:buChar char="•"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552" y="1802267"/>
            <a:ext cx="3293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LOW ROAD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64609" y="1802266"/>
            <a:ext cx="3273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HIGH ROAD</a:t>
            </a:r>
          </a:p>
        </p:txBody>
      </p:sp>
    </p:spTree>
    <p:extLst>
      <p:ext uri="{BB962C8B-B14F-4D97-AF65-F5344CB8AC3E}">
        <p14:creationId xmlns:p14="http://schemas.microsoft.com/office/powerpoint/2010/main" val="1116516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61443" y="1837944"/>
            <a:ext cx="5621114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Faced with trauma reminders</a:t>
            </a:r>
            <a:r>
              <a:rPr lang="en-US" sz="2000" cap="all"/>
              <a:t>, </a:t>
            </a:r>
            <a:r>
              <a:rPr lang="en-US" sz="2000"/>
              <a:t>children </a:t>
            </a:r>
            <a:r>
              <a:rPr lang="en-US" sz="2000" dirty="0"/>
              <a:t>respond as if they are in danger, even when they are not, using the same, worn pathways</a:t>
            </a:r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 I Safe?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3339" y="3306990"/>
            <a:ext cx="4157322" cy="2771548"/>
          </a:xfrm>
          <a:prstGeom prst="rect">
            <a:avLst/>
          </a:prstGeom>
        </p:spPr>
      </p:pic>
      <p:sp>
        <p:nvSpPr>
          <p:cNvPr id="7" name="Text Placeholder 4"/>
          <p:cNvSpPr txBox="1">
            <a:spLocks/>
          </p:cNvSpPr>
          <p:nvPr/>
        </p:nvSpPr>
        <p:spPr bwMode="auto">
          <a:xfrm>
            <a:off x="6726861" y="3306990"/>
            <a:ext cx="2417140" cy="277154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-1" y="3306990"/>
            <a:ext cx="2417140" cy="277154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3339" y="3306990"/>
            <a:ext cx="4157322" cy="277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62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Child I Care About Worksheet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 bwMode="auto">
          <a:xfrm>
            <a:off x="2334280" y="2512292"/>
            <a:ext cx="6809720" cy="265792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43678" y="4675340"/>
            <a:ext cx="5549537" cy="559526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cap="all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uestions 1, 2, 3a and 3b</a:t>
            </a:r>
            <a:endParaRPr lang="en-US" sz="2800" b="1" i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12291"/>
            <a:ext cx="2260392" cy="265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5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1718" y="2636146"/>
            <a:ext cx="70680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all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Welcome!</a:t>
            </a:r>
          </a:p>
          <a:p>
            <a:pPr algn="ctr"/>
            <a:endParaRPr lang="en-US" sz="32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cap="al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3728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660" y="3431285"/>
            <a:ext cx="2987340" cy="226723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54774" y="2201982"/>
            <a:ext cx="7227191" cy="113877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3200" b="1" cap="all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john, Sophia and Hector </a:t>
            </a:r>
          </a:p>
          <a:p>
            <a:pPr algn="ctr"/>
            <a:endParaRPr lang="en-US" sz="3600" b="1" cap="all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4" y="3431284"/>
            <a:ext cx="3007626" cy="22583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2202" y="3431284"/>
            <a:ext cx="3026025" cy="226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16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56068" y="2157985"/>
            <a:ext cx="7193712" cy="3867342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 together as a group to answer the four questions at the bottom of your worksheet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158" y="3577851"/>
            <a:ext cx="2859532" cy="244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6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7896"/>
            <a:ext cx="9144001" cy="68658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20485" y="283334"/>
            <a:ext cx="4496872" cy="550539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765184" y="489397"/>
            <a:ext cx="4009362" cy="515525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JOHN</a:t>
            </a:r>
            <a:endParaRPr lang="en-US" sz="2400" cap="all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460" indent="-25146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always looking for trouble</a:t>
            </a:r>
          </a:p>
          <a:p>
            <a:pPr marL="251460" indent="-25146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problems with rules and limits</a:t>
            </a:r>
          </a:p>
          <a:p>
            <a:pPr marL="251460" indent="-25146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had four foster placements in two years</a:t>
            </a:r>
          </a:p>
          <a:p>
            <a:pPr marL="251460" indent="-25146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often the subject of calls from school</a:t>
            </a:r>
          </a:p>
          <a:p>
            <a:pPr marL="251460" indent="-25146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current foster parents are supportive but are losing patience and hope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cap="al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DIAGNOSIS: </a:t>
            </a:r>
          </a:p>
          <a:p>
            <a:pPr algn="ctr"/>
            <a:r>
              <a:rPr lang="en-US" sz="2000" cap="al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ppositional Defiant Disorder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5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384" y="140969"/>
            <a:ext cx="3611248" cy="521208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60218" y="455284"/>
            <a:ext cx="3149600" cy="446276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SOPHIA</a:t>
            </a:r>
            <a:endParaRPr lang="en-US" sz="2400" cap="all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460" lvl="1" indent="-25146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Fears women, including teachers</a:t>
            </a:r>
          </a:p>
          <a:p>
            <a:pPr marL="251460" lvl="1" indent="-25146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Won’t go to school near home</a:t>
            </a:r>
          </a:p>
          <a:p>
            <a:pPr marL="251460" lvl="1" indent="-25146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Hides</a:t>
            </a:r>
          </a:p>
          <a:p>
            <a:pPr marL="251460" lvl="1" indent="-25146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Leaves without permission</a:t>
            </a:r>
          </a:p>
          <a:p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DIAGNOSIS: 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Anxiety disorder 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school refusal</a:t>
            </a:r>
            <a:endParaRPr lang="en-US" sz="2400" cap="all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>
                <a:latin typeface="Arial"/>
              </a:rPr>
              <a:pPr/>
              <a:t>22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6876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9398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30799" y="119453"/>
            <a:ext cx="3886558" cy="502920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473877" y="469106"/>
            <a:ext cx="3200401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HECTOR</a:t>
            </a:r>
            <a:endParaRPr lang="en-US" sz="2400" cap="all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-27432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quiet kid in class</a:t>
            </a:r>
          </a:p>
          <a:p>
            <a:pPr marL="274320" lvl="1" indent="-27432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no behavioral problems but is often spacey and silent</a:t>
            </a:r>
          </a:p>
          <a:p>
            <a:pPr marL="274320" lvl="1" indent="-27432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Gets bullied in school</a:t>
            </a:r>
          </a:p>
          <a:p>
            <a:pPr marL="274320" lvl="1" indent="-27432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failing his classes</a:t>
            </a:r>
          </a:p>
          <a:p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DIAGNOSIS: 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Adjustment anxiety 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disorder and depression 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cap="all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cap="all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cap="all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cap="all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>
                <a:latin typeface="Arial"/>
              </a:rPr>
              <a:pPr/>
              <a:t>23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3068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 bwMode="auto">
          <a:xfrm>
            <a:off x="3217555" y="2495474"/>
            <a:ext cx="5926445" cy="29850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55655" y="4953086"/>
            <a:ext cx="4400006" cy="696686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cap="all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uestion 4</a:t>
            </a:r>
            <a:endParaRPr lang="en-US" sz="2800" b="1" i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1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Child I Care About Worksheet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95473"/>
            <a:ext cx="3141355" cy="29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63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 bwMode="auto">
          <a:xfrm>
            <a:off x="6878873" y="2164728"/>
            <a:ext cx="2265128" cy="29850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Experiences, Both Positive and Negative, </a:t>
            </a:r>
            <a:br>
              <a:rPr lang="en-US" dirty="0"/>
            </a:br>
            <a:r>
              <a:rPr lang="en-US" dirty="0"/>
              <a:t>Affect Brain Functioning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326" y="2164728"/>
            <a:ext cx="4461347" cy="2974231"/>
          </a:xfrm>
          <a:prstGeom prst="rect">
            <a:avLst/>
          </a:prstGeom>
        </p:spPr>
      </p:pic>
      <p:sp>
        <p:nvSpPr>
          <p:cNvPr id="7" name="Text Placeholder 4"/>
          <p:cNvSpPr txBox="1">
            <a:spLocks/>
          </p:cNvSpPr>
          <p:nvPr/>
        </p:nvSpPr>
        <p:spPr bwMode="auto">
          <a:xfrm>
            <a:off x="-2" y="2164728"/>
            <a:ext cx="2265128" cy="29850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59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965" y="1965960"/>
            <a:ext cx="8604069" cy="3968932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brain does not realize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danger is over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Because of Trauma, Children May </a:t>
            </a:r>
            <a:br>
              <a:rPr lang="en-US" dirty="0"/>
            </a:br>
            <a:r>
              <a:rPr lang="en-US" dirty="0"/>
              <a:t>Have a Broken OFF Switch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117" y="3322346"/>
            <a:ext cx="2591764" cy="259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2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320" y="2244559"/>
            <a:ext cx="5032580" cy="3355053"/>
          </a:xfrm>
          <a:prstGeom prst="rect">
            <a:avLst/>
          </a:prstGeom>
        </p:spPr>
      </p:pic>
      <p:sp>
        <p:nvSpPr>
          <p:cNvPr id="6" name="Text Placeholder 4"/>
          <p:cNvSpPr txBox="1">
            <a:spLocks/>
          </p:cNvSpPr>
          <p:nvPr/>
        </p:nvSpPr>
        <p:spPr bwMode="auto">
          <a:xfrm>
            <a:off x="0" y="2244559"/>
            <a:ext cx="1982579" cy="335505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on the Balls of Your Feet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 bwMode="auto">
          <a:xfrm>
            <a:off x="7161421" y="2244559"/>
            <a:ext cx="1982579" cy="335505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190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52659" y="2082800"/>
            <a:ext cx="6838682" cy="3886200"/>
          </a:xfrm>
        </p:spPr>
        <p:txBody>
          <a:bodyPr/>
          <a:lstStyle/>
          <a:p>
            <a:pPr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Trauma starts the child’s emergency response system of fight, flight, freeze</a:t>
            </a:r>
          </a:p>
          <a:p>
            <a:pPr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exposed to ongoing or intense levels of threat, a child’s response of fight, flight, freeze can become a patterned response</a:t>
            </a:r>
          </a:p>
          <a:p>
            <a:pPr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overuse, survival responses can be triggered by just being reminded of a child’s past trauma </a:t>
            </a:r>
          </a:p>
          <a:p>
            <a:pPr>
              <a:buSzPct val="100000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SzPct val="100000"/>
              <a:buNone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patterns can have lifelong effects</a:t>
            </a:r>
          </a:p>
          <a:p>
            <a:pPr>
              <a:buSzPct val="100000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00000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Fight, Flight or Freeze Become a Behavior Pattern</a:t>
            </a:r>
          </a:p>
        </p:txBody>
      </p:sp>
    </p:spTree>
    <p:extLst>
      <p:ext uri="{BB962C8B-B14F-4D97-AF65-F5344CB8AC3E}">
        <p14:creationId xmlns:p14="http://schemas.microsoft.com/office/powerpoint/2010/main" val="23193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Today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161684"/>
              </p:ext>
            </p:extLst>
          </p:nvPr>
        </p:nvGraphicFramePr>
        <p:xfrm>
          <a:off x="755650" y="1818813"/>
          <a:ext cx="7632700" cy="4272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783">
                <a:tc>
                  <a:txBody>
                    <a:bodyPr/>
                    <a:lstStyle/>
                    <a:p>
                      <a:r>
                        <a:rPr lang="en-US" dirty="0"/>
                        <a:t>Participants will be able to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Trainers will help you to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336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Describe trauma’s effects</a:t>
                      </a:r>
                      <a:endParaRPr lang="en-US" sz="18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Connect the idea of trauma response to behavior you see in </a:t>
                      </a:r>
                      <a:br>
                        <a:rPr lang="en-US" sz="1800" dirty="0">
                          <a:solidFill>
                            <a:schemeClr val="tx2"/>
                          </a:solidFill>
                        </a:rPr>
                      </a:b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the home</a:t>
                      </a:r>
                      <a:endParaRPr lang="en-US" sz="18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78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Share a definition of trauma</a:t>
                      </a:r>
                      <a:endParaRPr lang="en-US" sz="18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Shift thinking</a:t>
                      </a:r>
                      <a:endParaRPr lang="en-US" sz="18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480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Understand how a child’s trauma history affects his or her behavior </a:t>
                      </a:r>
                      <a:r>
                        <a:rPr lang="en-US" sz="1800" baseline="0" dirty="0">
                          <a:solidFill>
                            <a:schemeClr val="tx2"/>
                          </a:solidFill>
                        </a:rPr>
                        <a:t>in your home</a:t>
                      </a:r>
                      <a:endParaRPr lang="en-US" sz="18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Support your role</a:t>
                      </a:r>
                      <a:endParaRPr lang="en-US" sz="18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533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Define the role of a caregiving team</a:t>
                      </a:r>
                      <a:endParaRPr lang="en-US" sz="18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1164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05403" y="1924548"/>
            <a:ext cx="4090126" cy="38862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Just asking what has happened is not enough. Learn what is going on in a child’s environment:</a:t>
            </a:r>
          </a:p>
          <a:p>
            <a:pPr marL="251460" indent="-25146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your home</a:t>
            </a:r>
          </a:p>
          <a:p>
            <a:pPr marL="251460" indent="-25146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 school</a:t>
            </a:r>
          </a:p>
          <a:p>
            <a:pPr marL="251460" indent="-25146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During time with family</a:t>
            </a:r>
          </a:p>
          <a:p>
            <a:pPr marL="251460" indent="-25146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his or her neighborhoods</a:t>
            </a:r>
          </a:p>
          <a:p>
            <a:pPr marL="251460" indent="-25146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his or her faith and cultural communities 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Children Do Not Live in Isolation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954411811"/>
              </p:ext>
            </p:extLst>
          </p:nvPr>
        </p:nvGraphicFramePr>
        <p:xfrm>
          <a:off x="-368300" y="2043611"/>
          <a:ext cx="5206854" cy="3645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43612" y="2274483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chemeClr val="bg1"/>
                </a:solidFill>
              </a:rPr>
              <a:t>SOCIETAL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3612" y="306754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chemeClr val="bg1"/>
                </a:solidFill>
              </a:rPr>
              <a:t>COMMUNITY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31968" y="3831349"/>
            <a:ext cx="202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chemeClr val="bg1"/>
                </a:solidFill>
              </a:rPr>
              <a:t>RELATIONSHIP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43612" y="47905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chemeClr val="bg1"/>
                </a:solidFill>
              </a:rPr>
              <a:t>INDIVIDUAL</a:t>
            </a:r>
          </a:p>
        </p:txBody>
      </p:sp>
    </p:spTree>
    <p:extLst>
      <p:ext uri="{BB962C8B-B14F-4D97-AF65-F5344CB8AC3E}">
        <p14:creationId xmlns:p14="http://schemas.microsoft.com/office/powerpoint/2010/main" val="1117605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Changes Can Have a Big Impact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9748" y="2244559"/>
            <a:ext cx="4604503" cy="3355052"/>
          </a:xfrm>
          <a:prstGeom prst="rect">
            <a:avLst/>
          </a:prstGeom>
        </p:spPr>
      </p:pic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6937751" y="2244558"/>
            <a:ext cx="2206249" cy="335505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0" y="2244559"/>
            <a:ext cx="2206248" cy="335505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508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Trauma System</a:t>
            </a:r>
          </a:p>
        </p:txBody>
      </p:sp>
      <p:sp>
        <p:nvSpPr>
          <p:cNvPr id="7" name="Oval 6"/>
          <p:cNvSpPr/>
          <p:nvPr/>
        </p:nvSpPr>
        <p:spPr bwMode="auto">
          <a:xfrm rot="1767201">
            <a:off x="1131595" y="1995488"/>
            <a:ext cx="3721100" cy="3721100"/>
          </a:xfrm>
          <a:prstGeom prst="ellipse">
            <a:avLst/>
          </a:prstGeom>
          <a:gradFill>
            <a:gsLst>
              <a:gs pos="37000">
                <a:schemeClr val="accent4"/>
              </a:gs>
              <a:gs pos="0">
                <a:schemeClr val="accent4"/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chemeClr val="accent4"/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2580000" algn="ctr" rotWithShape="0">
              <a:schemeClr val="tx1">
                <a:alpha val="21000"/>
              </a:scheme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 rot="1834347">
            <a:off x="4230395" y="1995488"/>
            <a:ext cx="3721100" cy="3721100"/>
          </a:xfrm>
          <a:prstGeom prst="ellipse">
            <a:avLst/>
          </a:prstGeom>
          <a:gradFill flip="none" rotWithShape="1">
            <a:gsLst>
              <a:gs pos="37000">
                <a:schemeClr val="accent1">
                  <a:alpha val="55000"/>
                </a:schemeClr>
              </a:gs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50800" dist="50800" dir="2580000" algn="ctr" rotWithShape="0">
              <a:schemeClr val="tx1">
                <a:alpha val="21000"/>
              </a:scheme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normalizeH="0" baseline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4995" y="3213100"/>
            <a:ext cx="2654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experiences survival-in-the-moment states in specific, definable moments</a:t>
            </a:r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85595" y="2843768"/>
            <a:ext cx="321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traumatized child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1089" y="2843768"/>
            <a:ext cx="347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social environment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2539" y="3213100"/>
            <a:ext cx="3136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system of care that is unable to help the child regulate these survival-in-the-moment states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50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53008" y="2670981"/>
            <a:ext cx="7264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cap="all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interesting experiment </a:t>
            </a:r>
          </a:p>
          <a:p>
            <a:pPr algn="ctr"/>
            <a:r>
              <a:rPr lang="en-US" sz="3200" b="1" cap="all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playful rats</a:t>
            </a:r>
            <a:endParaRPr lang="en-US" sz="32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0520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47700" y="6396365"/>
            <a:ext cx="8001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cs typeface="Times New Roman" pitchFamily="18" charset="0"/>
              </a:rPr>
              <a:t>In </a:t>
            </a:r>
            <a:r>
              <a:rPr lang="en-US" sz="1000" dirty="0" err="1">
                <a:solidFill>
                  <a:schemeClr val="tx2"/>
                </a:solidFill>
                <a:cs typeface="Times New Roman" pitchFamily="18" charset="0"/>
              </a:rPr>
              <a:t>Panksepp</a:t>
            </a:r>
            <a:r>
              <a:rPr lang="en-US" sz="1000" dirty="0">
                <a:solidFill>
                  <a:schemeClr val="tx2"/>
                </a:solidFill>
                <a:cs typeface="Times New Roman" pitchFamily="18" charset="0"/>
              </a:rPr>
              <a:t>, J. P. (1998). </a:t>
            </a:r>
            <a:r>
              <a:rPr lang="en-US" sz="1000" i="1" dirty="0">
                <a:solidFill>
                  <a:schemeClr val="tx2"/>
                </a:solidFill>
                <a:cs typeface="Times New Roman" pitchFamily="18" charset="0"/>
              </a:rPr>
              <a:t>Affective neuroscience: The foundation of human and animal emotions</a:t>
            </a:r>
            <a:r>
              <a:rPr lang="en-US" sz="1000" dirty="0">
                <a:solidFill>
                  <a:schemeClr val="tx2"/>
                </a:solidFill>
                <a:cs typeface="Times New Roman" pitchFamily="18" charset="0"/>
              </a:rPr>
              <a:t>. New York: Oxford University Press.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/>
              <a:t>Amount of Play Over 10 Days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84" y="972376"/>
            <a:ext cx="8592416" cy="5559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7672" y="2468880"/>
            <a:ext cx="3035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Cat hair introduced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98160" y="4770810"/>
            <a:ext cx="3035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Cat </a:t>
            </a:r>
            <a:r>
              <a:rPr lang="en-US" sz="1200"/>
              <a:t>hair removed</a:t>
            </a:r>
            <a:endParaRPr lang="en-US" sz="12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3355848" y="2212848"/>
            <a:ext cx="201168" cy="32004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 flipH="1">
            <a:off x="4296052" y="4965513"/>
            <a:ext cx="129644" cy="30800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747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4966" y="2305854"/>
            <a:ext cx="7843234" cy="357351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Survival-in-the-moment responses can occur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a child is in actual danger or is merely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reminded of danger</a:t>
            </a:r>
          </a:p>
          <a:p>
            <a:pPr marL="0" indent="0" algn="ctr">
              <a:buNone/>
            </a:pPr>
            <a:endParaRPr lang="en-US" cap="all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when dangerous events have passed, </a:t>
            </a:r>
            <a:b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child’s memories and survival </a:t>
            </a:r>
            <a:b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behaviors often remain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 of Past Dangers</a:t>
            </a:r>
          </a:p>
        </p:txBody>
      </p:sp>
    </p:spTree>
    <p:extLst>
      <p:ext uri="{BB962C8B-B14F-4D97-AF65-F5344CB8AC3E}">
        <p14:creationId xmlns:p14="http://schemas.microsoft.com/office/powerpoint/2010/main" val="980184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 txBox="1">
            <a:spLocks/>
          </p:cNvSpPr>
          <p:nvPr/>
        </p:nvSpPr>
        <p:spPr bwMode="auto">
          <a:xfrm>
            <a:off x="7162800" y="2091173"/>
            <a:ext cx="1981200" cy="353617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Cat and Where Is the Cat Hair?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750" y="2091173"/>
            <a:ext cx="3162300" cy="3536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925" y="2374660"/>
            <a:ext cx="685800" cy="2969202"/>
          </a:xfrm>
          <a:prstGeom prst="rect">
            <a:avLst/>
          </a:prstGeom>
        </p:spPr>
      </p:pic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0" y="2091173"/>
            <a:ext cx="1987550" cy="353617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063750" y="2091173"/>
            <a:ext cx="5010150" cy="3536177"/>
          </a:xfrm>
          <a:prstGeom prst="rect">
            <a:avLst/>
          </a:prstGeom>
          <a:noFill/>
          <a:ln w="127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176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Cat Hair or Trauma Reminders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709115"/>
              </p:ext>
            </p:extLst>
          </p:nvPr>
        </p:nvGraphicFramePr>
        <p:xfrm>
          <a:off x="612140" y="1742440"/>
          <a:ext cx="7919720" cy="4671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9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39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   Sensory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   Time</a:t>
                      </a:r>
                      <a:r>
                        <a:rPr lang="en-US" sz="1600" baseline="0" dirty="0"/>
                        <a:t> D</a:t>
                      </a:r>
                      <a:r>
                        <a:rPr lang="en-US" sz="1600" dirty="0"/>
                        <a:t>riven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   Conditions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7156">
                <a:tc>
                  <a:txBody>
                    <a:bodyPr/>
                    <a:lstStyle/>
                    <a:p>
                      <a:pPr marL="182880" indent="-182880">
                        <a:lnSpc>
                          <a:spcPct val="150000"/>
                        </a:lnSpc>
                        <a:buClr>
                          <a:schemeClr val="accent3"/>
                        </a:buClr>
                        <a:buSzPct val="80000"/>
                        <a:buFont typeface="Arial" charset="0"/>
                        <a:buChar char="•"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Smells</a:t>
                      </a:r>
                    </a:p>
                    <a:p>
                      <a:pPr marL="182880" indent="-182880">
                        <a:lnSpc>
                          <a:spcPct val="150000"/>
                        </a:lnSpc>
                        <a:buClr>
                          <a:schemeClr val="accent3"/>
                        </a:buClr>
                        <a:buSzPct val="80000"/>
                        <a:buFont typeface="Arial" charset="0"/>
                        <a:buChar char="•"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Sights</a:t>
                      </a:r>
                    </a:p>
                    <a:p>
                      <a:pPr marL="182880" indent="-182880">
                        <a:lnSpc>
                          <a:spcPct val="150000"/>
                        </a:lnSpc>
                        <a:buClr>
                          <a:schemeClr val="accent3"/>
                        </a:buClr>
                        <a:buSzPct val="80000"/>
                        <a:buFont typeface="Arial" charset="0"/>
                        <a:buChar char="•"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Sounds</a:t>
                      </a:r>
                    </a:p>
                    <a:p>
                      <a:pPr marL="182880" indent="-182880">
                        <a:lnSpc>
                          <a:spcPct val="150000"/>
                        </a:lnSpc>
                        <a:buClr>
                          <a:schemeClr val="accent3"/>
                        </a:buClr>
                        <a:buSzPct val="80000"/>
                        <a:buFont typeface="Arial" charset="0"/>
                        <a:buChar char="•"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Physical contact</a:t>
                      </a:r>
                    </a:p>
                    <a:p>
                      <a:pPr marL="182880" indent="-182880">
                        <a:lnSpc>
                          <a:spcPct val="150000"/>
                        </a:lnSpc>
                        <a:buClr>
                          <a:schemeClr val="accent3"/>
                        </a:buClr>
                        <a:buSzPct val="80000"/>
                        <a:buFont typeface="Arial" charset="0"/>
                        <a:buChar char="•"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Tastes</a:t>
                      </a:r>
                    </a:p>
                    <a:p>
                      <a:pPr marL="182880" indent="-182880">
                        <a:lnSpc>
                          <a:spcPct val="150000"/>
                        </a:lnSpc>
                        <a:buClr>
                          <a:schemeClr val="accent3"/>
                        </a:buClr>
                        <a:buSzPct val="80000"/>
                        <a:buFont typeface="Arial" charset="0"/>
                        <a:buChar char="•"/>
                      </a:pPr>
                      <a:endParaRPr lang="en-US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T="182880"/>
                </a:tc>
                <a:tc>
                  <a:txBody>
                    <a:bodyPr/>
                    <a:lstStyle/>
                    <a:p>
                      <a:pPr marL="182880" indent="-182880">
                        <a:lnSpc>
                          <a:spcPct val="150000"/>
                        </a:lnSpc>
                        <a:buClr>
                          <a:schemeClr val="accent3"/>
                        </a:buClr>
                        <a:buSzPct val="80000"/>
                        <a:buFont typeface="Arial" charset="0"/>
                        <a:buChar char="•"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Anniversary dates</a:t>
                      </a:r>
                    </a:p>
                    <a:p>
                      <a:pPr marL="182880" indent="-182880">
                        <a:lnSpc>
                          <a:spcPct val="150000"/>
                        </a:lnSpc>
                        <a:buClr>
                          <a:schemeClr val="accent3"/>
                        </a:buClr>
                        <a:buSzPct val="80000"/>
                        <a:buFont typeface="Arial" charset="0"/>
                        <a:buChar char="•"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Holidays</a:t>
                      </a:r>
                    </a:p>
                    <a:p>
                      <a:pPr marL="182880" indent="-182880">
                        <a:lnSpc>
                          <a:spcPct val="150000"/>
                        </a:lnSpc>
                        <a:buClr>
                          <a:schemeClr val="accent3"/>
                        </a:buClr>
                        <a:buSzPct val="80000"/>
                        <a:buFont typeface="Arial" charset="0"/>
                        <a:buChar char="•"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Seasons</a:t>
                      </a:r>
                    </a:p>
                    <a:p>
                      <a:pPr marL="182880" indent="-182880">
                        <a:lnSpc>
                          <a:spcPct val="150000"/>
                        </a:lnSpc>
                        <a:buClr>
                          <a:schemeClr val="accent3"/>
                        </a:buClr>
                        <a:buSzPct val="80000"/>
                        <a:buFont typeface="Arial" charset="0"/>
                        <a:buChar char="•"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Times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of the day</a:t>
                      </a:r>
                    </a:p>
                    <a:p>
                      <a:pPr marL="182880" indent="-182880">
                        <a:lnSpc>
                          <a:spcPct val="150000"/>
                        </a:lnSpc>
                        <a:buClr>
                          <a:schemeClr val="accent3"/>
                        </a:buClr>
                        <a:buSzPct val="80000"/>
                        <a:buFont typeface="Arial" charset="0"/>
                        <a:buChar char="•"/>
                      </a:pPr>
                      <a:endParaRPr lang="en-US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T="182880"/>
                </a:tc>
                <a:tc>
                  <a:txBody>
                    <a:bodyPr/>
                    <a:lstStyle/>
                    <a:p>
                      <a:pPr marL="274320" indent="-27432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   </a:t>
                      </a:r>
                      <a:r>
                        <a:rPr lang="en-US" sz="2000" b="0" u="sng" dirty="0">
                          <a:solidFill>
                            <a:schemeClr val="tx2"/>
                          </a:solidFill>
                        </a:rPr>
                        <a:t>Loss of control </a:t>
                      </a:r>
                    </a:p>
                    <a:p>
                      <a:pPr marL="274320" lvl="1" indent="-1828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3"/>
                        </a:buClr>
                        <a:buSzPct val="80000"/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Such as things being taken away, being told “no” or re-directed</a:t>
                      </a:r>
                    </a:p>
                    <a:p>
                      <a:pPr marL="274320" indent="-27432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SzPct val="80000"/>
                      </a:pPr>
                      <a:r>
                        <a:rPr lang="en-US" sz="2000" b="0" i="1" dirty="0">
                          <a:solidFill>
                            <a:schemeClr val="tx2"/>
                          </a:solidFill>
                        </a:rPr>
                        <a:t>   </a:t>
                      </a:r>
                      <a:r>
                        <a:rPr lang="en-US" sz="2000" b="0" i="0" u="sng" dirty="0">
                          <a:solidFill>
                            <a:schemeClr val="tx2"/>
                          </a:solidFill>
                        </a:rPr>
                        <a:t>Transitions</a:t>
                      </a:r>
                      <a:r>
                        <a:rPr lang="en-US" sz="2000" b="0" i="1" dirty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  <a:p>
                      <a:pPr marL="274320" lvl="1" indent="-1828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3"/>
                        </a:buClr>
                        <a:buSzPct val="80000"/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Changing from one activity to another</a:t>
                      </a:r>
                    </a:p>
                    <a:p>
                      <a:pPr marL="274320" lvl="1" indent="-1828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3"/>
                        </a:buClr>
                        <a:buSzPct val="80000"/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Going from the familiar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to the unknown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8108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Behavior (the 4 R’s)</a:t>
            </a:r>
          </a:p>
        </p:txBody>
      </p:sp>
      <p:graphicFrame>
        <p:nvGraphicFramePr>
          <p:cNvPr id="5" name="Table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645892"/>
              </p:ext>
            </p:extLst>
          </p:nvPr>
        </p:nvGraphicFramePr>
        <p:xfrm>
          <a:off x="464169" y="1768136"/>
          <a:ext cx="8215662" cy="4449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0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7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222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6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/>
                        <a:t>Regulating</a:t>
                      </a:r>
                    </a:p>
                  </a:txBody>
                  <a:tcPr marL="18288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Revving</a:t>
                      </a:r>
                    </a:p>
                  </a:txBody>
                  <a:tcPr marL="18288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Re-experiencing</a:t>
                      </a:r>
                    </a:p>
                  </a:txBody>
                  <a:tcPr marL="18288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Reconstituting</a:t>
                      </a:r>
                    </a:p>
                  </a:txBody>
                  <a:tcPr marL="1828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841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accent3"/>
                          </a:solidFill>
                        </a:rPr>
                        <a:t>CHILD</a:t>
                      </a:r>
                    </a:p>
                    <a:p>
                      <a:r>
                        <a:rPr lang="en-US" sz="1400" b="1" dirty="0">
                          <a:solidFill>
                            <a:schemeClr val="accent3"/>
                          </a:solidFill>
                        </a:rPr>
                        <a:t>BEHAVIOR</a:t>
                      </a:r>
                    </a:p>
                  </a:txBody>
                  <a:tcPr marL="182880" marT="18288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Restful.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Child is calm and engaged in his or her environment</a:t>
                      </a:r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 marL="182880" marT="18288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Vigilant. Child has been triggered and is trying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</a:rPr>
                        <a:t> to manage emotions</a:t>
                      </a:r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 marL="182880" marT="18288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Fight, flight or freeze. Child’s coping skills are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overwhelmed; s/he is struggling</a:t>
                      </a:r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 marL="182880" marT="18288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Calming down. Child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</a:rPr>
                        <a:t> is beginning to manage emotions and </a:t>
                      </a:r>
                      <a:br>
                        <a:rPr lang="en-US" sz="1600" baseline="0" dirty="0">
                          <a:solidFill>
                            <a:schemeClr val="tx2"/>
                          </a:solidFill>
                        </a:rPr>
                      </a:br>
                      <a:r>
                        <a:rPr lang="en-US" sz="1600" baseline="0" dirty="0">
                          <a:solidFill>
                            <a:schemeClr val="tx2"/>
                          </a:solidFill>
                        </a:rPr>
                        <a:t>re-engage</a:t>
                      </a:r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 marL="182880" marT="1828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91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accent3"/>
                          </a:solidFill>
                        </a:rPr>
                        <a:t>YOUR PRIORITY</a:t>
                      </a:r>
                      <a:endParaRPr lang="en-US" sz="1400" b="1" i="0" dirty="0">
                        <a:solidFill>
                          <a:schemeClr val="accent3"/>
                        </a:solidFill>
                      </a:endParaRPr>
                    </a:p>
                  </a:txBody>
                  <a:tcPr marL="182880" marT="18288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Minimize triggers to prevent escalation</a:t>
                      </a:r>
                      <a:endParaRPr lang="en-US" sz="1600" i="0" dirty="0">
                        <a:solidFill>
                          <a:schemeClr val="tx2"/>
                        </a:solidFill>
                      </a:endParaRPr>
                    </a:p>
                  </a:txBody>
                  <a:tcPr marL="182880" marT="18288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Help your child regulate emotion</a:t>
                      </a:r>
                      <a:endParaRPr lang="en-US" sz="1600" i="0" dirty="0">
                        <a:solidFill>
                          <a:schemeClr val="tx2"/>
                        </a:solidFill>
                      </a:endParaRPr>
                    </a:p>
                  </a:txBody>
                  <a:tcPr marL="182880" marT="18288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Make sure your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</a:rPr>
                        <a:t> efforts to contain the child do not re-traumatize him or her, keep the child and others safe</a:t>
                      </a:r>
                      <a:endParaRPr lang="en-US" sz="1600" i="0" dirty="0">
                        <a:solidFill>
                          <a:schemeClr val="tx2"/>
                        </a:solidFill>
                      </a:endParaRPr>
                    </a:p>
                  </a:txBody>
                  <a:tcPr marL="182880" marT="18288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Help your child continue to manage emotions and </a:t>
                      </a:r>
                      <a:br>
                        <a:rPr lang="en-US" sz="1600" dirty="0">
                          <a:solidFill>
                            <a:schemeClr val="tx2"/>
                          </a:solidFill>
                        </a:rPr>
                      </a:b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re-engage</a:t>
                      </a:r>
                      <a:endParaRPr lang="en-US" sz="1600" i="0" dirty="0">
                        <a:solidFill>
                          <a:schemeClr val="tx2"/>
                        </a:solidFill>
                      </a:endParaRPr>
                    </a:p>
                  </a:txBody>
                  <a:tcPr marL="182880" marT="1828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Freeform 6"/>
          <p:cNvSpPr/>
          <p:nvPr/>
        </p:nvSpPr>
        <p:spPr bwMode="auto">
          <a:xfrm>
            <a:off x="464169" y="2723129"/>
            <a:ext cx="8215662" cy="3378968"/>
          </a:xfrm>
          <a:custGeom>
            <a:avLst/>
            <a:gdLst>
              <a:gd name="connsiteX0" fmla="*/ 0 w 8638902"/>
              <a:gd name="connsiteY0" fmla="*/ 3657656 h 3753450"/>
              <a:gd name="connsiteX1" fmla="*/ 4093028 w 8638902"/>
              <a:gd name="connsiteY1" fmla="*/ 2960970 h 3753450"/>
              <a:gd name="connsiteX2" fmla="*/ 6331131 w 8638902"/>
              <a:gd name="connsiteY2" fmla="*/ 56 h 3753450"/>
              <a:gd name="connsiteX3" fmla="*/ 7454537 w 8638902"/>
              <a:gd name="connsiteY3" fmla="*/ 2882593 h 3753450"/>
              <a:gd name="connsiteX4" fmla="*/ 8638902 w 8638902"/>
              <a:gd name="connsiteY4" fmla="*/ 3753450 h 3753450"/>
              <a:gd name="connsiteX0" fmla="*/ 0 w 8638902"/>
              <a:gd name="connsiteY0" fmla="*/ 3755726 h 3755726"/>
              <a:gd name="connsiteX1" fmla="*/ 4093028 w 8638902"/>
              <a:gd name="connsiteY1" fmla="*/ 2960970 h 3755726"/>
              <a:gd name="connsiteX2" fmla="*/ 6331131 w 8638902"/>
              <a:gd name="connsiteY2" fmla="*/ 56 h 3755726"/>
              <a:gd name="connsiteX3" fmla="*/ 7454537 w 8638902"/>
              <a:gd name="connsiteY3" fmla="*/ 2882593 h 3755726"/>
              <a:gd name="connsiteX4" fmla="*/ 8638902 w 8638902"/>
              <a:gd name="connsiteY4" fmla="*/ 3753450 h 3755726"/>
              <a:gd name="connsiteX0" fmla="*/ 0 w 8638902"/>
              <a:gd name="connsiteY0" fmla="*/ 3720065 h 3753450"/>
              <a:gd name="connsiteX1" fmla="*/ 4093028 w 8638902"/>
              <a:gd name="connsiteY1" fmla="*/ 2960970 h 3753450"/>
              <a:gd name="connsiteX2" fmla="*/ 6331131 w 8638902"/>
              <a:gd name="connsiteY2" fmla="*/ 56 h 3753450"/>
              <a:gd name="connsiteX3" fmla="*/ 7454537 w 8638902"/>
              <a:gd name="connsiteY3" fmla="*/ 2882593 h 3753450"/>
              <a:gd name="connsiteX4" fmla="*/ 8638902 w 8638902"/>
              <a:gd name="connsiteY4" fmla="*/ 3753450 h 3753450"/>
              <a:gd name="connsiteX0" fmla="*/ 0 w 8638902"/>
              <a:gd name="connsiteY0" fmla="*/ 3746810 h 3780195"/>
              <a:gd name="connsiteX1" fmla="*/ 4093028 w 8638902"/>
              <a:gd name="connsiteY1" fmla="*/ 2987715 h 3780195"/>
              <a:gd name="connsiteX2" fmla="*/ 5991496 w 8638902"/>
              <a:gd name="connsiteY2" fmla="*/ 55 h 3780195"/>
              <a:gd name="connsiteX3" fmla="*/ 7454537 w 8638902"/>
              <a:gd name="connsiteY3" fmla="*/ 2909338 h 3780195"/>
              <a:gd name="connsiteX4" fmla="*/ 8638902 w 8638902"/>
              <a:gd name="connsiteY4" fmla="*/ 3780195 h 3780195"/>
              <a:gd name="connsiteX0" fmla="*/ 0 w 8638902"/>
              <a:gd name="connsiteY0" fmla="*/ 3969691 h 4003076"/>
              <a:gd name="connsiteX1" fmla="*/ 4093028 w 8638902"/>
              <a:gd name="connsiteY1" fmla="*/ 3210596 h 4003076"/>
              <a:gd name="connsiteX2" fmla="*/ 6000205 w 8638902"/>
              <a:gd name="connsiteY2" fmla="*/ 51 h 4003076"/>
              <a:gd name="connsiteX3" fmla="*/ 7454537 w 8638902"/>
              <a:gd name="connsiteY3" fmla="*/ 3132219 h 4003076"/>
              <a:gd name="connsiteX4" fmla="*/ 8638902 w 8638902"/>
              <a:gd name="connsiteY4" fmla="*/ 4003076 h 400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8902" h="4003076">
                <a:moveTo>
                  <a:pt x="0" y="3969691"/>
                </a:moveTo>
                <a:cubicBezTo>
                  <a:pt x="1518920" y="3926148"/>
                  <a:pt x="3092994" y="3872203"/>
                  <a:pt x="4093028" y="3210596"/>
                </a:cubicBezTo>
                <a:cubicBezTo>
                  <a:pt x="5093062" y="2548989"/>
                  <a:pt x="5439954" y="13114"/>
                  <a:pt x="6000205" y="51"/>
                </a:cubicBezTo>
                <a:cubicBezTo>
                  <a:pt x="6560456" y="-13012"/>
                  <a:pt x="7014754" y="2465048"/>
                  <a:pt x="7454537" y="3132219"/>
                </a:cubicBezTo>
                <a:cubicBezTo>
                  <a:pt x="7894320" y="3799390"/>
                  <a:pt x="8638902" y="4003076"/>
                  <a:pt x="8638902" y="4003076"/>
                </a:cubicBezTo>
              </a:path>
            </a:pathLst>
          </a:custGeom>
          <a:ln w="38100">
            <a:solidFill>
              <a:srgbClr val="DA5521">
                <a:alpha val="50196"/>
              </a:srgbClr>
            </a:solidFill>
            <a:prstDash val="dash"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8851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35075" y="1912937"/>
            <a:ext cx="6673850" cy="3886200"/>
          </a:xfrm>
        </p:spPr>
        <p:txBody>
          <a:bodyPr lIns="0"/>
          <a:lstStyle/>
          <a:p>
            <a:pPr marL="274320" lvl="2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SzPct val="10000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3 A’s include:</a:t>
            </a:r>
          </a:p>
          <a:p>
            <a:pPr marL="274320" lvl="2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people display their feelings, especially on their faces or in their body language</a:t>
            </a:r>
          </a:p>
          <a:p>
            <a:pPr marL="274320" lvl="2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child’s sense of him- or herself, what is going on in the environment and what he or she seems focused on</a:t>
            </a:r>
          </a:p>
          <a:p>
            <a:pPr marL="274320" lvl="2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a child behaves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SzPct val="100000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Shifts in the 4 R’s Affect the 3 A’s</a:t>
            </a:r>
          </a:p>
        </p:txBody>
      </p:sp>
    </p:spTree>
    <p:extLst>
      <p:ext uri="{BB962C8B-B14F-4D97-AF65-F5344CB8AC3E}">
        <p14:creationId xmlns:p14="http://schemas.microsoft.com/office/powerpoint/2010/main" val="586138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Know You</a:t>
            </a:r>
          </a:p>
        </p:txBody>
      </p:sp>
      <p:pic>
        <p:nvPicPr>
          <p:cNvPr id="6" name="Picture 5" descr="Walking3.jpe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40055"/>
            <a:ext cx="3200399" cy="2985013"/>
          </a:xfrm>
          <a:prstGeom prst="rect">
            <a:avLst/>
          </a:prstGeom>
        </p:spPr>
      </p:pic>
      <p:sp>
        <p:nvSpPr>
          <p:cNvPr id="7" name="Text Placeholder 4"/>
          <p:cNvSpPr txBox="1">
            <a:spLocks/>
          </p:cNvSpPr>
          <p:nvPr/>
        </p:nvSpPr>
        <p:spPr bwMode="auto">
          <a:xfrm>
            <a:off x="3282644" y="2140055"/>
            <a:ext cx="5861356" cy="29850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199" y="4577693"/>
            <a:ext cx="6553200" cy="4702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i="1" dirty="0"/>
              <a:t>Group Activity</a:t>
            </a:r>
          </a:p>
        </p:txBody>
      </p:sp>
    </p:spTree>
    <p:extLst>
      <p:ext uri="{BB962C8B-B14F-4D97-AF65-F5344CB8AC3E}">
        <p14:creationId xmlns:p14="http://schemas.microsoft.com/office/powerpoint/2010/main" val="12467573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00778" y="2011680"/>
            <a:ext cx="6747468" cy="3986784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have you seen these shifts </a:t>
            </a:r>
            <a:b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children you care for?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2234" y="3458972"/>
            <a:ext cx="2859532" cy="244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503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71600" y="1892808"/>
            <a:ext cx="6227064" cy="3291840"/>
          </a:xfrm>
        </p:spPr>
        <p:txBody>
          <a:bodyPr/>
          <a:lstStyle/>
          <a:p>
            <a:pPr marL="0" lvl="2" indent="0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None/>
            </a:pPr>
            <a:r>
              <a:rPr lang="en-US" sz="2000" dirty="0"/>
              <a:t>Children experiencing trauma reminders may struggle with the following:</a:t>
            </a:r>
          </a:p>
          <a:p>
            <a:pPr marL="3429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Verbal or physical aggression</a:t>
            </a:r>
          </a:p>
          <a:p>
            <a:pPr marL="274320"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Strong feelings (rage, terror, anxiety)</a:t>
            </a:r>
          </a:p>
          <a:p>
            <a:pPr marL="274320"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Concentration and learning</a:t>
            </a:r>
          </a:p>
          <a:p>
            <a:pPr marL="274320"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Relationship challenges (trusting and respecting)</a:t>
            </a:r>
          </a:p>
          <a:p>
            <a:pPr marL="274320"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Shutting down emotionally (avoiding or isolating)</a:t>
            </a:r>
          </a:p>
          <a:p>
            <a:pPr marL="274320"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Making inappropriate choices and self-harming</a:t>
            </a:r>
          </a:p>
          <a:p>
            <a:pPr indent="0" algn="ctr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fight, flight or freeze — </a:t>
            </a:r>
            <a:b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willful, defiant troublemaker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May Spark Challenges</a:t>
            </a:r>
          </a:p>
        </p:txBody>
      </p:sp>
    </p:spTree>
    <p:extLst>
      <p:ext uri="{BB962C8B-B14F-4D97-AF65-F5344CB8AC3E}">
        <p14:creationId xmlns:p14="http://schemas.microsoft.com/office/powerpoint/2010/main" val="2521090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78994"/>
            <a:ext cx="3906554" cy="259928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Worksheet: The Child I Care About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 bwMode="auto">
          <a:xfrm>
            <a:off x="3982754" y="2478993"/>
            <a:ext cx="5161246" cy="259928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48397" y="4549140"/>
            <a:ext cx="6553200" cy="435838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dirty="0"/>
              <a:t>Questions 5 and 6</a:t>
            </a:r>
          </a:p>
        </p:txBody>
      </p:sp>
    </p:spTree>
    <p:extLst>
      <p:ext uri="{BB962C8B-B14F-4D97-AF65-F5344CB8AC3E}">
        <p14:creationId xmlns:p14="http://schemas.microsoft.com/office/powerpoint/2010/main" val="2117358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 bwMode="auto">
          <a:xfrm>
            <a:off x="6223000" y="4101811"/>
            <a:ext cx="2921000" cy="210319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63340" y="1788088"/>
            <a:ext cx="7217321" cy="3886200"/>
          </a:xfrm>
        </p:spPr>
        <p:txBody>
          <a:bodyPr/>
          <a:lstStyle/>
          <a:p>
            <a:pPr>
              <a:spcBef>
                <a:spcPts val="600"/>
              </a:spcBef>
              <a:buSzPct val="8000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can help the team understand the connection between the child’s past trauma — their cat hair — and the survival-in-the-moment responses you see</a:t>
            </a:r>
            <a:endParaRPr lang="en-US" sz="2000" cap="all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8000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Also on the team: social workers, day care providers, foster parents, therapists, teachers, coaches, other caregivers</a:t>
            </a:r>
          </a:p>
          <a:p>
            <a:pPr>
              <a:buSzPct val="80000"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Are a Key Member of the Child-Serving Team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850" y="4101810"/>
            <a:ext cx="3155950" cy="2103192"/>
          </a:xfrm>
          <a:prstGeom prst="rect">
            <a:avLst/>
          </a:prstGeom>
        </p:spPr>
      </p:pic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0" y="4095496"/>
            <a:ext cx="2921000" cy="210319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833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65300" y="2057400"/>
            <a:ext cx="6553200" cy="3886200"/>
          </a:xfrm>
        </p:spPr>
        <p:txBody>
          <a:bodyPr/>
          <a:lstStyle/>
          <a:p>
            <a:pPr marL="0" indent="0">
              <a:buSzPct val="10000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 </a:t>
            </a:r>
          </a:p>
          <a:p>
            <a:pPr>
              <a:spcAft>
                <a:spcPts val="600"/>
              </a:spcAft>
              <a:buSzPct val="10000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Complete “The Child I Care About” worksheet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10000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  <a:p>
            <a:pPr marL="274320" lvl="2" indent="-342900">
              <a:spcBef>
                <a:spcPts val="6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Put questions in the question box, or</a:t>
            </a:r>
          </a:p>
          <a:p>
            <a:pPr marL="274320" lvl="2" indent="-342900">
              <a:spcBef>
                <a:spcPts val="6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Email one of us: </a:t>
            </a:r>
          </a:p>
          <a:p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and Questions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003" y="2476499"/>
            <a:ext cx="597139" cy="800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48" y="4178300"/>
            <a:ext cx="522848" cy="86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29092" y="36683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003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Session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302000" y="2304133"/>
            <a:ext cx="2540000" cy="3103809"/>
          </a:xfrm>
          <a:prstGeom prst="rect">
            <a:avLst/>
          </a:prstGeom>
        </p:spPr>
        <p:txBody>
          <a:bodyPr/>
          <a:lstStyle>
            <a:lvl1pPr marL="274320" indent="-274320" algn="l" rtl="0" eaLnBrk="1" fontAlgn="base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accent3"/>
              </a:buClr>
              <a:buSzPct val="130000"/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rtl="0" eaLnBrk="1" fontAlgn="base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accent3"/>
              </a:buClr>
              <a:buChar char="–"/>
              <a:defRPr sz="2000">
                <a:solidFill>
                  <a:schemeClr val="tx2"/>
                </a:solidFill>
                <a:latin typeface="+mn-lt"/>
              </a:defRPr>
            </a:lvl2pPr>
            <a:lvl3pPr marL="868680" indent="-274320" algn="l" rtl="0" eaLnBrk="1" fontAlgn="base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accent3"/>
              </a:buClr>
              <a:buSzPct val="85000"/>
              <a:buFont typeface="Courier New"/>
              <a:buChar char="o"/>
              <a:defRPr sz="20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05740" indent="-251460" defTabSz="914400">
              <a:lnSpc>
                <a:spcPct val="15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Date and time </a:t>
            </a:r>
          </a:p>
          <a:p>
            <a:pPr marL="205740" indent="-251460" defTabSz="914400">
              <a:lnSpc>
                <a:spcPct val="15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400" y="2464172"/>
            <a:ext cx="894080" cy="92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115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" name="Picture 1" descr="lastslidefix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46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39897"/>
            <a:ext cx="2923789" cy="2133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9167" y="3739897"/>
            <a:ext cx="3200738" cy="2133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5283" y="3739897"/>
            <a:ext cx="2908717" cy="213359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78432" y="1844377"/>
            <a:ext cx="6187136" cy="4716760"/>
          </a:xfrm>
        </p:spPr>
        <p:txBody>
          <a:bodyPr/>
          <a:lstStyle/>
          <a:p>
            <a:pPr marL="251460" lvl="1" indent="-25146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Among children 0-17, nearly half have experienced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 least one or more types of childhood trauma</a:t>
            </a:r>
          </a:p>
          <a:p>
            <a:pPr marL="251460" indent="-25146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each trauma exposure, caregiving can be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more challenging</a:t>
            </a:r>
          </a:p>
          <a:p>
            <a:pPr marL="251460" indent="-25146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460" indent="-251460">
              <a:buSzPct val="100000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Children Have Experienced Trauma</a:t>
            </a:r>
          </a:p>
        </p:txBody>
      </p:sp>
    </p:spTree>
    <p:extLst>
      <p:ext uri="{BB962C8B-B14F-4D97-AF65-F5344CB8AC3E}">
        <p14:creationId xmlns:p14="http://schemas.microsoft.com/office/powerpoint/2010/main" val="378160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2558" y="4056528"/>
            <a:ext cx="3017538" cy="201169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94704" y="1893966"/>
            <a:ext cx="7405352" cy="1690383"/>
          </a:xfrm>
        </p:spPr>
        <p:txBody>
          <a:bodyPr/>
          <a:lstStyle/>
          <a:p>
            <a:pPr marL="251460" indent="-251460">
              <a:lnSpc>
                <a:spcPct val="100000"/>
              </a:lnSpc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How might a child’s race, ethnicity, gender or sexual identity affect how he or she experiences the world? </a:t>
            </a:r>
          </a:p>
          <a:p>
            <a:pPr marL="251460" indent="-251460">
              <a:lnSpc>
                <a:spcPct val="100000"/>
              </a:lnSpc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Consider that for some children, current events and the things they see or hear in the news may be trauma triggers</a:t>
            </a:r>
          </a:p>
          <a:p>
            <a:pPr marL="251460" indent="-251460">
              <a:lnSpc>
                <a:spcPct val="100000"/>
              </a:lnSpc>
              <a:buSzPct val="100000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Children of Color, or Who Identify as LGBTQ, </a:t>
            </a:r>
            <a:br>
              <a:rPr lang="en-US" dirty="0"/>
            </a:br>
            <a:r>
              <a:rPr lang="en-US" dirty="0"/>
              <a:t>Trauma Can Be Even More Complex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 bwMode="auto">
          <a:xfrm>
            <a:off x="0" y="4062984"/>
            <a:ext cx="2999233" cy="2007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 bwMode="auto">
          <a:xfrm>
            <a:off x="6144767" y="4060820"/>
            <a:ext cx="2999233" cy="2007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082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 bwMode="auto">
          <a:xfrm>
            <a:off x="6612186" y="3218477"/>
            <a:ext cx="2531814" cy="261996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85612" y="1873638"/>
            <a:ext cx="7901188" cy="1287759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Trauma is a life-threatening or extremely frightening </a:t>
            </a:r>
            <a:br>
              <a:rPr lang="en-US" sz="2000" dirty="0"/>
            </a:br>
            <a:r>
              <a:rPr lang="en-US" sz="2000" dirty="0"/>
              <a:t>experience </a:t>
            </a:r>
            <a:r>
              <a:rPr lang="en-US" sz="2000" dirty="0">
                <a:cs typeface="Arial"/>
              </a:rPr>
              <a:t>— for the child or someone they care about — </a:t>
            </a:r>
            <a:br>
              <a:rPr lang="en-US" sz="2000" dirty="0">
                <a:cs typeface="Arial"/>
              </a:rPr>
            </a:br>
            <a:r>
              <a:rPr lang="en-US" sz="2000" dirty="0">
                <a:cs typeface="Arial"/>
              </a:rPr>
              <a:t>that overwhelms the child’s capacity to cope.</a:t>
            </a:r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Definition of Trauma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8011" y="3218477"/>
            <a:ext cx="3927975" cy="2619959"/>
          </a:xfrm>
          <a:prstGeom prst="rect">
            <a:avLst/>
          </a:prstGeom>
        </p:spPr>
      </p:pic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-3" y="3218476"/>
            <a:ext cx="2531814" cy="261996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097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46959" y="2338250"/>
            <a:ext cx="2250081" cy="3644537"/>
          </a:xfrm>
        </p:spPr>
        <p:txBody>
          <a:bodyPr/>
          <a:lstStyle/>
          <a:p>
            <a:pPr marL="274320" lvl="1">
              <a:lnSpc>
                <a:spcPct val="100000"/>
              </a:lnSpc>
              <a:spcAft>
                <a:spcPts val="1200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595959"/>
                </a:solidFill>
              </a:rPr>
              <a:t>Acute</a:t>
            </a:r>
            <a:endParaRPr lang="en-US" sz="3200" b="1" dirty="0"/>
          </a:p>
          <a:p>
            <a:pPr marL="274320" lvl="1">
              <a:lnSpc>
                <a:spcPct val="100000"/>
              </a:lnSpc>
              <a:spcAft>
                <a:spcPts val="1200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595959"/>
                </a:solidFill>
              </a:rPr>
              <a:t>Chronic</a:t>
            </a:r>
            <a:endParaRPr lang="en-US" sz="3200" b="1" dirty="0"/>
          </a:p>
          <a:p>
            <a:pPr marL="274320" lvl="1">
              <a:lnSpc>
                <a:spcPct val="100000"/>
              </a:lnSpc>
              <a:spcAft>
                <a:spcPts val="1200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595959"/>
                </a:solidFill>
              </a:rPr>
              <a:t>Complex</a:t>
            </a:r>
            <a:endParaRPr lang="en-US" sz="3200" b="1" dirty="0"/>
          </a:p>
          <a:p>
            <a:pPr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</a:pPr>
            <a:endParaRPr lang="en-US" sz="32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Types of Trauma</a:t>
            </a:r>
          </a:p>
        </p:txBody>
      </p:sp>
    </p:spTree>
    <p:extLst>
      <p:ext uri="{BB962C8B-B14F-4D97-AF65-F5344CB8AC3E}">
        <p14:creationId xmlns:p14="http://schemas.microsoft.com/office/powerpoint/2010/main" val="112045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17420" y="1821498"/>
            <a:ext cx="4709160" cy="4069079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>
                <a:solidFill>
                  <a:schemeClr val="accent1"/>
                </a:solidFill>
              </a:rPr>
              <a:t>What do we do to try to cope?</a:t>
            </a:r>
          </a:p>
          <a:p>
            <a:pPr marL="256032" lvl="1" indent="-251460">
              <a:spcAft>
                <a:spcPts val="600"/>
              </a:spcAft>
              <a:buClr>
                <a:schemeClr val="accent3"/>
              </a:buClr>
              <a:buFont typeface="Arial" charset="0"/>
              <a:buChar char="•"/>
            </a:pPr>
            <a:r>
              <a:rPr lang="en-US" dirty="0"/>
              <a:t>Internally or within ourselves?</a:t>
            </a:r>
          </a:p>
          <a:p>
            <a:pPr marL="256032" lvl="1" indent="-251460">
              <a:spcAft>
                <a:spcPts val="600"/>
              </a:spcAft>
              <a:buClr>
                <a:schemeClr val="accent3"/>
              </a:buClr>
              <a:buFont typeface="Arial" charset="0"/>
              <a:buChar char="•"/>
            </a:pPr>
            <a:r>
              <a:rPr lang="en-US" dirty="0"/>
              <a:t>Externally or through activities </a:t>
            </a:r>
            <a:br>
              <a:rPr lang="en-US" dirty="0"/>
            </a:br>
            <a:r>
              <a:rPr lang="en-US" dirty="0"/>
              <a:t>outside of ourselves?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901" y="4191164"/>
            <a:ext cx="2600198" cy="222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348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AECF_ColorTheme_8_15_12">
      <a:dk1>
        <a:srgbClr val="000000"/>
      </a:dk1>
      <a:lt1>
        <a:srgbClr val="FFFFFF"/>
      </a:lt1>
      <a:dk2>
        <a:srgbClr val="595959"/>
      </a:dk2>
      <a:lt2>
        <a:srgbClr val="EDE4CA"/>
      </a:lt2>
      <a:accent1>
        <a:srgbClr val="97A825"/>
      </a:accent1>
      <a:accent2>
        <a:srgbClr val="849120"/>
      </a:accent2>
      <a:accent3>
        <a:srgbClr val="DA5521"/>
      </a:accent3>
      <a:accent4>
        <a:srgbClr val="E9AF1D"/>
      </a:accent4>
      <a:accent5>
        <a:srgbClr val="005293"/>
      </a:accent5>
      <a:accent6>
        <a:srgbClr val="5A5284"/>
      </a:accent6>
      <a:hlink>
        <a:srgbClr val="005293"/>
      </a:hlink>
      <a:folHlink>
        <a:srgbClr val="0665A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ECF_ColorPalette_Office_r1">
  <a:themeElements>
    <a:clrScheme name="AECF_ColorTheme_8_15_12">
      <a:dk1>
        <a:srgbClr val="000000"/>
      </a:dk1>
      <a:lt1>
        <a:srgbClr val="FFFFFF"/>
      </a:lt1>
      <a:dk2>
        <a:srgbClr val="595959"/>
      </a:dk2>
      <a:lt2>
        <a:srgbClr val="EDE4CA"/>
      </a:lt2>
      <a:accent1>
        <a:srgbClr val="97A825"/>
      </a:accent1>
      <a:accent2>
        <a:srgbClr val="849120"/>
      </a:accent2>
      <a:accent3>
        <a:srgbClr val="DA5521"/>
      </a:accent3>
      <a:accent4>
        <a:srgbClr val="E9AF1D"/>
      </a:accent4>
      <a:accent5>
        <a:srgbClr val="005293"/>
      </a:accent5>
      <a:accent6>
        <a:srgbClr val="5A5284"/>
      </a:accent6>
      <a:hlink>
        <a:srgbClr val="005293"/>
      </a:hlink>
      <a:folHlink>
        <a:srgbClr val="0665A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808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808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72C00"/>
        </a:accent1>
        <a:accent2>
          <a:srgbClr val="006666"/>
        </a:accent2>
        <a:accent3>
          <a:srgbClr val="FFFFFF"/>
        </a:accent3>
        <a:accent4>
          <a:srgbClr val="000000"/>
        </a:accent4>
        <a:accent5>
          <a:srgbClr val="D8ACAA"/>
        </a:accent5>
        <a:accent6>
          <a:srgbClr val="005C5C"/>
        </a:accent6>
        <a:hlink>
          <a:srgbClr val="3D97AF"/>
        </a:hlink>
        <a:folHlink>
          <a:srgbClr val="E2E1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72C00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D8ACAA"/>
        </a:accent5>
        <a:accent6>
          <a:srgbClr val="0000E7"/>
        </a:accent6>
        <a:hlink>
          <a:srgbClr val="3D97AF"/>
        </a:hlink>
        <a:folHlink>
          <a:srgbClr val="E2E1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9A96110ACDB5428B13BAB874E3215B" ma:contentTypeVersion="0" ma:contentTypeDescription="Create a new document." ma:contentTypeScope="" ma:versionID="4fab5cec9f4742c53e04ba51c40e532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4dacf80bf3dc4653b5ffcc0cf5ce85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4E1B19-F154-4E27-B468-C189850E75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EC0500-6C79-4C6C-BC7A-D5DEE9513D9A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F19D5AC-0489-4ADA-96B3-415C62E3F4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E2S ppt Theme Experiment.thmx</Template>
  <TotalTime>16740</TotalTime>
  <Words>1278</Words>
  <Application>Microsoft Macintosh PowerPoint</Application>
  <PresentationFormat>On-screen Show (4:3)</PresentationFormat>
  <Paragraphs>381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Courier New</vt:lpstr>
      <vt:lpstr>Lucida Grande</vt:lpstr>
      <vt:lpstr>2_Office Theme</vt:lpstr>
      <vt:lpstr>AECF_ColorPalette_Office_r1</vt:lpstr>
      <vt:lpstr>PowerPoint Presentation</vt:lpstr>
      <vt:lpstr>PowerPoint Presentation</vt:lpstr>
      <vt:lpstr>Goals for Today</vt:lpstr>
      <vt:lpstr>Getting to Know You</vt:lpstr>
      <vt:lpstr>Many Children Have Experienced Trauma</vt:lpstr>
      <vt:lpstr>For Children of Color, or Who Identify as LGBTQ,  Trauma Can Be Even More Complex</vt:lpstr>
      <vt:lpstr>A Definition of Trauma</vt:lpstr>
      <vt:lpstr>Three Types of Trauma</vt:lpstr>
      <vt:lpstr>Let’s Talk</vt:lpstr>
      <vt:lpstr>Survival-in-the-Moment States</vt:lpstr>
      <vt:lpstr>PowerPoint Presentation</vt:lpstr>
      <vt:lpstr>Survival Responses That Become Patterns</vt:lpstr>
      <vt:lpstr>Let’s Talk</vt:lpstr>
      <vt:lpstr>The Brain</vt:lpstr>
      <vt:lpstr>When a Trigger Causes an Emotional and  Behavioral Response</vt:lpstr>
      <vt:lpstr>If Thinking Shuts Down, What Takes Over?</vt:lpstr>
      <vt:lpstr>The High Road and the Low Road</vt:lpstr>
      <vt:lpstr>Am I Safe?</vt:lpstr>
      <vt:lpstr>The Child I Care About Worksheet</vt:lpstr>
      <vt:lpstr>PowerPoint Presentation</vt:lpstr>
      <vt:lpstr>Let’s Talk</vt:lpstr>
      <vt:lpstr>PowerPoint Presentation</vt:lpstr>
      <vt:lpstr>PowerPoint Presentation</vt:lpstr>
      <vt:lpstr>PowerPoint Presentation</vt:lpstr>
      <vt:lpstr>The Child I Care About Worksheet</vt:lpstr>
      <vt:lpstr>Experiences, Both Positive and Negative,  Affect Brain Functioning</vt:lpstr>
      <vt:lpstr>Because of Trauma, Children May  Have a Broken OFF Switch</vt:lpstr>
      <vt:lpstr>Living on the Balls of Your Feet</vt:lpstr>
      <vt:lpstr>How Fight, Flight or Freeze Become a Behavior Pattern</vt:lpstr>
      <vt:lpstr>Children Do Not Live in Isolation</vt:lpstr>
      <vt:lpstr>Small Changes Can Have a Big Impact</vt:lpstr>
      <vt:lpstr>The Trauma System</vt:lpstr>
      <vt:lpstr>PowerPoint Presentation</vt:lpstr>
      <vt:lpstr>Amount of Play Over 10 Days</vt:lpstr>
      <vt:lpstr>Reminders of Past Dangers</vt:lpstr>
      <vt:lpstr>Where Is the Cat and Where Is the Cat Hair?</vt:lpstr>
      <vt:lpstr>Possible Cat Hair or Trauma Reminders</vt:lpstr>
      <vt:lpstr>Stages of Behavior (the 4 R’s)</vt:lpstr>
      <vt:lpstr>Shifts in the 4 R’s Affect the 3 A’s</vt:lpstr>
      <vt:lpstr>Let’s Talk</vt:lpstr>
      <vt:lpstr>Trauma May Spark Challenges</vt:lpstr>
      <vt:lpstr>Worksheet: The Child I Care About</vt:lpstr>
      <vt:lpstr>You Are a Key Member of the Child-Serving Team</vt:lpstr>
      <vt:lpstr>Homework and Questions</vt:lpstr>
      <vt:lpstr>Next Session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zippie</dc:creator>
  <cp:lastModifiedBy>Shane LeGette</cp:lastModifiedBy>
  <cp:revision>399</cp:revision>
  <cp:lastPrinted>2015-12-06T21:34:44Z</cp:lastPrinted>
  <dcterms:created xsi:type="dcterms:W3CDTF">2012-07-31T09:32:17Z</dcterms:created>
  <dcterms:modified xsi:type="dcterms:W3CDTF">2019-10-03T15:29:25Z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0x010100D49A96110ACDB5428B13BAB874E3215B</vt:lpwstr>
  </property>
</Properties>
</file>