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309" r:id="rId2"/>
    <p:sldId id="357" r:id="rId3"/>
    <p:sldId id="264" r:id="rId4"/>
    <p:sldId id="294" r:id="rId5"/>
    <p:sldId id="463" r:id="rId6"/>
    <p:sldId id="384" r:id="rId7"/>
    <p:sldId id="471" r:id="rId8"/>
    <p:sldId id="470" r:id="rId9"/>
    <p:sldId id="418" r:id="rId10"/>
    <p:sldId id="419" r:id="rId11"/>
    <p:sldId id="420" r:id="rId12"/>
    <p:sldId id="472" r:id="rId13"/>
    <p:sldId id="469" r:id="rId14"/>
    <p:sldId id="465" r:id="rId15"/>
    <p:sldId id="423" r:id="rId16"/>
    <p:sldId id="285" r:id="rId1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4672"/>
    <a:srgbClr val="990000"/>
    <a:srgbClr val="6A5286"/>
    <a:srgbClr val="795E9A"/>
    <a:srgbClr val="9B85B5"/>
    <a:srgbClr val="3E1A3F"/>
    <a:srgbClr val="2C2137"/>
    <a:srgbClr val="4636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91119" autoAdjust="0"/>
  </p:normalViewPr>
  <p:slideViewPr>
    <p:cSldViewPr>
      <p:cViewPr varScale="1">
        <p:scale>
          <a:sx n="87" d="100"/>
          <a:sy n="87" d="100"/>
        </p:scale>
        <p:origin x="189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404" y="103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75283A18-057F-44BB-9517-4E9835E0A574}" type="datetimeFigureOut">
              <a:rPr lang="en-US" smtClean="0"/>
              <a:t>3/15/18</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8C7CE67B-33F1-4C79-BA52-A24470B22094}" type="slidenum">
              <a:rPr lang="en-US" smtClean="0"/>
              <a:t>‹#›</a:t>
            </a:fld>
            <a:endParaRPr lang="en-US"/>
          </a:p>
        </p:txBody>
      </p:sp>
    </p:spTree>
    <p:extLst>
      <p:ext uri="{BB962C8B-B14F-4D97-AF65-F5344CB8AC3E}">
        <p14:creationId xmlns:p14="http://schemas.microsoft.com/office/powerpoint/2010/main" val="1142019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098" cy="464205"/>
          </a:xfrm>
          <a:prstGeom prst="rect">
            <a:avLst/>
          </a:prstGeom>
        </p:spPr>
        <p:txBody>
          <a:bodyPr vert="horz" lIns="87810" tIns="43905" rIns="87810" bIns="43905" rtlCol="0"/>
          <a:lstStyle>
            <a:lvl1pPr algn="l">
              <a:defRPr sz="1200"/>
            </a:lvl1pPr>
          </a:lstStyle>
          <a:p>
            <a:pPr>
              <a:defRPr/>
            </a:pPr>
            <a:endParaRPr lang="en-US"/>
          </a:p>
        </p:txBody>
      </p:sp>
      <p:sp>
        <p:nvSpPr>
          <p:cNvPr id="3" name="Date Placeholder 2"/>
          <p:cNvSpPr>
            <a:spLocks noGrp="1"/>
          </p:cNvSpPr>
          <p:nvPr>
            <p:ph type="dt" idx="1"/>
          </p:nvPr>
        </p:nvSpPr>
        <p:spPr>
          <a:xfrm>
            <a:off x="3884414" y="1"/>
            <a:ext cx="2972098" cy="464205"/>
          </a:xfrm>
          <a:prstGeom prst="rect">
            <a:avLst/>
          </a:prstGeom>
        </p:spPr>
        <p:txBody>
          <a:bodyPr vert="horz" lIns="87810" tIns="43905" rIns="87810" bIns="43905" rtlCol="0"/>
          <a:lstStyle>
            <a:lvl1pPr algn="r">
              <a:defRPr sz="1200"/>
            </a:lvl1pPr>
          </a:lstStyle>
          <a:p>
            <a:pPr>
              <a:defRPr/>
            </a:pPr>
            <a:fld id="{7D134ECD-33B1-42FF-A0BE-7007E0B52EB8}" type="datetimeFigureOut">
              <a:rPr lang="en-US"/>
              <a:pPr>
                <a:defRPr/>
              </a:pPr>
              <a:t>3/15/18</a:t>
            </a:fld>
            <a:endParaRPr lang="en-US"/>
          </a:p>
        </p:txBody>
      </p:sp>
      <p:sp>
        <p:nvSpPr>
          <p:cNvPr id="4" name="Slide Image Placeholder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87810" tIns="43905" rIns="87810" bIns="43905" rtlCol="0" anchor="ctr"/>
          <a:lstStyle/>
          <a:p>
            <a:pPr lvl="0"/>
            <a:endParaRPr lang="en-US" noProof="0"/>
          </a:p>
        </p:txBody>
      </p:sp>
      <p:sp>
        <p:nvSpPr>
          <p:cNvPr id="5" name="Notes Placeholder 4"/>
          <p:cNvSpPr>
            <a:spLocks noGrp="1"/>
          </p:cNvSpPr>
          <p:nvPr>
            <p:ph type="body" sz="quarter" idx="3"/>
          </p:nvPr>
        </p:nvSpPr>
        <p:spPr>
          <a:xfrm>
            <a:off x="686099" y="4416099"/>
            <a:ext cx="5485804" cy="4182457"/>
          </a:xfrm>
          <a:prstGeom prst="rect">
            <a:avLst/>
          </a:prstGeom>
        </p:spPr>
        <p:txBody>
          <a:bodyPr vert="horz" lIns="87810" tIns="43905" rIns="87810" bIns="4390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30659"/>
            <a:ext cx="2972098" cy="464205"/>
          </a:xfrm>
          <a:prstGeom prst="rect">
            <a:avLst/>
          </a:prstGeom>
        </p:spPr>
        <p:txBody>
          <a:bodyPr vert="horz" lIns="87810" tIns="43905" rIns="87810" bIns="43905"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414" y="8830659"/>
            <a:ext cx="2972098" cy="464205"/>
          </a:xfrm>
          <a:prstGeom prst="rect">
            <a:avLst/>
          </a:prstGeom>
        </p:spPr>
        <p:txBody>
          <a:bodyPr vert="horz" lIns="87810" tIns="43905" rIns="87810" bIns="43905" rtlCol="0" anchor="b"/>
          <a:lstStyle>
            <a:lvl1pPr algn="r">
              <a:defRPr sz="1200"/>
            </a:lvl1pPr>
          </a:lstStyle>
          <a:p>
            <a:pPr>
              <a:defRPr/>
            </a:pPr>
            <a:fld id="{1183D6BA-04CB-4072-8822-F2CD7F4BCBB2}" type="slidenum">
              <a:rPr lang="en-US"/>
              <a:pPr>
                <a:defRPr/>
              </a:pPr>
              <a:t>‹#›</a:t>
            </a:fld>
            <a:endParaRPr lang="en-US"/>
          </a:p>
        </p:txBody>
      </p:sp>
    </p:spTree>
    <p:extLst>
      <p:ext uri="{BB962C8B-B14F-4D97-AF65-F5344CB8AC3E}">
        <p14:creationId xmlns:p14="http://schemas.microsoft.com/office/powerpoint/2010/main" val="6029522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183D6BA-04CB-4072-8822-F2CD7F4BCBB2}" type="slidenum">
              <a:rPr lang="en-US" smtClean="0"/>
              <a:pPr>
                <a:defRPr/>
              </a:pPr>
              <a:t>1</a:t>
            </a:fld>
            <a:endParaRPr lang="en-US"/>
          </a:p>
        </p:txBody>
      </p:sp>
    </p:spTree>
    <p:extLst>
      <p:ext uri="{BB962C8B-B14F-4D97-AF65-F5344CB8AC3E}">
        <p14:creationId xmlns:p14="http://schemas.microsoft.com/office/powerpoint/2010/main" val="1265773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183D6BA-04CB-4072-8822-F2CD7F4BCBB2}" type="slidenum">
              <a:rPr lang="en-US" smtClean="0"/>
              <a:pPr>
                <a:defRPr/>
              </a:pPr>
              <a:t>2</a:t>
            </a:fld>
            <a:endParaRPr lang="en-US"/>
          </a:p>
        </p:txBody>
      </p:sp>
    </p:spTree>
    <p:extLst>
      <p:ext uri="{BB962C8B-B14F-4D97-AF65-F5344CB8AC3E}">
        <p14:creationId xmlns:p14="http://schemas.microsoft.com/office/powerpoint/2010/main" val="4179040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TextEdit="1"/>
          </p:cNvSpPr>
          <p:nvPr>
            <p:ph type="sldImg"/>
          </p:nvPr>
        </p:nvSpPr>
        <p:spPr bwMode="auto">
          <a:noFill/>
          <a:ln>
            <a:solidFill>
              <a:srgbClr val="000000"/>
            </a:solidFill>
            <a:miter lim="800000"/>
            <a:headEnd/>
            <a:tailEnd/>
          </a:ln>
        </p:spPr>
      </p:sp>
      <p:sp>
        <p:nvSpPr>
          <p:cNvPr id="14338" name="Rectangle 3"/>
          <p:cNvSpPr>
            <a:spLocks noGrp="1"/>
          </p:cNvSpPr>
          <p:nvPr>
            <p:ph type="body" idx="1"/>
          </p:nvPr>
        </p:nvSpPr>
        <p:spPr bwMode="auto">
          <a:noFill/>
        </p:spPr>
        <p:txBody>
          <a:bodyPr wrap="square" numCol="1" anchor="t" anchorCtr="0" compatLnSpc="1">
            <a:prstTxWarp prst="textNoShape">
              <a:avLst/>
            </a:prstTxWarp>
          </a:bodyPr>
          <a:lstStyle/>
          <a:p>
            <a:pPr>
              <a:buFontTx/>
              <a:buChar char="-"/>
            </a:pPr>
            <a:endParaRPr lang="en-US" baseline="0" dirty="0"/>
          </a:p>
        </p:txBody>
      </p:sp>
    </p:spTree>
    <p:extLst>
      <p:ext uri="{BB962C8B-B14F-4D97-AF65-F5344CB8AC3E}">
        <p14:creationId xmlns:p14="http://schemas.microsoft.com/office/powerpoint/2010/main" val="2812959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183D6BA-04CB-4072-8822-F2CD7F4BCBB2}" type="slidenum">
              <a:rPr lang="en-US" smtClean="0"/>
              <a:pPr>
                <a:defRPr/>
              </a:pPr>
              <a:t>4</a:t>
            </a:fld>
            <a:endParaRPr lang="en-US"/>
          </a:p>
        </p:txBody>
      </p:sp>
    </p:spTree>
    <p:extLst>
      <p:ext uri="{BB962C8B-B14F-4D97-AF65-F5344CB8AC3E}">
        <p14:creationId xmlns:p14="http://schemas.microsoft.com/office/powerpoint/2010/main" val="1140231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183D6BA-04CB-4072-8822-F2CD7F4BCBB2}" type="slidenum">
              <a:rPr lang="en-US" smtClean="0"/>
              <a:pPr>
                <a:defRPr/>
              </a:pPr>
              <a:t>5</a:t>
            </a:fld>
            <a:endParaRPr lang="en-US"/>
          </a:p>
        </p:txBody>
      </p:sp>
    </p:spTree>
    <p:extLst>
      <p:ext uri="{BB962C8B-B14F-4D97-AF65-F5344CB8AC3E}">
        <p14:creationId xmlns:p14="http://schemas.microsoft.com/office/powerpoint/2010/main" val="285550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183D6BA-04CB-4072-8822-F2CD7F4BCBB2}" type="slidenum">
              <a:rPr lang="en-US" smtClean="0"/>
              <a:pPr>
                <a:defRPr/>
              </a:pPr>
              <a:t>6</a:t>
            </a:fld>
            <a:endParaRPr lang="en-US"/>
          </a:p>
        </p:txBody>
      </p:sp>
    </p:spTree>
    <p:extLst>
      <p:ext uri="{BB962C8B-B14F-4D97-AF65-F5344CB8AC3E}">
        <p14:creationId xmlns:p14="http://schemas.microsoft.com/office/powerpoint/2010/main" val="1075615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lgn="l" fontAlgn="base">
              <a:spcBef>
                <a:spcPct val="0"/>
              </a:spcBef>
              <a:spcAft>
                <a:spcPct val="0"/>
              </a:spcAft>
              <a:defRPr sz="1400">
                <a:solidFill>
                  <a:schemeClr val="bg1"/>
                </a:solidFill>
                <a:latin typeface="+mn-lt"/>
                <a:cs typeface="Arial" charset="0"/>
              </a:defRPr>
            </a:lvl1pPr>
          </a:lstStyle>
          <a:p>
            <a:pPr>
              <a:defRPr/>
            </a:pPr>
            <a:r>
              <a:rPr lang="en-US"/>
              <a:t> </a:t>
            </a:r>
            <a:r>
              <a:rPr lang="en-US">
                <a:solidFill>
                  <a:srgbClr val="DDD9C3"/>
                </a:solidFill>
              </a:rPr>
              <a:t>Harnessing  Girls’ Strength, Resilience and Outrage </a:t>
            </a:r>
            <a:r>
              <a:rPr lang="en-US"/>
              <a:t>|  </a:t>
            </a:r>
            <a:fld id="{03D4EA2C-2D0E-4AD4-B9AA-7F78E86D576C}" type="slidenum">
              <a:rPr lang="en-US" b="1"/>
              <a:pPr>
                <a:defRPr/>
              </a:pPr>
              <a:t>‹#›</a:t>
            </a:fld>
            <a:endParaRPr lang="en-US" b="1" dirty="0"/>
          </a:p>
        </p:txBody>
      </p:sp>
      <p:sp>
        <p:nvSpPr>
          <p:cNvPr id="6" name="Rectangle 5"/>
          <p:cNvSpPr/>
          <p:nvPr userDrawn="1"/>
        </p:nvSpPr>
        <p:spPr>
          <a:xfrm>
            <a:off x="0" y="0"/>
            <a:ext cx="9144000" cy="6842125"/>
          </a:xfrm>
          <a:prstGeom prst="rect">
            <a:avLst/>
          </a:prstGeom>
          <a:gradFill flip="none" rotWithShape="1">
            <a:gsLst>
              <a:gs pos="0">
                <a:srgbClr val="9B85B5"/>
              </a:gs>
              <a:gs pos="48000">
                <a:schemeClr val="accent1">
                  <a:lumMod val="97000"/>
                  <a:lumOff val="3000"/>
                </a:schemeClr>
              </a:gs>
              <a:gs pos="100000">
                <a:schemeClr val="accent1">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0"/>
            <a:ext cx="9144000" cy="1417638"/>
          </a:xfrm>
          <a:prstGeom prst="rect">
            <a:avLst/>
          </a:prstGeom>
          <a:solidFill>
            <a:srgbClr val="795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5600" y="6126163"/>
            <a:ext cx="2252661" cy="63403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4_Title and Content">
    <p:spTree>
      <p:nvGrpSpPr>
        <p:cNvPr id="1" name=""/>
        <p:cNvGrpSpPr/>
        <p:nvPr/>
      </p:nvGrpSpPr>
      <p:grpSpPr>
        <a:xfrm>
          <a:off x="0" y="0"/>
          <a:ext cx="0" cy="0"/>
          <a:chOff x="0" y="0"/>
          <a:chExt cx="0" cy="0"/>
        </a:xfrm>
      </p:grpSpPr>
      <p:sp>
        <p:nvSpPr>
          <p:cNvPr id="7" name="Rectangle 6"/>
          <p:cNvSpPr/>
          <p:nvPr userDrawn="1"/>
        </p:nvSpPr>
        <p:spPr>
          <a:xfrm>
            <a:off x="0" y="1371600"/>
            <a:ext cx="3200400" cy="5486400"/>
          </a:xfrm>
          <a:prstGeom prst="rect">
            <a:avLst/>
          </a:prstGeom>
          <a:solidFill>
            <a:srgbClr val="D6CD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352800" y="1828800"/>
            <a:ext cx="5334000" cy="4297363"/>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0"/>
            <a:ext cx="9144000" cy="1600200"/>
          </a:xfrm>
          <a:prstGeom prst="rect">
            <a:avLst/>
          </a:prstGeom>
          <a:solidFill>
            <a:srgbClr val="795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38939" y="6172200"/>
            <a:ext cx="2252661" cy="63403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5600" y="6126163"/>
            <a:ext cx="2252661" cy="63403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5600" y="6126163"/>
            <a:ext cx="2252661" cy="634039"/>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blank" preserve="1">
  <p:cSld name="1_Blank">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795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5600" y="6126163"/>
            <a:ext cx="2252661" cy="634039"/>
          </a:xfrm>
          <a:prstGeom prst="rect">
            <a:avLst/>
          </a:prstGeom>
        </p:spPr>
      </p:pic>
    </p:spTree>
    <p:extLst>
      <p:ext uri="{BB962C8B-B14F-4D97-AF65-F5344CB8AC3E}">
        <p14:creationId xmlns:p14="http://schemas.microsoft.com/office/powerpoint/2010/main" val="25131087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p:cNvSpPr>
            <a:spLocks noGrp="1"/>
          </p:cNvSpPr>
          <p:nvPr>
            <p:ph type="sldNum" sz="quarter" idx="4"/>
          </p:nvPr>
        </p:nvSpPr>
        <p:spPr>
          <a:xfrm>
            <a:off x="4419600" y="6477000"/>
            <a:ext cx="4419600" cy="365125"/>
          </a:xfrm>
          <a:prstGeom prst="rect">
            <a:avLst/>
          </a:prstGeom>
        </p:spPr>
        <p:txBody>
          <a:bodyPr vert="horz" lIns="91440" tIns="45720" rIns="91440" bIns="45720" rtlCol="0" anchor="ctr"/>
          <a:lstStyle>
            <a:lvl1pPr algn="l" fontAlgn="base">
              <a:spcBef>
                <a:spcPct val="0"/>
              </a:spcBef>
              <a:spcAft>
                <a:spcPct val="0"/>
              </a:spcAft>
              <a:defRPr sz="1400">
                <a:solidFill>
                  <a:schemeClr val="bg1"/>
                </a:solidFill>
                <a:latin typeface="+mn-lt"/>
                <a:cs typeface="Arial" charset="0"/>
              </a:defRPr>
            </a:lvl1pPr>
          </a:lstStyle>
          <a:p>
            <a:pPr>
              <a:defRPr/>
            </a:pPr>
            <a:r>
              <a:rPr lang="en-US"/>
              <a:t> </a:t>
            </a:r>
            <a:r>
              <a:rPr lang="en-US">
                <a:solidFill>
                  <a:srgbClr val="DDD9C3"/>
                </a:solidFill>
              </a:rPr>
              <a:t>Harnessing  Girls’ Strength, Resilience and Outrage </a:t>
            </a:r>
            <a:r>
              <a:rPr lang="en-US"/>
              <a:t>|  </a:t>
            </a:r>
            <a:fld id="{63A60196-71D4-49BA-BAE9-EEA223E85192}" type="slidenum">
              <a:rPr lang="en-US" b="1"/>
              <a:pPr>
                <a:defRPr/>
              </a:pPr>
              <a:t>‹#›</a:t>
            </a:fld>
            <a:endParaRPr lang="en-US" b="1"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transition/>
  <p:hf hdr="0" dt="0"/>
  <p:txStyles>
    <p:titleStyle>
      <a:lvl1pPr algn="l" rtl="0" eaLnBrk="0" fontAlgn="base" hangingPunct="0">
        <a:spcBef>
          <a:spcPct val="0"/>
        </a:spcBef>
        <a:spcAft>
          <a:spcPct val="0"/>
        </a:spcAft>
        <a:defRPr sz="4400" kern="12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Calibri" pitchFamily="34" charset="0"/>
        </a:defRPr>
      </a:lvl2pPr>
      <a:lvl3pPr algn="l" rtl="0" eaLnBrk="0" fontAlgn="base" hangingPunct="0">
        <a:spcBef>
          <a:spcPct val="0"/>
        </a:spcBef>
        <a:spcAft>
          <a:spcPct val="0"/>
        </a:spcAft>
        <a:defRPr sz="4400">
          <a:solidFill>
            <a:schemeClr val="bg1"/>
          </a:solidFill>
          <a:latin typeface="Calibri" pitchFamily="34" charset="0"/>
        </a:defRPr>
      </a:lvl3pPr>
      <a:lvl4pPr algn="l" rtl="0" eaLnBrk="0" fontAlgn="base" hangingPunct="0">
        <a:spcBef>
          <a:spcPct val="0"/>
        </a:spcBef>
        <a:spcAft>
          <a:spcPct val="0"/>
        </a:spcAft>
        <a:defRPr sz="4400">
          <a:solidFill>
            <a:schemeClr val="bg1"/>
          </a:solidFill>
          <a:latin typeface="Calibri" pitchFamily="34" charset="0"/>
        </a:defRPr>
      </a:lvl4pPr>
      <a:lvl5pPr algn="l"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262626"/>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262626"/>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262626"/>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262626"/>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lgrace@jri.org"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klittle@jri.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4"/>
          <p:cNvSpPr>
            <a:spLocks/>
          </p:cNvSpPr>
          <p:nvPr/>
        </p:nvSpPr>
        <p:spPr bwMode="auto">
          <a:xfrm>
            <a:off x="0" y="609600"/>
            <a:ext cx="9144000" cy="2514600"/>
          </a:xfrm>
          <a:prstGeom prst="rect">
            <a:avLst/>
          </a:prstGeom>
          <a:noFill/>
          <a:ln w="9525">
            <a:noFill/>
            <a:miter lim="800000"/>
            <a:headEnd/>
            <a:tailEnd/>
          </a:ln>
        </p:spPr>
        <p:txBody>
          <a:bodyPr/>
          <a:lstStyle/>
          <a:p>
            <a:pPr marL="342900" indent="-342900" algn="ctr" eaLnBrk="0" hangingPunct="0">
              <a:spcBef>
                <a:spcPct val="20000"/>
              </a:spcBef>
              <a:buFont typeface="Arial" charset="0"/>
              <a:buNone/>
            </a:pPr>
            <a:r>
              <a:rPr lang="en-US" sz="4000" b="1" dirty="0">
                <a:solidFill>
                  <a:srgbClr val="5A4672"/>
                </a:solidFill>
                <a:latin typeface="Calibri" pitchFamily="34" charset="0"/>
              </a:rPr>
              <a:t>The Commercial Sexual Exploitation of Children: Understanding and Responding to Victims</a:t>
            </a:r>
          </a:p>
          <a:p>
            <a:pPr marL="342900" indent="-342900" algn="ctr" eaLnBrk="0" hangingPunct="0">
              <a:spcBef>
                <a:spcPct val="20000"/>
              </a:spcBef>
              <a:buFont typeface="Arial" charset="0"/>
              <a:buNone/>
            </a:pPr>
            <a:endParaRPr lang="en-US" sz="2400" dirty="0">
              <a:solidFill>
                <a:srgbClr val="5A4672"/>
              </a:solidFill>
              <a:latin typeface="Calibri" pitchFamily="34" charset="0"/>
            </a:endParaRPr>
          </a:p>
          <a:p>
            <a:pPr marL="342900" indent="-342900" algn="ctr" eaLnBrk="0" hangingPunct="0">
              <a:spcBef>
                <a:spcPct val="20000"/>
              </a:spcBef>
              <a:buFont typeface="Arial" charset="0"/>
              <a:buNone/>
            </a:pPr>
            <a:endParaRPr lang="en-US" sz="2400" b="1" i="1" dirty="0">
              <a:solidFill>
                <a:srgbClr val="5A4672"/>
              </a:solidFill>
              <a:latin typeface="Calibri" pitchFamily="34" charset="0"/>
            </a:endParaRPr>
          </a:p>
          <a:p>
            <a:pPr marL="342900" indent="-342900" algn="ctr" eaLnBrk="0" hangingPunct="0">
              <a:spcBef>
                <a:spcPct val="20000"/>
              </a:spcBef>
              <a:buFont typeface="Arial" charset="0"/>
              <a:buNone/>
            </a:pPr>
            <a:endParaRPr lang="en-US" sz="2400" b="1" dirty="0">
              <a:solidFill>
                <a:srgbClr val="5A4672"/>
              </a:solidFill>
              <a:latin typeface="Calibri" pitchFamily="34" charset="0"/>
            </a:endParaRPr>
          </a:p>
          <a:p>
            <a:pPr marL="342900" indent="-342900" algn="ctr" eaLnBrk="0" hangingPunct="0">
              <a:spcBef>
                <a:spcPct val="20000"/>
              </a:spcBef>
              <a:buFont typeface="Arial" charset="0"/>
              <a:buNone/>
            </a:pPr>
            <a:endParaRPr lang="en-US" sz="2400" b="1" dirty="0">
              <a:solidFill>
                <a:srgbClr val="5A4672"/>
              </a:solidFill>
              <a:latin typeface="Calibri" pitchFamily="34" charset="0"/>
            </a:endParaRPr>
          </a:p>
          <a:p>
            <a:pPr marL="342900" indent="-342900" algn="ctr" eaLnBrk="0" hangingPunct="0">
              <a:spcBef>
                <a:spcPct val="20000"/>
              </a:spcBef>
              <a:buFont typeface="Arial" charset="0"/>
              <a:buNone/>
            </a:pPr>
            <a:endParaRPr lang="en-US" sz="2400" b="1" dirty="0">
              <a:solidFill>
                <a:srgbClr val="5A4672"/>
              </a:solidFill>
              <a:latin typeface="Calibri" pitchFamily="34" charset="0"/>
            </a:endParaRPr>
          </a:p>
          <a:p>
            <a:pPr marL="342900" indent="-342900" algn="ctr" eaLnBrk="0" hangingPunct="0">
              <a:spcBef>
                <a:spcPct val="20000"/>
              </a:spcBef>
              <a:buFont typeface="Arial" charset="0"/>
              <a:buNone/>
            </a:pPr>
            <a:endParaRPr lang="en-US" sz="2400" b="1" dirty="0">
              <a:solidFill>
                <a:srgbClr val="5A4672"/>
              </a:solidFill>
              <a:latin typeface="Calibri" pitchFamily="34" charset="0"/>
            </a:endParaRPr>
          </a:p>
          <a:p>
            <a:pPr marL="342900" indent="-342900" algn="ctr" eaLnBrk="0" hangingPunct="0">
              <a:spcBef>
                <a:spcPct val="20000"/>
              </a:spcBef>
              <a:buFont typeface="Arial" charset="0"/>
              <a:buNone/>
            </a:pPr>
            <a:endParaRPr lang="en-US" sz="2400" b="1" dirty="0">
              <a:solidFill>
                <a:srgbClr val="5A4672"/>
              </a:solidFill>
              <a:latin typeface="Calibri" pitchFamily="34" charset="0"/>
            </a:endParaRPr>
          </a:p>
        </p:txBody>
      </p:sp>
      <p:sp>
        <p:nvSpPr>
          <p:cNvPr id="2" name="AutoShape 2" descr="Image result for image of sad young girl"/>
          <p:cNvSpPr>
            <a:spLocks noChangeAspect="1" noChangeArrowheads="1"/>
          </p:cNvSpPr>
          <p:nvPr/>
        </p:nvSpPr>
        <p:spPr bwMode="auto">
          <a:xfrm>
            <a:off x="0" y="-136525"/>
            <a:ext cx="1714500"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Box 2"/>
          <p:cNvSpPr txBox="1"/>
          <p:nvPr/>
        </p:nvSpPr>
        <p:spPr>
          <a:xfrm>
            <a:off x="2986336" y="2854788"/>
            <a:ext cx="3419475" cy="1077218"/>
          </a:xfrm>
          <a:prstGeom prst="rect">
            <a:avLst/>
          </a:prstGeom>
          <a:noFill/>
        </p:spPr>
        <p:txBody>
          <a:bodyPr wrap="square" rtlCol="0">
            <a:spAutoFit/>
          </a:bodyPr>
          <a:lstStyle/>
          <a:p>
            <a:pPr marL="342900" indent="-342900" algn="ctr" eaLnBrk="0" hangingPunct="0">
              <a:spcBef>
                <a:spcPct val="20000"/>
              </a:spcBef>
              <a:buFont typeface="Arial" charset="0"/>
              <a:buNone/>
            </a:pPr>
            <a:r>
              <a:rPr lang="en-US" sz="2000" b="1" dirty="0" err="1">
                <a:solidFill>
                  <a:srgbClr val="C00000"/>
                </a:solidFill>
                <a:latin typeface="Calibri" pitchFamily="34" charset="0"/>
              </a:rPr>
              <a:t>Katryn</a:t>
            </a:r>
            <a:r>
              <a:rPr lang="en-US" sz="2000" b="1" dirty="0">
                <a:solidFill>
                  <a:srgbClr val="C00000"/>
                </a:solidFill>
                <a:latin typeface="Calibri" pitchFamily="34" charset="0"/>
              </a:rPr>
              <a:t> Haley-Little, LICSW</a:t>
            </a:r>
          </a:p>
          <a:p>
            <a:pPr marL="342900" indent="-342900" eaLnBrk="0" hangingPunct="0">
              <a:spcBef>
                <a:spcPct val="20000"/>
              </a:spcBef>
              <a:buFont typeface="Arial" charset="0"/>
              <a:buNone/>
            </a:pPr>
            <a:r>
              <a:rPr lang="en-US" sz="2000" b="1" i="1" dirty="0">
                <a:solidFill>
                  <a:srgbClr val="C00000"/>
                </a:solidFill>
                <a:latin typeface="Calibri" pitchFamily="34" charset="0"/>
              </a:rPr>
              <a:t>              Clinical Director</a:t>
            </a:r>
          </a:p>
          <a:p>
            <a:endParaRPr lang="en-US" sz="2000" b="1" dirty="0">
              <a:solidFill>
                <a:srgbClr val="C00000"/>
              </a:solidFill>
            </a:endParaRPr>
          </a:p>
        </p:txBody>
      </p:sp>
      <p:sp>
        <p:nvSpPr>
          <p:cNvPr id="4" name="TextBox 3"/>
          <p:cNvSpPr txBox="1"/>
          <p:nvPr/>
        </p:nvSpPr>
        <p:spPr>
          <a:xfrm>
            <a:off x="5715000" y="2900680"/>
            <a:ext cx="2438400" cy="756920"/>
          </a:xfrm>
          <a:prstGeom prst="rect">
            <a:avLst/>
          </a:prstGeom>
          <a:noFill/>
        </p:spPr>
        <p:txBody>
          <a:bodyPr wrap="square" rtlCol="0">
            <a:spAutoFit/>
          </a:bodyPr>
          <a:lstStyle/>
          <a:p>
            <a:endParaRPr lang="en-US" sz="2000" dirty="0">
              <a:solidFill>
                <a:srgbClr val="C0000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4191000"/>
            <a:ext cx="6039349" cy="1759362"/>
          </a:xfrm>
          <a:prstGeom prst="rect">
            <a:avLst/>
          </a:prstGeom>
        </p:spPr>
      </p:pic>
      <p:sp>
        <p:nvSpPr>
          <p:cNvPr id="7" name="TextBox 6"/>
          <p:cNvSpPr txBox="1"/>
          <p:nvPr/>
        </p:nvSpPr>
        <p:spPr>
          <a:xfrm>
            <a:off x="2897980" y="6076890"/>
            <a:ext cx="3416192" cy="338554"/>
          </a:xfrm>
          <a:prstGeom prst="rect">
            <a:avLst/>
          </a:prstGeom>
          <a:noFill/>
        </p:spPr>
        <p:txBody>
          <a:bodyPr wrap="none" rtlCol="0">
            <a:spAutoFit/>
          </a:bodyPr>
          <a:lstStyle/>
          <a:p>
            <a:pPr marL="342900" indent="-342900" algn="ctr" eaLnBrk="0" hangingPunct="0">
              <a:spcBef>
                <a:spcPct val="20000"/>
              </a:spcBef>
              <a:buFont typeface="Arial" charset="0"/>
              <a:buNone/>
            </a:pPr>
            <a:r>
              <a:rPr lang="en-US" sz="1600" i="1" dirty="0">
                <a:solidFill>
                  <a:schemeClr val="bg1"/>
                </a:solidFill>
                <a:latin typeface="Calibri" pitchFamily="34" charset="0"/>
              </a:rPr>
              <a:t>A Program of Justice Resource Institute</a:t>
            </a:r>
            <a:endParaRPr lang="en-US" sz="1600" i="1" dirty="0">
              <a:solidFill>
                <a:schemeClr val="bg1"/>
              </a:solidFill>
            </a:endParaRPr>
          </a:p>
        </p:txBody>
      </p:sp>
      <p:sp>
        <p:nvSpPr>
          <p:cNvPr id="8" name="TextBox 7"/>
          <p:cNvSpPr txBox="1"/>
          <p:nvPr/>
        </p:nvSpPr>
        <p:spPr>
          <a:xfrm>
            <a:off x="5807365" y="3100735"/>
            <a:ext cx="2819400" cy="400110"/>
          </a:xfrm>
          <a:prstGeom prst="rect">
            <a:avLst/>
          </a:prstGeom>
          <a:noFill/>
        </p:spPr>
        <p:txBody>
          <a:bodyPr wrap="square" rtlCol="0">
            <a:spAutoFit/>
          </a:bodyPr>
          <a:lstStyle/>
          <a:p>
            <a:pPr marL="342900" indent="-342900" eaLnBrk="0" hangingPunct="0">
              <a:spcBef>
                <a:spcPct val="20000"/>
              </a:spcBef>
              <a:buFont typeface="Arial" charset="0"/>
              <a:buNone/>
            </a:pPr>
            <a:r>
              <a:rPr lang="en-US" sz="2000" b="1" dirty="0">
                <a:solidFill>
                  <a:srgbClr val="C00000"/>
                </a:solidFill>
                <a:latin typeface="Calibri" pitchFamily="34" charset="0"/>
              </a:rPr>
              <a:t> 	</a:t>
            </a:r>
            <a:endParaRPr lang="en-US" sz="2000" b="1" dirty="0">
              <a:solidFill>
                <a:srgbClr val="C000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p:nvPr>
        </p:nvSpPr>
        <p:spPr/>
        <p:txBody>
          <a:bodyPr/>
          <a:lstStyle/>
          <a:p>
            <a:r>
              <a:rPr lang="en-US" sz="4800" dirty="0"/>
              <a:t>Red Flags</a:t>
            </a:r>
          </a:p>
        </p:txBody>
      </p:sp>
      <p:sp>
        <p:nvSpPr>
          <p:cNvPr id="49154" name="Rectangle 3"/>
          <p:cNvSpPr>
            <a:spLocks noGrp="1"/>
          </p:cNvSpPr>
          <p:nvPr>
            <p:ph idx="1"/>
          </p:nvPr>
        </p:nvSpPr>
        <p:spPr>
          <a:xfrm>
            <a:off x="457200" y="1371600"/>
            <a:ext cx="8229600" cy="4754563"/>
          </a:xfrm>
        </p:spPr>
        <p:txBody>
          <a:bodyPr/>
          <a:lstStyle/>
          <a:p>
            <a:pPr lvl="0"/>
            <a:r>
              <a:rPr lang="en-US" dirty="0"/>
              <a:t>Clothing/jewelry/phone has upgraded over time in a way that can’t be accounted for by a family financial situation or job. </a:t>
            </a:r>
          </a:p>
          <a:p>
            <a:pPr lvl="0"/>
            <a:r>
              <a:rPr lang="en-US" dirty="0"/>
              <a:t>Has a tattoo which the youth is reluctant to explain.</a:t>
            </a:r>
          </a:p>
          <a:p>
            <a:pPr lvl="0"/>
            <a:r>
              <a:rPr lang="en-US" dirty="0"/>
              <a:t>Found in an area known for prostitution (a physical area or website).</a:t>
            </a:r>
          </a:p>
          <a:p>
            <a:pPr lvl="0"/>
            <a:r>
              <a:rPr lang="en-US" dirty="0"/>
              <a:t>Uses language from the Life.</a:t>
            </a:r>
          </a:p>
          <a:p>
            <a:pPr lvl="0"/>
            <a:r>
              <a:rPr lang="en-US" dirty="0"/>
              <a:t>Frequently truant from school.</a:t>
            </a:r>
          </a:p>
        </p:txBody>
      </p:sp>
    </p:spTree>
    <p:extLst>
      <p:ext uri="{BB962C8B-B14F-4D97-AF65-F5344CB8AC3E}">
        <p14:creationId xmlns:p14="http://schemas.microsoft.com/office/powerpoint/2010/main" val="144372771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p:cNvSpPr>
          <p:nvPr>
            <p:ph type="title"/>
          </p:nvPr>
        </p:nvSpPr>
        <p:spPr/>
        <p:txBody>
          <a:bodyPr/>
          <a:lstStyle/>
          <a:p>
            <a:r>
              <a:rPr lang="en-US" sz="4800" dirty="0"/>
              <a:t>Red Flags</a:t>
            </a:r>
          </a:p>
        </p:txBody>
      </p:sp>
      <p:sp>
        <p:nvSpPr>
          <p:cNvPr id="50178" name="Rectangle 3"/>
          <p:cNvSpPr>
            <a:spLocks noGrp="1"/>
          </p:cNvSpPr>
          <p:nvPr>
            <p:ph idx="1"/>
          </p:nvPr>
        </p:nvSpPr>
        <p:spPr/>
        <p:txBody>
          <a:bodyPr/>
          <a:lstStyle/>
          <a:p>
            <a:pPr lvl="0"/>
            <a:r>
              <a:rPr lang="en-US" dirty="0"/>
              <a:t>Is involved with a male who is significantly older than her and/or gang involved.</a:t>
            </a:r>
          </a:p>
          <a:p>
            <a:pPr lvl="0"/>
            <a:r>
              <a:rPr lang="en-US" dirty="0"/>
              <a:t>Has a history of multiple Sexually Transmitted Infections and/or pregnancies.</a:t>
            </a:r>
          </a:p>
          <a:p>
            <a:pPr lvl="0"/>
            <a:r>
              <a:rPr lang="en-US" dirty="0"/>
              <a:t>Has access to hormone injections –outside the supervision of a medical provider. </a:t>
            </a:r>
          </a:p>
          <a:p>
            <a:pPr lvl="0"/>
            <a:r>
              <a:rPr lang="en-US" dirty="0"/>
              <a:t>Has new “friends”—older teens or adults.</a:t>
            </a:r>
          </a:p>
          <a:p>
            <a:pPr lvl="0"/>
            <a:r>
              <a:rPr lang="en-US" dirty="0"/>
              <a:t>Is disconnected from her family or other caregivers.</a:t>
            </a:r>
          </a:p>
        </p:txBody>
      </p:sp>
    </p:spTree>
    <p:extLst>
      <p:ext uri="{BB962C8B-B14F-4D97-AF65-F5344CB8AC3E}">
        <p14:creationId xmlns:p14="http://schemas.microsoft.com/office/powerpoint/2010/main" val="289851150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E3066-6385-4EDE-9541-3A212D300545}"/>
              </a:ext>
            </a:extLst>
          </p:cNvPr>
          <p:cNvSpPr>
            <a:spLocks noGrp="1"/>
          </p:cNvSpPr>
          <p:nvPr>
            <p:ph type="title"/>
          </p:nvPr>
        </p:nvSpPr>
        <p:spPr/>
        <p:txBody>
          <a:bodyPr/>
          <a:lstStyle/>
          <a:p>
            <a:r>
              <a:rPr lang="en-US" dirty="0"/>
              <a:t>JACK</a:t>
            </a:r>
          </a:p>
        </p:txBody>
      </p:sp>
      <p:sp>
        <p:nvSpPr>
          <p:cNvPr id="3" name="Content Placeholder 2">
            <a:extLst>
              <a:ext uri="{FF2B5EF4-FFF2-40B4-BE49-F238E27FC236}">
                <a16:creationId xmlns:a16="http://schemas.microsoft.com/office/drawing/2014/main" id="{E0B46E86-1D0B-426B-BEB6-58837938918A}"/>
              </a:ext>
            </a:extLst>
          </p:cNvPr>
          <p:cNvSpPr>
            <a:spLocks noGrp="1"/>
          </p:cNvSpPr>
          <p:nvPr>
            <p:ph idx="1"/>
          </p:nvPr>
        </p:nvSpPr>
        <p:spPr/>
        <p:txBody>
          <a:bodyPr/>
          <a:lstStyle/>
          <a:p>
            <a:pPr marL="0" indent="0">
              <a:buNone/>
            </a:pPr>
            <a:r>
              <a:rPr lang="en-US" sz="2000" dirty="0"/>
              <a:t>Jack is a 14 year old African American boy.  He lives in a group home and has no biological family involvement.  He has been in care for the past three years. </a:t>
            </a:r>
          </a:p>
          <a:p>
            <a:pPr marL="0" indent="0">
              <a:buNone/>
            </a:pPr>
            <a:endParaRPr lang="en-US" sz="2000" dirty="0"/>
          </a:p>
          <a:p>
            <a:pPr marL="0" indent="0">
              <a:buNone/>
            </a:pPr>
            <a:r>
              <a:rPr lang="en-US" sz="2000" dirty="0"/>
              <a:t>Jack has been missing from care on multiple occasions.  He often returns to the program with new sneakers, jeans and phones.  When asked where he has been, he often reports that he stays at friend’s houses.  </a:t>
            </a:r>
          </a:p>
          <a:p>
            <a:pPr marL="0" indent="0">
              <a:buNone/>
            </a:pPr>
            <a:endParaRPr lang="en-US" sz="2000" dirty="0"/>
          </a:p>
          <a:p>
            <a:pPr marL="0" indent="0">
              <a:buNone/>
            </a:pPr>
            <a:r>
              <a:rPr lang="en-US" sz="2000" dirty="0"/>
              <a:t>He has been unwilling up to this point to provide any other information.  However, recently he began talking about an older male friend and stated that he is the only one that “gets” him.  </a:t>
            </a:r>
          </a:p>
          <a:p>
            <a:pPr marL="0" indent="0">
              <a:buNone/>
            </a:pPr>
            <a:endParaRPr lang="en-US" sz="2000" dirty="0"/>
          </a:p>
          <a:p>
            <a:pPr marL="0" indent="0">
              <a:buNone/>
            </a:pPr>
            <a:r>
              <a:rPr lang="en-US" sz="2000" dirty="0"/>
              <a:t>How would you respond to this information? What additional questions would you have?</a:t>
            </a:r>
          </a:p>
        </p:txBody>
      </p:sp>
    </p:spTree>
    <p:extLst>
      <p:ext uri="{BB962C8B-B14F-4D97-AF65-F5344CB8AC3E}">
        <p14:creationId xmlns:p14="http://schemas.microsoft.com/office/powerpoint/2010/main" val="2623087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p:txBody>
          <a:bodyPr/>
          <a:lstStyle/>
          <a:p>
            <a:r>
              <a:rPr lang="en-US" dirty="0"/>
              <a:t>CSEC &amp; Filing a 51A: Key Points </a:t>
            </a:r>
          </a:p>
        </p:txBody>
      </p:sp>
      <p:sp>
        <p:nvSpPr>
          <p:cNvPr id="59395" name="Rectangle 3"/>
          <p:cNvSpPr>
            <a:spLocks noGrp="1"/>
          </p:cNvSpPr>
          <p:nvPr>
            <p:ph idx="1"/>
          </p:nvPr>
        </p:nvSpPr>
        <p:spPr>
          <a:xfrm>
            <a:off x="228600" y="1417638"/>
            <a:ext cx="8686800" cy="4525963"/>
          </a:xfrm>
        </p:spPr>
        <p:txBody>
          <a:bodyPr/>
          <a:lstStyle/>
          <a:p>
            <a:pPr>
              <a:spcBef>
                <a:spcPts val="600"/>
              </a:spcBef>
            </a:pPr>
            <a:r>
              <a:rPr lang="en-US" dirty="0"/>
              <a:t>CSEC is a form of </a:t>
            </a:r>
            <a:r>
              <a:rPr lang="en-US" b="1" u="sng" dirty="0"/>
              <a:t>child abuse. </a:t>
            </a:r>
          </a:p>
          <a:p>
            <a:pPr>
              <a:spcBef>
                <a:spcPts val="600"/>
              </a:spcBef>
            </a:pPr>
            <a:r>
              <a:rPr lang="en-US" dirty="0"/>
              <a:t>You must file </a:t>
            </a:r>
            <a:r>
              <a:rPr lang="en-US" b="1" dirty="0"/>
              <a:t>regardless</a:t>
            </a:r>
            <a:r>
              <a:rPr lang="en-US" dirty="0"/>
              <a:t> of caretaker status.</a:t>
            </a:r>
          </a:p>
          <a:p>
            <a:pPr>
              <a:spcBef>
                <a:spcPts val="600"/>
              </a:spcBef>
            </a:pPr>
            <a:r>
              <a:rPr lang="en-US" dirty="0"/>
              <a:t>51As filed due to concerns of CSEC will be screened as “Human Trafficking – Sexually Exploited Child”</a:t>
            </a:r>
            <a:endParaRPr lang="en-US" sz="2800" dirty="0"/>
          </a:p>
          <a:p>
            <a:pPr>
              <a:spcBef>
                <a:spcPts val="600"/>
              </a:spcBef>
            </a:pPr>
            <a:r>
              <a:rPr lang="en-US" dirty="0"/>
              <a:t>DCF will screen and determine whether to initiate an investigative response. </a:t>
            </a:r>
          </a:p>
          <a:p>
            <a:pPr>
              <a:spcBef>
                <a:spcPts val="600"/>
              </a:spcBef>
            </a:pPr>
            <a:r>
              <a:rPr lang="en-US" dirty="0"/>
              <a:t>Report will be sent to the </a:t>
            </a:r>
            <a:r>
              <a:rPr lang="en-US" b="1" dirty="0"/>
              <a:t>DA’s office</a:t>
            </a:r>
            <a:r>
              <a:rPr lang="en-US" dirty="0"/>
              <a:t>.</a:t>
            </a:r>
          </a:p>
          <a:p>
            <a:pPr>
              <a:spcBef>
                <a:spcPts val="600"/>
              </a:spcBef>
            </a:pPr>
            <a:r>
              <a:rPr lang="en-US" b="1" dirty="0"/>
              <a:t>Multidisciplinary response </a:t>
            </a:r>
            <a:r>
              <a:rPr lang="en-US" dirty="0"/>
              <a:t>should result.</a:t>
            </a:r>
          </a:p>
          <a:p>
            <a:pPr lvl="1"/>
            <a:endParaRPr lang="en-US" dirty="0"/>
          </a:p>
          <a:p>
            <a:pPr lvl="1"/>
            <a:endParaRPr lang="en-US" dirty="0"/>
          </a:p>
        </p:txBody>
      </p:sp>
    </p:spTree>
    <p:extLst>
      <p:ext uri="{BB962C8B-B14F-4D97-AF65-F5344CB8AC3E}">
        <p14:creationId xmlns:p14="http://schemas.microsoft.com/office/powerpoint/2010/main" val="77561164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625EA-41D9-4279-99E7-E624A2FE46E8}"/>
              </a:ext>
            </a:extLst>
          </p:cNvPr>
          <p:cNvSpPr>
            <a:spLocks noGrp="1"/>
          </p:cNvSpPr>
          <p:nvPr>
            <p:ph type="title"/>
          </p:nvPr>
        </p:nvSpPr>
        <p:spPr>
          <a:xfrm>
            <a:off x="457200" y="152400"/>
            <a:ext cx="8229600" cy="1143000"/>
          </a:xfrm>
        </p:spPr>
        <p:txBody>
          <a:bodyPr/>
          <a:lstStyle/>
          <a:p>
            <a:r>
              <a:rPr lang="en-US" dirty="0"/>
              <a:t>Best Practices in Responding to CSEC Youth</a:t>
            </a:r>
          </a:p>
        </p:txBody>
      </p:sp>
      <p:sp>
        <p:nvSpPr>
          <p:cNvPr id="59395" name="Rectangle 3"/>
          <p:cNvSpPr>
            <a:spLocks noGrp="1"/>
          </p:cNvSpPr>
          <p:nvPr>
            <p:ph idx="1"/>
          </p:nvPr>
        </p:nvSpPr>
        <p:spPr>
          <a:xfrm>
            <a:off x="0" y="1828800"/>
            <a:ext cx="8686800" cy="4297363"/>
          </a:xfrm>
        </p:spPr>
        <p:txBody>
          <a:bodyPr/>
          <a:lstStyle/>
          <a:p>
            <a:pPr marL="1200150" lvl="1" indent="-742950">
              <a:buFont typeface="+mj-lt"/>
              <a:buAutoNum type="arabicPeriod"/>
            </a:pPr>
            <a:r>
              <a:rPr lang="en-US" sz="4400" b="1" dirty="0">
                <a:solidFill>
                  <a:schemeClr val="tx1"/>
                </a:solidFill>
                <a:latin typeface="+mj-lt"/>
              </a:rPr>
              <a:t>Acknowledge</a:t>
            </a:r>
          </a:p>
          <a:p>
            <a:pPr marL="1200150" lvl="1" indent="-742950">
              <a:buFont typeface="+mj-lt"/>
              <a:buAutoNum type="arabicPeriod"/>
            </a:pPr>
            <a:endParaRPr lang="en-US" sz="4400" b="1" dirty="0">
              <a:solidFill>
                <a:schemeClr val="tx1"/>
              </a:solidFill>
              <a:latin typeface="+mj-lt"/>
            </a:endParaRPr>
          </a:p>
          <a:p>
            <a:pPr marL="1200150" lvl="1" indent="-742950">
              <a:buFont typeface="+mj-lt"/>
              <a:buAutoNum type="arabicPeriod"/>
            </a:pPr>
            <a:r>
              <a:rPr lang="en-US" sz="4400" b="1" dirty="0">
                <a:solidFill>
                  <a:schemeClr val="tx1"/>
                </a:solidFill>
                <a:latin typeface="+mj-lt"/>
              </a:rPr>
              <a:t>Validate</a:t>
            </a:r>
          </a:p>
          <a:p>
            <a:pPr marL="1200150" lvl="1" indent="-742950">
              <a:buFont typeface="+mj-lt"/>
              <a:buAutoNum type="arabicPeriod"/>
            </a:pPr>
            <a:endParaRPr lang="en-US" sz="4400" b="1" dirty="0">
              <a:solidFill>
                <a:schemeClr val="tx1"/>
              </a:solidFill>
              <a:latin typeface="+mj-lt"/>
            </a:endParaRPr>
          </a:p>
          <a:p>
            <a:pPr marL="1200150" lvl="1" indent="-742950">
              <a:buFont typeface="+mj-lt"/>
              <a:buAutoNum type="arabicPeriod"/>
            </a:pPr>
            <a:r>
              <a:rPr lang="en-US" sz="4400" b="1" dirty="0">
                <a:solidFill>
                  <a:schemeClr val="tx1"/>
                </a:solidFill>
                <a:latin typeface="+mj-lt"/>
              </a:rPr>
              <a:t>Safety</a:t>
            </a:r>
            <a:r>
              <a:rPr lang="en-US" sz="4400" b="1" dirty="0">
                <a:solidFill>
                  <a:schemeClr val="bg1"/>
                </a:solidFill>
                <a:latin typeface="+mj-lt"/>
              </a:rPr>
              <a:t> respond </a:t>
            </a:r>
          </a:p>
          <a:p>
            <a:pPr marL="457200" lvl="1" indent="0" algn="ctr">
              <a:buNone/>
            </a:pPr>
            <a:r>
              <a:rPr lang="en-US" sz="4400" b="1" dirty="0">
                <a:solidFill>
                  <a:schemeClr val="bg1"/>
                </a:solidFill>
                <a:latin typeface="+mj-lt"/>
              </a:rPr>
              <a:t>to victims of exploitation?</a:t>
            </a:r>
          </a:p>
        </p:txBody>
      </p:sp>
    </p:spTree>
    <p:extLst>
      <p:ext uri="{BB962C8B-B14F-4D97-AF65-F5344CB8AC3E}">
        <p14:creationId xmlns:p14="http://schemas.microsoft.com/office/powerpoint/2010/main" val="105385821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title"/>
          </p:nvPr>
        </p:nvSpPr>
        <p:spPr/>
        <p:txBody>
          <a:bodyPr/>
          <a:lstStyle/>
          <a:p>
            <a:r>
              <a:rPr lang="en-US" dirty="0"/>
              <a:t>Survivor Mentor Referrals</a:t>
            </a:r>
          </a:p>
        </p:txBody>
      </p:sp>
      <p:sp>
        <p:nvSpPr>
          <p:cNvPr id="53250" name="Text Box 4"/>
          <p:cNvSpPr txBox="1">
            <a:spLocks noChangeArrowheads="1"/>
          </p:cNvSpPr>
          <p:nvPr/>
        </p:nvSpPr>
        <p:spPr bwMode="auto">
          <a:xfrm>
            <a:off x="3505200" y="1828800"/>
            <a:ext cx="2739533" cy="1631216"/>
          </a:xfrm>
          <a:prstGeom prst="rect">
            <a:avLst/>
          </a:prstGeom>
          <a:noFill/>
          <a:ln w="9525">
            <a:noFill/>
            <a:miter lim="800000"/>
            <a:headEnd/>
            <a:tailEnd/>
          </a:ln>
        </p:spPr>
        <p:txBody>
          <a:bodyPr wrap="none">
            <a:spAutoFit/>
          </a:bodyPr>
          <a:lstStyle/>
          <a:p>
            <a:r>
              <a:rPr lang="en-US" sz="2000" b="1" dirty="0">
                <a:latin typeface="Calibri" pitchFamily="34" charset="0"/>
              </a:rPr>
              <a:t>Tina </a:t>
            </a:r>
            <a:r>
              <a:rPr lang="en-US" sz="2000" b="1" dirty="0" err="1">
                <a:latin typeface="Calibri" pitchFamily="34" charset="0"/>
              </a:rPr>
              <a:t>Valila</a:t>
            </a:r>
            <a:r>
              <a:rPr lang="en-US" sz="2000" b="1" dirty="0">
                <a:latin typeface="Calibri" pitchFamily="34" charset="0"/>
              </a:rPr>
              <a:t>, LCSW</a:t>
            </a:r>
          </a:p>
          <a:p>
            <a:r>
              <a:rPr lang="en-US" sz="2000" b="1" dirty="0">
                <a:latin typeface="Calibri" pitchFamily="34" charset="0"/>
              </a:rPr>
              <a:t>Youth Services Manager</a:t>
            </a:r>
          </a:p>
          <a:p>
            <a:r>
              <a:rPr lang="en-US" sz="2000" b="1" dirty="0">
                <a:latin typeface="Calibri" pitchFamily="34" charset="0"/>
              </a:rPr>
              <a:t>617.659.4062</a:t>
            </a:r>
          </a:p>
          <a:p>
            <a:r>
              <a:rPr lang="en-US" sz="2000" b="1" dirty="0">
                <a:solidFill>
                  <a:srgbClr val="C00000"/>
                </a:solidFill>
                <a:latin typeface="Calibri" pitchFamily="34" charset="0"/>
                <a:hlinkClick r:id="rId2"/>
              </a:rPr>
              <a:t>tvalila@jri.org</a:t>
            </a:r>
            <a:endParaRPr lang="en-US" sz="2000" b="1" dirty="0">
              <a:solidFill>
                <a:srgbClr val="C00000"/>
              </a:solidFill>
              <a:latin typeface="Calibri" pitchFamily="34" charset="0"/>
            </a:endParaRPr>
          </a:p>
          <a:p>
            <a:endParaRPr lang="en-US" sz="2000" b="1" dirty="0">
              <a:latin typeface="Calibri" pitchFamily="34" charset="0"/>
            </a:endParaRPr>
          </a:p>
        </p:txBody>
      </p:sp>
      <p:sp>
        <p:nvSpPr>
          <p:cNvPr id="53251" name="Text Box 5"/>
          <p:cNvSpPr txBox="1">
            <a:spLocks noChangeArrowheads="1"/>
          </p:cNvSpPr>
          <p:nvPr/>
        </p:nvSpPr>
        <p:spPr bwMode="auto">
          <a:xfrm>
            <a:off x="3505200" y="3581400"/>
            <a:ext cx="4340225" cy="1323439"/>
          </a:xfrm>
          <a:prstGeom prst="rect">
            <a:avLst/>
          </a:prstGeom>
          <a:noFill/>
          <a:ln w="9525">
            <a:noFill/>
            <a:miter lim="800000"/>
            <a:headEnd/>
            <a:tailEnd/>
          </a:ln>
        </p:spPr>
        <p:txBody>
          <a:bodyPr>
            <a:spAutoFit/>
          </a:bodyPr>
          <a:lstStyle/>
          <a:p>
            <a:endParaRPr lang="en-US" sz="2000" b="1" dirty="0">
              <a:solidFill>
                <a:srgbClr val="9B85B5"/>
              </a:solidFill>
              <a:latin typeface="Calibri" pitchFamily="34" charset="0"/>
            </a:endParaRPr>
          </a:p>
          <a:p>
            <a:r>
              <a:rPr lang="en-US" sz="2000" b="1" dirty="0">
                <a:latin typeface="Calibri" pitchFamily="34" charset="0"/>
              </a:rPr>
              <a:t>www.fightingexploitation.org</a:t>
            </a:r>
          </a:p>
          <a:p>
            <a:r>
              <a:rPr lang="en-US" sz="2000" b="1" dirty="0">
                <a:latin typeface="Calibri" pitchFamily="34" charset="0"/>
              </a:rPr>
              <a:t>www.facebook.com/mylifemychoice</a:t>
            </a:r>
          </a:p>
          <a:p>
            <a:endParaRPr lang="en-US" sz="2000" b="1" dirty="0">
              <a:latin typeface="Calibri" pitchFamily="34" charset="0"/>
            </a:endParaRPr>
          </a:p>
        </p:txBody>
      </p:sp>
    </p:spTree>
    <p:extLst>
      <p:ext uri="{BB962C8B-B14F-4D97-AF65-F5344CB8AC3E}">
        <p14:creationId xmlns:p14="http://schemas.microsoft.com/office/powerpoint/2010/main" val="359625049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title"/>
          </p:nvPr>
        </p:nvSpPr>
        <p:spPr/>
        <p:txBody>
          <a:bodyPr/>
          <a:lstStyle/>
          <a:p>
            <a:r>
              <a:rPr lang="en-US" dirty="0"/>
              <a:t>Questions/Training Inquiries</a:t>
            </a:r>
          </a:p>
        </p:txBody>
      </p:sp>
      <p:sp>
        <p:nvSpPr>
          <p:cNvPr id="53251" name="Text Box 5"/>
          <p:cNvSpPr txBox="1">
            <a:spLocks noChangeArrowheads="1"/>
          </p:cNvSpPr>
          <p:nvPr/>
        </p:nvSpPr>
        <p:spPr bwMode="auto">
          <a:xfrm>
            <a:off x="3429001" y="1524001"/>
            <a:ext cx="4495800" cy="5016758"/>
          </a:xfrm>
          <a:prstGeom prst="rect">
            <a:avLst/>
          </a:prstGeom>
          <a:noFill/>
          <a:ln w="9525">
            <a:noFill/>
            <a:miter lim="800000"/>
            <a:headEnd/>
            <a:tailEnd/>
          </a:ln>
        </p:spPr>
        <p:txBody>
          <a:bodyPr wrap="square">
            <a:spAutoFit/>
          </a:bodyPr>
          <a:lstStyle/>
          <a:p>
            <a:endParaRPr lang="en-US" sz="2000" b="1" dirty="0">
              <a:latin typeface="Calibri" pitchFamily="34" charset="0"/>
            </a:endParaRPr>
          </a:p>
          <a:p>
            <a:r>
              <a:rPr lang="en-US" sz="2000" b="1" dirty="0" err="1">
                <a:latin typeface="Calibri" pitchFamily="34" charset="0"/>
              </a:rPr>
              <a:t>Katryn</a:t>
            </a:r>
            <a:r>
              <a:rPr lang="en-US" sz="2000" b="1" dirty="0">
                <a:latin typeface="Calibri" pitchFamily="34" charset="0"/>
              </a:rPr>
              <a:t> Haley-Little, LICSW</a:t>
            </a:r>
          </a:p>
          <a:p>
            <a:r>
              <a:rPr lang="en-US" sz="2000" b="1" dirty="0">
                <a:latin typeface="Calibri" pitchFamily="34" charset="0"/>
              </a:rPr>
              <a:t>Clinical Director</a:t>
            </a:r>
          </a:p>
          <a:p>
            <a:r>
              <a:rPr lang="en-US" sz="2000" b="1" dirty="0">
                <a:latin typeface="Calibri" pitchFamily="34" charset="0"/>
              </a:rPr>
              <a:t>508.813.6261</a:t>
            </a:r>
          </a:p>
          <a:p>
            <a:r>
              <a:rPr lang="en-US" sz="2000" b="1" dirty="0">
                <a:latin typeface="Calibri" pitchFamily="34" charset="0"/>
                <a:hlinkClick r:id="rId2"/>
              </a:rPr>
              <a:t>klittle@jri.org</a:t>
            </a:r>
            <a:endParaRPr lang="en-US" sz="2000" b="1" dirty="0">
              <a:latin typeface="Calibri" pitchFamily="34" charset="0"/>
            </a:endParaRPr>
          </a:p>
          <a:p>
            <a:endParaRPr lang="en-US" sz="2000" b="1" dirty="0">
              <a:latin typeface="Calibri" pitchFamily="34" charset="0"/>
            </a:endParaRPr>
          </a:p>
          <a:p>
            <a:r>
              <a:rPr lang="en-US" sz="2000" b="1" dirty="0">
                <a:latin typeface="Calibri" pitchFamily="34" charset="0"/>
              </a:rPr>
              <a:t>Nikki </a:t>
            </a:r>
            <a:r>
              <a:rPr lang="en-US" sz="2000" b="1" dirty="0" err="1">
                <a:latin typeface="Calibri" pitchFamily="34" charset="0"/>
              </a:rPr>
              <a:t>Valila</a:t>
            </a:r>
            <a:endParaRPr lang="en-US" sz="2000" b="1" dirty="0">
              <a:latin typeface="Calibri" pitchFamily="34" charset="0"/>
            </a:endParaRPr>
          </a:p>
          <a:p>
            <a:r>
              <a:rPr lang="en-US" sz="2000" b="1" dirty="0">
                <a:latin typeface="Calibri" pitchFamily="34" charset="0"/>
              </a:rPr>
              <a:t>Director of Training</a:t>
            </a:r>
          </a:p>
          <a:p>
            <a:r>
              <a:rPr lang="en-US" sz="2000" b="1" dirty="0">
                <a:latin typeface="Calibri" pitchFamily="34" charset="0"/>
              </a:rPr>
              <a:t>617.483.0568</a:t>
            </a:r>
          </a:p>
          <a:p>
            <a:r>
              <a:rPr lang="en-US" sz="2000" b="1" u="sng" dirty="0">
                <a:solidFill>
                  <a:schemeClr val="accent3">
                    <a:lumMod val="75000"/>
                  </a:schemeClr>
                </a:solidFill>
                <a:latin typeface="Calibri" pitchFamily="34" charset="0"/>
              </a:rPr>
              <a:t>nvalila@jri.org</a:t>
            </a:r>
          </a:p>
          <a:p>
            <a:endParaRPr lang="en-US" sz="2000" b="1" dirty="0">
              <a:latin typeface="Calibri" pitchFamily="34" charset="0"/>
            </a:endParaRPr>
          </a:p>
          <a:p>
            <a:endParaRPr lang="en-US" sz="2000" b="1" dirty="0">
              <a:latin typeface="Calibri" pitchFamily="34" charset="0"/>
            </a:endParaRPr>
          </a:p>
          <a:p>
            <a:endParaRPr lang="en-US" sz="2000" b="1" dirty="0">
              <a:latin typeface="Calibri" pitchFamily="34" charset="0"/>
            </a:endParaRPr>
          </a:p>
          <a:p>
            <a:r>
              <a:rPr lang="en-US" sz="2000" b="1" dirty="0">
                <a:latin typeface="Calibri" pitchFamily="34" charset="0"/>
              </a:rPr>
              <a:t>www.fightingexploitation.org</a:t>
            </a:r>
          </a:p>
          <a:p>
            <a:r>
              <a:rPr lang="en-US" sz="2000" b="1" dirty="0">
                <a:latin typeface="Calibri" pitchFamily="34" charset="0"/>
              </a:rPr>
              <a:t>www.facebook.com/mylifemychoice</a:t>
            </a:r>
          </a:p>
          <a:p>
            <a:endParaRPr lang="en-US" sz="2000" b="1" dirty="0">
              <a:latin typeface="Calibri" pitchFamily="34" charset="0"/>
            </a:endParaRPr>
          </a:p>
        </p:txBody>
      </p:sp>
      <p:sp>
        <p:nvSpPr>
          <p:cNvPr id="53252" name="Text Box 6"/>
          <p:cNvSpPr txBox="1">
            <a:spLocks noChangeArrowheads="1"/>
          </p:cNvSpPr>
          <p:nvPr/>
        </p:nvSpPr>
        <p:spPr bwMode="auto">
          <a:xfrm>
            <a:off x="228600" y="2044700"/>
            <a:ext cx="2743200" cy="3600986"/>
          </a:xfrm>
          <a:prstGeom prst="rect">
            <a:avLst/>
          </a:prstGeom>
          <a:noFill/>
          <a:ln w="9525">
            <a:noFill/>
            <a:miter lim="800000"/>
            <a:headEnd/>
            <a:tailEnd/>
          </a:ln>
        </p:spPr>
        <p:txBody>
          <a:bodyPr wrap="square">
            <a:spAutoFit/>
          </a:bodyPr>
          <a:lstStyle/>
          <a:p>
            <a:pPr>
              <a:lnSpc>
                <a:spcPts val="2100"/>
              </a:lnSpc>
            </a:pPr>
            <a:r>
              <a:rPr lang="en-US" sz="2400" i="1" dirty="0">
                <a:solidFill>
                  <a:srgbClr val="15101A"/>
                </a:solidFill>
                <a:latin typeface="+mj-lt"/>
                <a:cs typeface="Times New Roman" pitchFamily="18" charset="0"/>
              </a:rPr>
              <a:t>“My Life My Choice is the gold standard in prevention and mentoring programs for commercially sexually exploited and trafficked girls.” </a:t>
            </a:r>
          </a:p>
          <a:p>
            <a:pPr>
              <a:lnSpc>
                <a:spcPts val="2100"/>
              </a:lnSpc>
            </a:pPr>
            <a:endParaRPr lang="en-US" sz="2400" i="1" dirty="0">
              <a:solidFill>
                <a:srgbClr val="15101A"/>
              </a:solidFill>
              <a:latin typeface="+mj-lt"/>
              <a:cs typeface="Times New Roman" pitchFamily="18" charset="0"/>
            </a:endParaRPr>
          </a:p>
          <a:p>
            <a:endParaRPr lang="en-US" sz="2400" b="1" dirty="0">
              <a:solidFill>
                <a:srgbClr val="15101A"/>
              </a:solidFill>
              <a:latin typeface="+mj-lt"/>
            </a:endParaRPr>
          </a:p>
          <a:p>
            <a:pPr algn="r"/>
            <a:r>
              <a:rPr lang="en-US" sz="1600" b="1" dirty="0">
                <a:solidFill>
                  <a:srgbClr val="15101A"/>
                </a:solidFill>
                <a:latin typeface="+mj-lt"/>
              </a:rPr>
              <a:t>RACHEL LLOYD</a:t>
            </a:r>
          </a:p>
          <a:p>
            <a:pPr algn="r"/>
            <a:r>
              <a:rPr lang="en-US" sz="1600" b="1" dirty="0">
                <a:solidFill>
                  <a:srgbClr val="15101A"/>
                </a:solidFill>
                <a:latin typeface="+mj-lt"/>
              </a:rPr>
              <a:t>PRESIDENT</a:t>
            </a:r>
          </a:p>
          <a:p>
            <a:pPr algn="r"/>
            <a:r>
              <a:rPr lang="en-US" sz="1600" b="1" dirty="0">
                <a:solidFill>
                  <a:srgbClr val="15101A"/>
                </a:solidFill>
                <a:latin typeface="+mj-lt"/>
              </a:rPr>
              <a:t>Girls Educational and </a:t>
            </a:r>
          </a:p>
          <a:p>
            <a:pPr algn="r"/>
            <a:r>
              <a:rPr lang="en-US" sz="1600" b="1" dirty="0">
                <a:solidFill>
                  <a:srgbClr val="15101A"/>
                </a:solidFill>
                <a:latin typeface="+mj-lt"/>
              </a:rPr>
              <a:t>Mentoring Services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4"/>
          <p:cNvSpPr>
            <a:spLocks noGrp="1"/>
          </p:cNvSpPr>
          <p:nvPr>
            <p:ph type="title" idx="4294967295"/>
          </p:nvPr>
        </p:nvSpPr>
        <p:spPr>
          <a:xfrm>
            <a:off x="685800" y="1447800"/>
            <a:ext cx="7772400" cy="3276600"/>
          </a:xfrm>
        </p:spPr>
        <p:txBody>
          <a:bodyPr/>
          <a:lstStyle/>
          <a:p>
            <a:pPr algn="ctr"/>
            <a:r>
              <a:rPr lang="en-US" sz="4800" b="1" dirty="0"/>
              <a:t>“Teen Prostitute” </a:t>
            </a:r>
            <a:br>
              <a:rPr lang="en-US" sz="4800" b="1" dirty="0"/>
            </a:br>
            <a:r>
              <a:rPr lang="en-US" sz="4800" b="1" dirty="0"/>
              <a:t>vs. </a:t>
            </a:r>
            <a:br>
              <a:rPr lang="en-US" sz="4800" b="1" dirty="0"/>
            </a:br>
            <a:r>
              <a:rPr lang="en-US" sz="4800" b="1" dirty="0"/>
              <a:t>“Commercially Sexually Exploited Child”</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br>
              <a:rPr lang="en-US" sz="4800" dirty="0"/>
            </a:br>
            <a:r>
              <a:rPr lang="en-US" sz="4800" dirty="0"/>
              <a:t>What is CSEC?</a:t>
            </a:r>
            <a:br>
              <a:rPr lang="en-US" sz="4800" dirty="0"/>
            </a:br>
            <a:endParaRPr lang="en-US" sz="4800" dirty="0"/>
          </a:p>
        </p:txBody>
      </p:sp>
      <p:sp>
        <p:nvSpPr>
          <p:cNvPr id="13314" name="Content Placeholder 2"/>
          <p:cNvSpPr>
            <a:spLocks/>
          </p:cNvSpPr>
          <p:nvPr/>
        </p:nvSpPr>
        <p:spPr bwMode="auto">
          <a:xfrm>
            <a:off x="228600" y="1447800"/>
            <a:ext cx="8458200" cy="4267200"/>
          </a:xfrm>
          <a:prstGeom prst="rect">
            <a:avLst/>
          </a:prstGeom>
          <a:noFill/>
          <a:ln w="9525">
            <a:noFill/>
            <a:miter lim="800000"/>
            <a:headEnd/>
            <a:tailEnd/>
          </a:ln>
        </p:spPr>
        <p:txBody>
          <a:bodyPr/>
          <a:lstStyle/>
          <a:p>
            <a:pPr marL="342900" indent="-342900" eaLnBrk="0" hangingPunct="0">
              <a:spcBef>
                <a:spcPct val="20000"/>
              </a:spcBef>
              <a:buFont typeface="Arial" charset="0"/>
              <a:buNone/>
            </a:pPr>
            <a:r>
              <a:rPr lang="en-US" sz="2400" b="1" dirty="0">
                <a:solidFill>
                  <a:srgbClr val="4A452A"/>
                </a:solidFill>
                <a:latin typeface="Calibri" pitchFamily="34" charset="0"/>
              </a:rPr>
              <a:t>The commercial sexual exploitation of children (CSEC) is:</a:t>
            </a:r>
          </a:p>
          <a:p>
            <a:pPr marL="342900" indent="-342900" eaLnBrk="0" hangingPunct="0">
              <a:spcBef>
                <a:spcPct val="20000"/>
              </a:spcBef>
              <a:buFont typeface="Arial" charset="0"/>
              <a:buNone/>
            </a:pPr>
            <a:endParaRPr lang="en-US" sz="1400" dirty="0">
              <a:solidFill>
                <a:srgbClr val="4A452A"/>
              </a:solidFill>
              <a:latin typeface="Calibri" pitchFamily="34" charset="0"/>
            </a:endParaRPr>
          </a:p>
          <a:p>
            <a:pPr marL="342900" indent="-342900" eaLnBrk="0" hangingPunct="0">
              <a:spcBef>
                <a:spcPct val="20000"/>
              </a:spcBef>
              <a:buFont typeface="Arial" panose="020B0604020202020204" pitchFamily="34" charset="0"/>
              <a:buChar char="•"/>
            </a:pPr>
            <a:r>
              <a:rPr lang="en-US" sz="2400" dirty="0">
                <a:solidFill>
                  <a:srgbClr val="4A452A"/>
                </a:solidFill>
                <a:latin typeface="Calibri" pitchFamily="34" charset="0"/>
              </a:rPr>
              <a:t>A form of child sexual abuse</a:t>
            </a:r>
          </a:p>
          <a:p>
            <a:pPr marL="342900" indent="-342900" eaLnBrk="0" hangingPunct="0">
              <a:spcBef>
                <a:spcPct val="20000"/>
              </a:spcBef>
              <a:buFont typeface="Arial" charset="0"/>
              <a:buChar char="•"/>
            </a:pPr>
            <a:r>
              <a:rPr lang="en-US" sz="2400" dirty="0">
                <a:solidFill>
                  <a:srgbClr val="4A452A"/>
                </a:solidFill>
                <a:latin typeface="Calibri" pitchFamily="34" charset="0"/>
              </a:rPr>
              <a:t>Includes remuneration in the form of something of value to that child (money, goods, services)</a:t>
            </a:r>
          </a:p>
          <a:p>
            <a:pPr marL="342900" indent="-342900" eaLnBrk="0" hangingPunct="0">
              <a:spcBef>
                <a:spcPct val="20000"/>
              </a:spcBef>
              <a:buFont typeface="Arial" charset="0"/>
              <a:buChar char="•"/>
            </a:pPr>
            <a:r>
              <a:rPr lang="en-US" sz="2400" dirty="0">
                <a:solidFill>
                  <a:srgbClr val="4A452A"/>
                </a:solidFill>
                <a:latin typeface="Calibri" pitchFamily="34" charset="0"/>
              </a:rPr>
              <a:t>Preys on a child’s vulnerabilities</a:t>
            </a:r>
          </a:p>
          <a:p>
            <a:pPr marL="342900" indent="-342900" eaLnBrk="0" hangingPunct="0">
              <a:spcBef>
                <a:spcPct val="20000"/>
              </a:spcBef>
              <a:buFont typeface="Arial" charset="0"/>
              <a:buChar char="•"/>
            </a:pPr>
            <a:r>
              <a:rPr lang="en-US" sz="2400" dirty="0">
                <a:solidFill>
                  <a:srgbClr val="4A452A"/>
                </a:solidFill>
                <a:latin typeface="Calibri" pitchFamily="34" charset="0"/>
              </a:rPr>
              <a:t>Someone needs to profit from the sale of the child</a:t>
            </a:r>
          </a:p>
          <a:p>
            <a:pPr eaLnBrk="0" hangingPunct="0">
              <a:spcBef>
                <a:spcPct val="20000"/>
              </a:spcBef>
            </a:pPr>
            <a:endParaRPr lang="en-US" sz="2400" dirty="0">
              <a:solidFill>
                <a:srgbClr val="4A452A"/>
              </a:solidFill>
              <a:latin typeface="Calibri" pitchFamily="34" charset="0"/>
            </a:endParaRPr>
          </a:p>
          <a:p>
            <a:pPr eaLnBrk="0" hangingPunct="0">
              <a:spcBef>
                <a:spcPct val="20000"/>
              </a:spcBef>
            </a:pPr>
            <a:r>
              <a:rPr lang="en-US" sz="2400" b="1" dirty="0">
                <a:solidFill>
                  <a:srgbClr val="4A452A"/>
                </a:solidFill>
                <a:latin typeface="Calibri" pitchFamily="34" charset="0"/>
              </a:rPr>
              <a:t>CSEC is NOT:</a:t>
            </a:r>
          </a:p>
          <a:p>
            <a:pPr marL="342900" indent="-342900" eaLnBrk="0" hangingPunct="0">
              <a:spcBef>
                <a:spcPct val="20000"/>
              </a:spcBef>
              <a:buFont typeface="Arial" charset="0"/>
              <a:buChar char="•"/>
            </a:pPr>
            <a:r>
              <a:rPr lang="en-US" sz="2400" dirty="0">
                <a:solidFill>
                  <a:srgbClr val="4A452A"/>
                </a:solidFill>
                <a:latin typeface="Calibri" pitchFamily="34" charset="0"/>
              </a:rPr>
              <a:t>Delinquency</a:t>
            </a:r>
          </a:p>
          <a:p>
            <a:pPr marL="342900" indent="-342900" eaLnBrk="0" hangingPunct="0">
              <a:spcBef>
                <a:spcPct val="20000"/>
              </a:spcBef>
              <a:buFont typeface="Arial" charset="0"/>
              <a:buChar char="•"/>
            </a:pPr>
            <a:r>
              <a:rPr lang="en-US" sz="2400" dirty="0">
                <a:solidFill>
                  <a:srgbClr val="4A452A"/>
                </a:solidFill>
                <a:latin typeface="Calibri" pitchFamily="34" charset="0"/>
              </a:rPr>
              <a:t>“Promiscuity”</a:t>
            </a:r>
          </a:p>
          <a:p>
            <a:pPr marL="342900" indent="-342900" eaLnBrk="0" hangingPunct="0">
              <a:spcBef>
                <a:spcPct val="20000"/>
              </a:spcBef>
              <a:buFont typeface="Arial" charset="0"/>
              <a:buChar char="•"/>
            </a:pPr>
            <a:endParaRPr lang="en-US" sz="2400" dirty="0">
              <a:solidFill>
                <a:srgbClr val="4A452A"/>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pRg st="2" end="2"/>
                                            </p:txEl>
                                          </p:spTgt>
                                        </p:tgtEl>
                                        <p:attrNameLst>
                                          <p:attrName>style.visibility</p:attrName>
                                        </p:attrNameLst>
                                      </p:cBhvr>
                                      <p:to>
                                        <p:strVal val="visible"/>
                                      </p:to>
                                    </p:set>
                                    <p:anim calcmode="lin" valueType="num">
                                      <p:cBhvr additive="base">
                                        <p:cTn id="7"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4">
                                            <p:txEl>
                                              <p:pRg st="3" end="3"/>
                                            </p:txEl>
                                          </p:spTgt>
                                        </p:tgtEl>
                                        <p:attrNameLst>
                                          <p:attrName>style.visibility</p:attrName>
                                        </p:attrNameLst>
                                      </p:cBhvr>
                                      <p:to>
                                        <p:strVal val="visible"/>
                                      </p:to>
                                    </p:set>
                                    <p:anim calcmode="lin" valueType="num">
                                      <p:cBhvr additive="base">
                                        <p:cTn id="13" dur="5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4">
                                            <p:txEl>
                                              <p:pRg st="4" end="4"/>
                                            </p:txEl>
                                          </p:spTgt>
                                        </p:tgtEl>
                                        <p:attrNameLst>
                                          <p:attrName>style.visibility</p:attrName>
                                        </p:attrNameLst>
                                      </p:cBhvr>
                                      <p:to>
                                        <p:strVal val="visible"/>
                                      </p:to>
                                    </p:set>
                                    <p:anim calcmode="lin" valueType="num">
                                      <p:cBhvr additive="base">
                                        <p:cTn id="19" dur="5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314">
                                            <p:txEl>
                                              <p:pRg st="5" end="5"/>
                                            </p:txEl>
                                          </p:spTgt>
                                        </p:tgtEl>
                                        <p:attrNameLst>
                                          <p:attrName>style.visibility</p:attrName>
                                        </p:attrNameLst>
                                      </p:cBhvr>
                                      <p:to>
                                        <p:strVal val="visible"/>
                                      </p:to>
                                    </p:set>
                                    <p:anim calcmode="lin" valueType="num">
                                      <p:cBhvr additive="base">
                                        <p:cTn id="25" dur="500" fill="hold"/>
                                        <p:tgtEl>
                                          <p:spTgt spid="1331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314">
                                            <p:txEl>
                                              <p:pRg st="8" end="8"/>
                                            </p:txEl>
                                          </p:spTgt>
                                        </p:tgtEl>
                                        <p:attrNameLst>
                                          <p:attrName>style.visibility</p:attrName>
                                        </p:attrNameLst>
                                      </p:cBhvr>
                                      <p:to>
                                        <p:strVal val="visible"/>
                                      </p:to>
                                    </p:set>
                                    <p:anim calcmode="lin" valueType="num">
                                      <p:cBhvr additive="base">
                                        <p:cTn id="31" dur="500" fill="hold"/>
                                        <p:tgtEl>
                                          <p:spTgt spid="1331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314">
                                            <p:txEl>
                                              <p:pRg st="9" end="9"/>
                                            </p:txEl>
                                          </p:spTgt>
                                        </p:tgtEl>
                                        <p:attrNameLst>
                                          <p:attrName>style.visibility</p:attrName>
                                        </p:attrNameLst>
                                      </p:cBhvr>
                                      <p:to>
                                        <p:strVal val="visible"/>
                                      </p:to>
                                    </p:set>
                                    <p:anim calcmode="lin" valueType="num">
                                      <p:cBhvr additive="base">
                                        <p:cTn id="37" dur="500" fill="hold"/>
                                        <p:tgtEl>
                                          <p:spTgt spid="13314">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a:xfrm>
            <a:off x="2667000" y="2514600"/>
            <a:ext cx="4419600" cy="1143000"/>
          </a:xfrm>
        </p:spPr>
        <p:txBody>
          <a:bodyPr/>
          <a:lstStyle/>
          <a:p>
            <a:r>
              <a:rPr lang="en-US" b="1" dirty="0"/>
              <a:t>Who is at risk?</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lstStyle/>
          <a:p>
            <a:r>
              <a:rPr lang="en-US" dirty="0"/>
              <a:t>Youth Who…</a:t>
            </a:r>
          </a:p>
        </p:txBody>
      </p:sp>
      <p:sp>
        <p:nvSpPr>
          <p:cNvPr id="3" name="Content Placeholder 2"/>
          <p:cNvSpPr>
            <a:spLocks noGrp="1"/>
          </p:cNvSpPr>
          <p:nvPr>
            <p:ph idx="1"/>
          </p:nvPr>
        </p:nvSpPr>
        <p:spPr>
          <a:xfrm>
            <a:off x="304800" y="1600200"/>
            <a:ext cx="8229600" cy="4479925"/>
          </a:xfrm>
        </p:spPr>
        <p:txBody>
          <a:bodyPr/>
          <a:lstStyle/>
          <a:p>
            <a:r>
              <a:rPr lang="en-US" sz="2400" dirty="0"/>
              <a:t>Have not reached 18 years of age</a:t>
            </a:r>
          </a:p>
          <a:p>
            <a:r>
              <a:rPr lang="en-US" sz="2400" dirty="0"/>
              <a:t>Own or have access to a cell phone, IPod or laptop</a:t>
            </a:r>
          </a:p>
          <a:p>
            <a:r>
              <a:rPr lang="en-US" sz="2400" dirty="0"/>
              <a:t>Want more independence </a:t>
            </a:r>
          </a:p>
          <a:p>
            <a:r>
              <a:rPr lang="en-US" sz="2400" dirty="0"/>
              <a:t>Have ability to be in community without adult supervision</a:t>
            </a:r>
          </a:p>
          <a:p>
            <a:r>
              <a:rPr lang="en-US" sz="2400" dirty="0"/>
              <a:t>Feel judged and feel like others don’t “get them”</a:t>
            </a:r>
          </a:p>
          <a:p>
            <a:r>
              <a:rPr lang="en-US" sz="2400" dirty="0"/>
              <a:t>Want to fit in</a:t>
            </a:r>
          </a:p>
          <a:p>
            <a:r>
              <a:rPr lang="en-US" sz="2400" dirty="0"/>
              <a:t>Want to be “in love”</a:t>
            </a:r>
          </a:p>
          <a:p>
            <a:r>
              <a:rPr lang="en-US" sz="2400" dirty="0"/>
              <a:t>Are willing to do whatever it takes to maintain friendships and/or romantic relationships</a:t>
            </a:r>
          </a:p>
          <a:p>
            <a:pPr marL="0" indent="0">
              <a:buNone/>
            </a:pPr>
            <a:r>
              <a:rPr lang="en-US" sz="2400" b="1" i="1" dirty="0">
                <a:solidFill>
                  <a:srgbClr val="FF0000"/>
                </a:solidFill>
              </a:rPr>
              <a:t>If this is the case, who is at risk from recruitment by a pimp?</a:t>
            </a:r>
          </a:p>
        </p:txBody>
      </p:sp>
    </p:spTree>
    <p:extLst>
      <p:ext uri="{BB962C8B-B14F-4D97-AF65-F5344CB8AC3E}">
        <p14:creationId xmlns:p14="http://schemas.microsoft.com/office/powerpoint/2010/main" val="895316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5"/>
          <p:cNvSpPr>
            <a:spLocks noGrp="1"/>
          </p:cNvSpPr>
          <p:nvPr>
            <p:ph type="title"/>
          </p:nvPr>
        </p:nvSpPr>
        <p:spPr>
          <a:xfrm>
            <a:off x="457200" y="427038"/>
            <a:ext cx="8229600" cy="715962"/>
          </a:xfrm>
        </p:spPr>
        <p:txBody>
          <a:bodyPr/>
          <a:lstStyle/>
          <a:p>
            <a:r>
              <a:rPr lang="en-US" dirty="0"/>
              <a:t>Scope of Issue</a:t>
            </a:r>
          </a:p>
        </p:txBody>
      </p:sp>
      <p:sp>
        <p:nvSpPr>
          <p:cNvPr id="3" name="Content Placeholder 2"/>
          <p:cNvSpPr>
            <a:spLocks noGrp="1"/>
          </p:cNvSpPr>
          <p:nvPr>
            <p:ph idx="1"/>
          </p:nvPr>
        </p:nvSpPr>
        <p:spPr/>
        <p:txBody>
          <a:bodyPr/>
          <a:lstStyle/>
          <a:p>
            <a:pPr marL="0" indent="0">
              <a:buNone/>
            </a:pPr>
            <a:r>
              <a:rPr lang="en-US" b="1" dirty="0"/>
              <a:t>Average Age of Entry</a:t>
            </a:r>
          </a:p>
          <a:p>
            <a:pPr lvl="1"/>
            <a:r>
              <a:rPr lang="en-US" dirty="0"/>
              <a:t>Girls- 14 years old</a:t>
            </a:r>
          </a:p>
          <a:p>
            <a:pPr lvl="1"/>
            <a:r>
              <a:rPr lang="en-US" dirty="0"/>
              <a:t>Boys- 15 years old (John Jay College, 2008)</a:t>
            </a:r>
          </a:p>
          <a:p>
            <a:pPr marL="0" indent="0">
              <a:buNone/>
            </a:pPr>
            <a:r>
              <a:rPr lang="en-US" b="1" dirty="0"/>
              <a:t>Pimps and Recruitment</a:t>
            </a:r>
          </a:p>
          <a:p>
            <a:pPr lvl="1"/>
            <a:r>
              <a:rPr lang="en-US" dirty="0"/>
              <a:t>Girls= 95 % of girls in MLMC report a third 	party exploiter</a:t>
            </a:r>
          </a:p>
          <a:p>
            <a:pPr lvl="1"/>
            <a:r>
              <a:rPr lang="en-US" dirty="0"/>
              <a:t>Boys- 10 % of boys report a third party 	exploiter (John Jay College, 2008)</a:t>
            </a:r>
          </a:p>
        </p:txBody>
      </p:sp>
    </p:spTree>
    <p:extLst>
      <p:ext uri="{BB962C8B-B14F-4D97-AF65-F5344CB8AC3E}">
        <p14:creationId xmlns:p14="http://schemas.microsoft.com/office/powerpoint/2010/main" val="25253721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556E6-5AE2-401C-AB61-F0708248980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99B788E-98CE-462A-804A-2E673FC90CAD}"/>
              </a:ext>
            </a:extLst>
          </p:cNvPr>
          <p:cNvSpPr>
            <a:spLocks noGrp="1"/>
          </p:cNvSpPr>
          <p:nvPr>
            <p:ph idx="1"/>
          </p:nvPr>
        </p:nvSpPr>
        <p:spPr/>
        <p:txBody>
          <a:bodyPr/>
          <a:lstStyle/>
          <a:p>
            <a:pPr marL="0" indent="0" algn="ctr">
              <a:buNone/>
            </a:pPr>
            <a:endParaRPr lang="en-US" dirty="0">
              <a:solidFill>
                <a:srgbClr val="5A4672"/>
              </a:solidFill>
            </a:endParaRPr>
          </a:p>
          <a:p>
            <a:pPr marL="0" indent="0" algn="ctr">
              <a:buNone/>
            </a:pPr>
            <a:endParaRPr lang="en-US" dirty="0">
              <a:solidFill>
                <a:srgbClr val="5A4672"/>
              </a:solidFill>
            </a:endParaRPr>
          </a:p>
          <a:p>
            <a:pPr marL="0" indent="0" algn="ctr">
              <a:buNone/>
            </a:pPr>
            <a:r>
              <a:rPr lang="en-US" sz="6600" b="1" dirty="0">
                <a:solidFill>
                  <a:srgbClr val="5A4672"/>
                </a:solidFill>
              </a:rPr>
              <a:t>CASE SCENARIOS</a:t>
            </a:r>
          </a:p>
        </p:txBody>
      </p:sp>
    </p:spTree>
    <p:extLst>
      <p:ext uri="{BB962C8B-B14F-4D97-AF65-F5344CB8AC3E}">
        <p14:creationId xmlns:p14="http://schemas.microsoft.com/office/powerpoint/2010/main" val="1858508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BC2DA43-9D9B-47E9-A20E-DA1B8DBB2E90}"/>
              </a:ext>
            </a:extLst>
          </p:cNvPr>
          <p:cNvSpPr>
            <a:spLocks noGrp="1"/>
          </p:cNvSpPr>
          <p:nvPr>
            <p:ph type="title"/>
          </p:nvPr>
        </p:nvSpPr>
        <p:spPr/>
        <p:txBody>
          <a:bodyPr/>
          <a:lstStyle/>
          <a:p>
            <a:r>
              <a:rPr lang="en-US" dirty="0"/>
              <a:t>MARIA</a:t>
            </a:r>
          </a:p>
        </p:txBody>
      </p:sp>
      <p:sp>
        <p:nvSpPr>
          <p:cNvPr id="6" name="Content Placeholder 5">
            <a:extLst>
              <a:ext uri="{FF2B5EF4-FFF2-40B4-BE49-F238E27FC236}">
                <a16:creationId xmlns:a16="http://schemas.microsoft.com/office/drawing/2014/main" id="{3A8A6B85-BF7A-46E8-BC23-F1540523BD87}"/>
              </a:ext>
            </a:extLst>
          </p:cNvPr>
          <p:cNvSpPr>
            <a:spLocks noGrp="1"/>
          </p:cNvSpPr>
          <p:nvPr>
            <p:ph idx="1"/>
          </p:nvPr>
        </p:nvSpPr>
        <p:spPr/>
        <p:txBody>
          <a:bodyPr/>
          <a:lstStyle/>
          <a:p>
            <a:pPr marL="0" indent="0">
              <a:buNone/>
            </a:pPr>
            <a:r>
              <a:rPr lang="en-US" sz="2000" dirty="0">
                <a:solidFill>
                  <a:schemeClr val="tx1"/>
                </a:solidFill>
              </a:rPr>
              <a:t>Maria, a 15 year old Latina female has been skipping class multiple times a week.  Her parents are concerned she may be smoking weed as well.  They recently filed a CRA and Maria is aware of she does not adhere to the court guidelines she is at risk for out of home placement or probation.</a:t>
            </a:r>
          </a:p>
          <a:p>
            <a:pPr marL="0" indent="0">
              <a:buNone/>
            </a:pPr>
            <a:endParaRPr lang="en-US" sz="2000" dirty="0">
              <a:solidFill>
                <a:schemeClr val="tx1"/>
              </a:solidFill>
            </a:endParaRPr>
          </a:p>
          <a:p>
            <a:pPr marL="0" indent="0">
              <a:buNone/>
            </a:pPr>
            <a:r>
              <a:rPr lang="en-US" sz="2000" dirty="0">
                <a:solidFill>
                  <a:schemeClr val="tx1"/>
                </a:solidFill>
              </a:rPr>
              <a:t>She has been spending a lot of time with her new boyfriend who she claims is 19 years old.  Her parents recently found $150 cash in Maria’s dresser- she does not have a job.</a:t>
            </a:r>
          </a:p>
          <a:p>
            <a:pPr marL="0" indent="0">
              <a:buNone/>
            </a:pPr>
            <a:endParaRPr lang="en-US" sz="2000" dirty="0">
              <a:solidFill>
                <a:schemeClr val="tx1"/>
              </a:solidFill>
            </a:endParaRPr>
          </a:p>
          <a:p>
            <a:pPr marL="0" indent="0">
              <a:buNone/>
            </a:pPr>
            <a:r>
              <a:rPr lang="en-US" sz="2000" dirty="0">
                <a:solidFill>
                  <a:schemeClr val="tx1"/>
                </a:solidFill>
              </a:rPr>
              <a:t>Maria recently disclosed that she wants to have enough money to buy a car and says to you that she knows how to get the money “quick.”</a:t>
            </a:r>
          </a:p>
          <a:p>
            <a:pPr marL="0" indent="0">
              <a:buNone/>
            </a:pPr>
            <a:endParaRPr lang="en-US" sz="2000" dirty="0">
              <a:solidFill>
                <a:schemeClr val="tx1"/>
              </a:solidFill>
            </a:endParaRPr>
          </a:p>
          <a:p>
            <a:pPr marL="0" indent="0">
              <a:buNone/>
            </a:pPr>
            <a:r>
              <a:rPr lang="en-US" sz="2000" dirty="0">
                <a:solidFill>
                  <a:schemeClr val="tx1"/>
                </a:solidFill>
              </a:rPr>
              <a:t>How do you respond to this statement?  What does the court and/or her parents need to know</a:t>
            </a:r>
          </a:p>
          <a:p>
            <a:pPr marL="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239003A1-547F-4257-9715-0C157B185BE4}"/>
              </a:ext>
            </a:extLst>
          </p:cNvPr>
          <p:cNvSpPr>
            <a:spLocks noGrp="1"/>
          </p:cNvSpPr>
          <p:nvPr>
            <p:ph type="sldNum" sz="quarter" idx="4294967295"/>
          </p:nvPr>
        </p:nvSpPr>
        <p:spPr>
          <a:xfrm>
            <a:off x="4724400" y="6477000"/>
            <a:ext cx="4419600" cy="365125"/>
          </a:xfrm>
        </p:spPr>
        <p:txBody>
          <a:bodyPr/>
          <a:lstStyle/>
          <a:p>
            <a:pPr>
              <a:defRPr/>
            </a:pPr>
            <a:r>
              <a:rPr lang="en-US"/>
              <a:t> </a:t>
            </a:r>
            <a:r>
              <a:rPr lang="en-US">
                <a:solidFill>
                  <a:srgbClr val="DDD9C3"/>
                </a:solidFill>
              </a:rPr>
              <a:t>Harnessing  Girls’ Strength, Resilience and Outrage </a:t>
            </a:r>
            <a:r>
              <a:rPr lang="en-US"/>
              <a:t>|  </a:t>
            </a:r>
            <a:fld id="{03D4EA2C-2D0E-4AD4-B9AA-7F78E86D576C}" type="slidenum">
              <a:rPr lang="en-US" b="1" smtClean="0"/>
              <a:pPr>
                <a:defRPr/>
              </a:pPr>
              <a:t>8</a:t>
            </a:fld>
            <a:endParaRPr lang="en-US" b="1" dirty="0"/>
          </a:p>
        </p:txBody>
      </p:sp>
    </p:spTree>
    <p:extLst>
      <p:ext uri="{BB962C8B-B14F-4D97-AF65-F5344CB8AC3E}">
        <p14:creationId xmlns:p14="http://schemas.microsoft.com/office/powerpoint/2010/main" val="1826829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p:nvPr>
        </p:nvSpPr>
        <p:spPr/>
        <p:txBody>
          <a:bodyPr/>
          <a:lstStyle/>
          <a:p>
            <a:r>
              <a:rPr lang="en-US" sz="4800" dirty="0"/>
              <a:t>Red Flags</a:t>
            </a:r>
          </a:p>
        </p:txBody>
      </p:sp>
      <p:sp>
        <p:nvSpPr>
          <p:cNvPr id="48130" name="Rectangle 3"/>
          <p:cNvSpPr>
            <a:spLocks noGrp="1"/>
          </p:cNvSpPr>
          <p:nvPr>
            <p:ph idx="1"/>
          </p:nvPr>
        </p:nvSpPr>
        <p:spPr>
          <a:xfrm>
            <a:off x="457200" y="1371600"/>
            <a:ext cx="8229600" cy="4754563"/>
          </a:xfrm>
        </p:spPr>
        <p:txBody>
          <a:bodyPr/>
          <a:lstStyle/>
          <a:p>
            <a:pPr lvl="0"/>
            <a:r>
              <a:rPr lang="en-US" dirty="0"/>
              <a:t>Has a history of being missing from care/“running away” (including being out of state).</a:t>
            </a:r>
          </a:p>
          <a:p>
            <a:pPr lvl="0"/>
            <a:r>
              <a:rPr lang="en-US" dirty="0"/>
              <a:t>Has visible signs of abuse (i.e. cigarette burns, marks on body but not face, etc.).</a:t>
            </a:r>
          </a:p>
          <a:p>
            <a:pPr lvl="0"/>
            <a:r>
              <a:rPr lang="en-US" dirty="0"/>
              <a:t>Behaviors are consistent with Post Traumatic Stress Disorder (i.e. hypervigilance, fear, etc.).</a:t>
            </a:r>
          </a:p>
          <a:p>
            <a:pPr lvl="0"/>
            <a:r>
              <a:rPr lang="en-US" dirty="0"/>
              <a:t>Attire/dress is not appropriate for the season/situation.</a:t>
            </a:r>
          </a:p>
        </p:txBody>
      </p:sp>
    </p:spTree>
    <p:extLst>
      <p:ext uri="{BB962C8B-B14F-4D97-AF65-F5344CB8AC3E}">
        <p14:creationId xmlns:p14="http://schemas.microsoft.com/office/powerpoint/2010/main" val="2697633193"/>
      </p:ext>
    </p:extLst>
  </p:cSld>
  <p:clrMapOvr>
    <a:masterClrMapping/>
  </p:clrMapOvr>
  <p:transition/>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5681</TotalTime>
  <Words>895</Words>
  <Application>Microsoft Macintosh PowerPoint</Application>
  <PresentationFormat>On-screen Show (4:3)</PresentationFormat>
  <Paragraphs>127</Paragraphs>
  <Slides>16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“Teen Prostitute”  vs.  “Commercially Sexually Exploited Child”</vt:lpstr>
      <vt:lpstr> What is CSEC? </vt:lpstr>
      <vt:lpstr>Who is at risk?</vt:lpstr>
      <vt:lpstr>Youth Who…</vt:lpstr>
      <vt:lpstr>Scope of Issue</vt:lpstr>
      <vt:lpstr>PowerPoint Presentation</vt:lpstr>
      <vt:lpstr>MARIA</vt:lpstr>
      <vt:lpstr>Red Flags</vt:lpstr>
      <vt:lpstr>Red Flags</vt:lpstr>
      <vt:lpstr>Red Flags</vt:lpstr>
      <vt:lpstr>JACK</vt:lpstr>
      <vt:lpstr>CSEC &amp; Filing a 51A: Key Points </vt:lpstr>
      <vt:lpstr>Best Practices in Responding to CSEC Youth</vt:lpstr>
      <vt:lpstr>Survivor Mentor Referrals</vt:lpstr>
      <vt:lpstr>Questions/Training Inquiries</vt:lpstr>
    </vt:vector>
  </TitlesOfParts>
  <Company>Monitor Company Group, L.P.</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Julia Frenkle</dc:creator>
  <cp:lastModifiedBy>Microsoft Office User</cp:lastModifiedBy>
  <cp:revision>282</cp:revision>
  <cp:lastPrinted>2015-06-01T16:56:32Z</cp:lastPrinted>
  <dcterms:created xsi:type="dcterms:W3CDTF">2010-03-03T19:04:06Z</dcterms:created>
  <dcterms:modified xsi:type="dcterms:W3CDTF">2018-03-15T16:37:11Z</dcterms:modified>
</cp:coreProperties>
</file>