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10"/>
  </p:notesMasterIdLst>
  <p:handoutMasterIdLst>
    <p:handoutMasterId r:id="rId11"/>
  </p:handoutMasterIdLst>
  <p:sldIdLst>
    <p:sldId id="265" r:id="rId2"/>
    <p:sldId id="304" r:id="rId3"/>
    <p:sldId id="312" r:id="rId4"/>
    <p:sldId id="289" r:id="rId5"/>
    <p:sldId id="294" r:id="rId6"/>
    <p:sldId id="306" r:id="rId7"/>
    <p:sldId id="307" r:id="rId8"/>
    <p:sldId id="309" r:id="rId9"/>
  </p:sldIdLst>
  <p:sldSz cx="9144000" cy="6858000" type="screen4x3"/>
  <p:notesSz cx="7053263" cy="93091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3333CC"/>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88" autoAdjust="0"/>
    <p:restoredTop sz="94139" autoAdjust="0"/>
  </p:normalViewPr>
  <p:slideViewPr>
    <p:cSldViewPr>
      <p:cViewPr varScale="1">
        <p:scale>
          <a:sx n="90" d="100"/>
          <a:sy n="90" d="100"/>
        </p:scale>
        <p:origin x="138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57525" cy="465138"/>
          </a:xfrm>
          <a:prstGeom prst="rect">
            <a:avLst/>
          </a:prstGeom>
          <a:noFill/>
          <a:ln w="9525">
            <a:noFill/>
            <a:miter lim="800000"/>
            <a:headEnd/>
            <a:tailEnd/>
          </a:ln>
          <a:effectLst/>
        </p:spPr>
        <p:txBody>
          <a:bodyPr vert="horz" wrap="square" lIns="93484" tIns="46743" rIns="93484" bIns="46743" numCol="1" anchor="t" anchorCtr="0" compatLnSpc="1">
            <a:prstTxWarp prst="textNoShape">
              <a:avLst/>
            </a:prstTxWarp>
          </a:bodyPr>
          <a:lstStyle>
            <a:lvl1pPr defTabSz="935686">
              <a:defRPr sz="1200"/>
            </a:lvl1pPr>
          </a:lstStyle>
          <a:p>
            <a:pPr>
              <a:defRPr/>
            </a:pPr>
            <a:endParaRPr lang="en-US" dirty="0"/>
          </a:p>
        </p:txBody>
      </p:sp>
      <p:sp>
        <p:nvSpPr>
          <p:cNvPr id="5123" name="Rectangle 3"/>
          <p:cNvSpPr>
            <a:spLocks noGrp="1" noChangeArrowheads="1"/>
          </p:cNvSpPr>
          <p:nvPr>
            <p:ph type="dt" sz="quarter" idx="1"/>
          </p:nvPr>
        </p:nvSpPr>
        <p:spPr bwMode="auto">
          <a:xfrm>
            <a:off x="3995738" y="0"/>
            <a:ext cx="3057525" cy="465138"/>
          </a:xfrm>
          <a:prstGeom prst="rect">
            <a:avLst/>
          </a:prstGeom>
          <a:noFill/>
          <a:ln w="9525">
            <a:noFill/>
            <a:miter lim="800000"/>
            <a:headEnd/>
            <a:tailEnd/>
          </a:ln>
          <a:effectLst/>
        </p:spPr>
        <p:txBody>
          <a:bodyPr vert="horz" wrap="square" lIns="93484" tIns="46743" rIns="93484" bIns="46743" numCol="1" anchor="t" anchorCtr="0" compatLnSpc="1">
            <a:prstTxWarp prst="textNoShape">
              <a:avLst/>
            </a:prstTxWarp>
          </a:bodyPr>
          <a:lstStyle>
            <a:lvl1pPr algn="r" defTabSz="935686">
              <a:defRPr sz="1200"/>
            </a:lvl1pPr>
          </a:lstStyle>
          <a:p>
            <a:pPr>
              <a:defRPr/>
            </a:pPr>
            <a:endParaRPr lang="en-US" dirty="0"/>
          </a:p>
        </p:txBody>
      </p:sp>
      <p:sp>
        <p:nvSpPr>
          <p:cNvPr id="5124" name="Rectangle 4"/>
          <p:cNvSpPr>
            <a:spLocks noGrp="1" noChangeArrowheads="1"/>
          </p:cNvSpPr>
          <p:nvPr>
            <p:ph type="ftr" sz="quarter" idx="2"/>
          </p:nvPr>
        </p:nvSpPr>
        <p:spPr bwMode="auto">
          <a:xfrm>
            <a:off x="0" y="8843963"/>
            <a:ext cx="3057525" cy="465137"/>
          </a:xfrm>
          <a:prstGeom prst="rect">
            <a:avLst/>
          </a:prstGeom>
          <a:noFill/>
          <a:ln w="9525">
            <a:noFill/>
            <a:miter lim="800000"/>
            <a:headEnd/>
            <a:tailEnd/>
          </a:ln>
          <a:effectLst/>
        </p:spPr>
        <p:txBody>
          <a:bodyPr vert="horz" wrap="square" lIns="93484" tIns="46743" rIns="93484" bIns="46743" numCol="1" anchor="b" anchorCtr="0" compatLnSpc="1">
            <a:prstTxWarp prst="textNoShape">
              <a:avLst/>
            </a:prstTxWarp>
          </a:bodyPr>
          <a:lstStyle>
            <a:lvl1pPr defTabSz="935686">
              <a:defRPr sz="1200"/>
            </a:lvl1pPr>
          </a:lstStyle>
          <a:p>
            <a:pPr>
              <a:defRPr/>
            </a:pPr>
            <a:endParaRPr lang="en-US" dirty="0"/>
          </a:p>
        </p:txBody>
      </p:sp>
      <p:sp>
        <p:nvSpPr>
          <p:cNvPr id="5125" name="Rectangle 5"/>
          <p:cNvSpPr>
            <a:spLocks noGrp="1" noChangeArrowheads="1"/>
          </p:cNvSpPr>
          <p:nvPr>
            <p:ph type="sldNum" sz="quarter" idx="3"/>
          </p:nvPr>
        </p:nvSpPr>
        <p:spPr bwMode="auto">
          <a:xfrm>
            <a:off x="3995738" y="8843963"/>
            <a:ext cx="3057525" cy="465137"/>
          </a:xfrm>
          <a:prstGeom prst="rect">
            <a:avLst/>
          </a:prstGeom>
          <a:noFill/>
          <a:ln w="9525">
            <a:noFill/>
            <a:miter lim="800000"/>
            <a:headEnd/>
            <a:tailEnd/>
          </a:ln>
          <a:effectLst/>
        </p:spPr>
        <p:txBody>
          <a:bodyPr vert="horz" wrap="square" lIns="93484" tIns="46743" rIns="93484" bIns="46743" numCol="1" anchor="b" anchorCtr="0" compatLnSpc="1">
            <a:prstTxWarp prst="textNoShape">
              <a:avLst/>
            </a:prstTxWarp>
          </a:bodyPr>
          <a:lstStyle>
            <a:lvl1pPr algn="r" defTabSz="935686">
              <a:defRPr sz="1200"/>
            </a:lvl1pPr>
          </a:lstStyle>
          <a:p>
            <a:pPr>
              <a:defRPr/>
            </a:pPr>
            <a:fld id="{4F81F211-B733-4EC1-8BF3-750823687D7B}" type="slidenum">
              <a:rPr lang="en-US"/>
              <a:pPr>
                <a:defRPr/>
              </a:pPr>
              <a:t>‹#›</a:t>
            </a:fld>
            <a:endParaRPr lang="en-US" dirty="0"/>
          </a:p>
        </p:txBody>
      </p:sp>
    </p:spTree>
    <p:extLst>
      <p:ext uri="{BB962C8B-B14F-4D97-AF65-F5344CB8AC3E}">
        <p14:creationId xmlns:p14="http://schemas.microsoft.com/office/powerpoint/2010/main" val="4268773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67050" cy="457200"/>
          </a:xfrm>
          <a:prstGeom prst="rect">
            <a:avLst/>
          </a:prstGeom>
          <a:noFill/>
          <a:ln w="9525">
            <a:noFill/>
            <a:miter lim="800000"/>
            <a:headEnd/>
            <a:tailEnd/>
          </a:ln>
          <a:effectLst/>
        </p:spPr>
        <p:txBody>
          <a:bodyPr vert="horz" wrap="square" lIns="91742" tIns="45870" rIns="91742" bIns="45870" numCol="1" anchor="t" anchorCtr="0" compatLnSpc="1">
            <a:prstTxWarp prst="textNoShape">
              <a:avLst/>
            </a:prstTxWarp>
          </a:bodyPr>
          <a:lstStyle>
            <a:lvl1pPr>
              <a:defRPr sz="1200"/>
            </a:lvl1pPr>
          </a:lstStyle>
          <a:p>
            <a:pPr>
              <a:defRPr/>
            </a:pPr>
            <a:endParaRPr lang="en-US" dirty="0"/>
          </a:p>
        </p:txBody>
      </p:sp>
      <p:sp>
        <p:nvSpPr>
          <p:cNvPr id="22531" name="Rectangle 3"/>
          <p:cNvSpPr>
            <a:spLocks noGrp="1" noChangeArrowheads="1"/>
          </p:cNvSpPr>
          <p:nvPr>
            <p:ph type="dt" idx="1"/>
          </p:nvPr>
        </p:nvSpPr>
        <p:spPr bwMode="auto">
          <a:xfrm>
            <a:off x="3986213" y="0"/>
            <a:ext cx="3067050" cy="457200"/>
          </a:xfrm>
          <a:prstGeom prst="rect">
            <a:avLst/>
          </a:prstGeom>
          <a:noFill/>
          <a:ln w="9525">
            <a:noFill/>
            <a:miter lim="800000"/>
            <a:headEnd/>
            <a:tailEnd/>
          </a:ln>
          <a:effectLst/>
        </p:spPr>
        <p:txBody>
          <a:bodyPr vert="horz" wrap="square" lIns="91742" tIns="45870" rIns="91742" bIns="45870" numCol="1" anchor="t" anchorCtr="0" compatLnSpc="1">
            <a:prstTxWarp prst="textNoShape">
              <a:avLst/>
            </a:prstTxWarp>
          </a:bodyPr>
          <a:lstStyle>
            <a:lvl1pPr algn="r">
              <a:defRPr sz="1200"/>
            </a:lvl1pPr>
          </a:lstStyle>
          <a:p>
            <a:pPr>
              <a:defRPr/>
            </a:pPr>
            <a:endParaRPr lang="en-US" dirty="0"/>
          </a:p>
        </p:txBody>
      </p:sp>
      <p:sp>
        <p:nvSpPr>
          <p:cNvPr id="28676" name="Rectangle 4"/>
          <p:cNvSpPr>
            <a:spLocks noGrp="1" noRot="1" noChangeAspect="1" noChangeArrowheads="1" noTextEdit="1"/>
          </p:cNvSpPr>
          <p:nvPr>
            <p:ph type="sldImg" idx="2"/>
          </p:nvPr>
        </p:nvSpPr>
        <p:spPr bwMode="auto">
          <a:xfrm>
            <a:off x="1187450" y="687388"/>
            <a:ext cx="4681538" cy="3509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920750" y="4425950"/>
            <a:ext cx="5211763" cy="4195763"/>
          </a:xfrm>
          <a:prstGeom prst="rect">
            <a:avLst/>
          </a:prstGeom>
          <a:noFill/>
          <a:ln w="9525">
            <a:noFill/>
            <a:miter lim="800000"/>
            <a:headEnd/>
            <a:tailEnd/>
          </a:ln>
          <a:effectLst/>
        </p:spPr>
        <p:txBody>
          <a:bodyPr vert="horz" wrap="square" lIns="91742" tIns="45870" rIns="91742" bIns="4587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851900"/>
            <a:ext cx="3067050" cy="457200"/>
          </a:xfrm>
          <a:prstGeom prst="rect">
            <a:avLst/>
          </a:prstGeom>
          <a:noFill/>
          <a:ln w="9525">
            <a:noFill/>
            <a:miter lim="800000"/>
            <a:headEnd/>
            <a:tailEnd/>
          </a:ln>
          <a:effectLst/>
        </p:spPr>
        <p:txBody>
          <a:bodyPr vert="horz" wrap="square" lIns="91742" tIns="45870" rIns="91742" bIns="45870" numCol="1" anchor="b" anchorCtr="0" compatLnSpc="1">
            <a:prstTxWarp prst="textNoShape">
              <a:avLst/>
            </a:prstTxWarp>
          </a:bodyPr>
          <a:lstStyle>
            <a:lvl1pPr>
              <a:defRPr sz="1200"/>
            </a:lvl1pPr>
          </a:lstStyle>
          <a:p>
            <a:pPr>
              <a:defRPr/>
            </a:pPr>
            <a:endParaRPr lang="en-US" dirty="0"/>
          </a:p>
        </p:txBody>
      </p:sp>
      <p:sp>
        <p:nvSpPr>
          <p:cNvPr id="22535" name="Rectangle 7"/>
          <p:cNvSpPr>
            <a:spLocks noGrp="1" noChangeArrowheads="1"/>
          </p:cNvSpPr>
          <p:nvPr>
            <p:ph type="sldNum" sz="quarter" idx="5"/>
          </p:nvPr>
        </p:nvSpPr>
        <p:spPr bwMode="auto">
          <a:xfrm>
            <a:off x="3986213" y="8851900"/>
            <a:ext cx="3067050" cy="457200"/>
          </a:xfrm>
          <a:prstGeom prst="rect">
            <a:avLst/>
          </a:prstGeom>
          <a:noFill/>
          <a:ln w="9525">
            <a:noFill/>
            <a:miter lim="800000"/>
            <a:headEnd/>
            <a:tailEnd/>
          </a:ln>
          <a:effectLst/>
        </p:spPr>
        <p:txBody>
          <a:bodyPr vert="horz" wrap="square" lIns="91742" tIns="45870" rIns="91742" bIns="45870" numCol="1" anchor="b" anchorCtr="0" compatLnSpc="1">
            <a:prstTxWarp prst="textNoShape">
              <a:avLst/>
            </a:prstTxWarp>
          </a:bodyPr>
          <a:lstStyle>
            <a:lvl1pPr algn="r">
              <a:defRPr sz="1200"/>
            </a:lvl1pPr>
          </a:lstStyle>
          <a:p>
            <a:pPr>
              <a:defRPr/>
            </a:pPr>
            <a:fld id="{8189ED39-5232-47C5-AD27-1F6193825C47}" type="slidenum">
              <a:rPr lang="en-US"/>
              <a:pPr>
                <a:defRPr/>
              </a:pPr>
              <a:t>‹#›</a:t>
            </a:fld>
            <a:endParaRPr lang="en-US" dirty="0"/>
          </a:p>
        </p:txBody>
      </p:sp>
    </p:spTree>
    <p:extLst>
      <p:ext uri="{BB962C8B-B14F-4D97-AF65-F5344CB8AC3E}">
        <p14:creationId xmlns:p14="http://schemas.microsoft.com/office/powerpoint/2010/main" val="22311484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89ED39-5232-47C5-AD27-1F6193825C47}" type="slidenum">
              <a:rPr lang="en-US" smtClean="0"/>
              <a:pPr>
                <a:defRPr/>
              </a:pPr>
              <a:t>5</a:t>
            </a:fld>
            <a:endParaRPr lang="en-US" dirty="0"/>
          </a:p>
        </p:txBody>
      </p:sp>
    </p:spTree>
    <p:extLst>
      <p:ext uri="{BB962C8B-B14F-4D97-AF65-F5344CB8AC3E}">
        <p14:creationId xmlns:p14="http://schemas.microsoft.com/office/powerpoint/2010/main" val="2801207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DC70AD-3281-45E1-BFAC-4A5CE1F2B37B}" type="slidenum">
              <a:rPr lang="en-US"/>
              <a:pPr>
                <a:defRPr/>
              </a:pPr>
              <a:t>‹#›</a:t>
            </a:fld>
            <a:endParaRPr lang="en-US" dirty="0"/>
          </a:p>
        </p:txBody>
      </p:sp>
    </p:spTree>
    <p:extLst>
      <p:ext uri="{BB962C8B-B14F-4D97-AF65-F5344CB8AC3E}">
        <p14:creationId xmlns:p14="http://schemas.microsoft.com/office/powerpoint/2010/main" val="786959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EF2C9CD-FE8E-46F0-A51A-0F762ED02F9B}" type="slidenum">
              <a:rPr lang="en-US"/>
              <a:pPr>
                <a:defRPr/>
              </a:pPr>
              <a:t>‹#›</a:t>
            </a:fld>
            <a:endParaRPr lang="en-US" dirty="0"/>
          </a:p>
        </p:txBody>
      </p:sp>
    </p:spTree>
    <p:extLst>
      <p:ext uri="{BB962C8B-B14F-4D97-AF65-F5344CB8AC3E}">
        <p14:creationId xmlns:p14="http://schemas.microsoft.com/office/powerpoint/2010/main" val="364356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A1EE2BA-3A6B-4B1B-A1D3-DDBF29B8FD45}" type="slidenum">
              <a:rPr lang="en-US"/>
              <a:pPr>
                <a:defRPr/>
              </a:pPr>
              <a:t>‹#›</a:t>
            </a:fld>
            <a:endParaRPr lang="en-US" dirty="0"/>
          </a:p>
        </p:txBody>
      </p:sp>
    </p:spTree>
    <p:extLst>
      <p:ext uri="{BB962C8B-B14F-4D97-AF65-F5344CB8AC3E}">
        <p14:creationId xmlns:p14="http://schemas.microsoft.com/office/powerpoint/2010/main" val="248069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F626615-37DF-4C1B-B8B8-5A2801AD306A}" type="slidenum">
              <a:rPr lang="en-US"/>
              <a:pPr>
                <a:defRPr/>
              </a:pPr>
              <a:t>‹#›</a:t>
            </a:fld>
            <a:endParaRPr lang="en-US" dirty="0"/>
          </a:p>
        </p:txBody>
      </p:sp>
    </p:spTree>
    <p:extLst>
      <p:ext uri="{BB962C8B-B14F-4D97-AF65-F5344CB8AC3E}">
        <p14:creationId xmlns:p14="http://schemas.microsoft.com/office/powerpoint/2010/main" val="350452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B8BF41B-E9CD-458A-B3C5-CDBBBCB5F241}" type="slidenum">
              <a:rPr lang="en-US"/>
              <a:pPr>
                <a:defRPr/>
              </a:pPr>
              <a:t>‹#›</a:t>
            </a:fld>
            <a:endParaRPr lang="en-US" dirty="0"/>
          </a:p>
        </p:txBody>
      </p:sp>
    </p:spTree>
    <p:extLst>
      <p:ext uri="{BB962C8B-B14F-4D97-AF65-F5344CB8AC3E}">
        <p14:creationId xmlns:p14="http://schemas.microsoft.com/office/powerpoint/2010/main" val="2286521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37EFFC3-2B6F-48A4-966B-60B0583614D4}" type="slidenum">
              <a:rPr lang="en-US"/>
              <a:pPr>
                <a:defRPr/>
              </a:pPr>
              <a:t>‹#›</a:t>
            </a:fld>
            <a:endParaRPr lang="en-US" dirty="0"/>
          </a:p>
        </p:txBody>
      </p:sp>
    </p:spTree>
    <p:extLst>
      <p:ext uri="{BB962C8B-B14F-4D97-AF65-F5344CB8AC3E}">
        <p14:creationId xmlns:p14="http://schemas.microsoft.com/office/powerpoint/2010/main" val="547843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88EA3F7-C519-405F-80C8-34BD12C0A811}" type="slidenum">
              <a:rPr lang="en-US"/>
              <a:pPr>
                <a:defRPr/>
              </a:pPr>
              <a:t>‹#›</a:t>
            </a:fld>
            <a:endParaRPr lang="en-US" dirty="0"/>
          </a:p>
        </p:txBody>
      </p:sp>
    </p:spTree>
    <p:extLst>
      <p:ext uri="{BB962C8B-B14F-4D97-AF65-F5344CB8AC3E}">
        <p14:creationId xmlns:p14="http://schemas.microsoft.com/office/powerpoint/2010/main" val="2645675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CBEFEC6-DC8D-454C-BB97-CA091F357395}" type="slidenum">
              <a:rPr lang="en-US"/>
              <a:pPr>
                <a:defRPr/>
              </a:pPr>
              <a:t>‹#›</a:t>
            </a:fld>
            <a:endParaRPr lang="en-US" dirty="0"/>
          </a:p>
        </p:txBody>
      </p:sp>
    </p:spTree>
    <p:extLst>
      <p:ext uri="{BB962C8B-B14F-4D97-AF65-F5344CB8AC3E}">
        <p14:creationId xmlns:p14="http://schemas.microsoft.com/office/powerpoint/2010/main" val="10994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CE189D8-C0A9-4299-A72D-57F359CB4A0F}" type="slidenum">
              <a:rPr lang="en-US"/>
              <a:pPr>
                <a:defRPr/>
              </a:pPr>
              <a:t>‹#›</a:t>
            </a:fld>
            <a:endParaRPr lang="en-US" dirty="0"/>
          </a:p>
        </p:txBody>
      </p:sp>
    </p:spTree>
    <p:extLst>
      <p:ext uri="{BB962C8B-B14F-4D97-AF65-F5344CB8AC3E}">
        <p14:creationId xmlns:p14="http://schemas.microsoft.com/office/powerpoint/2010/main" val="2685460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3CE0A99-4300-4773-BF5D-3C373891CDD0}" type="slidenum">
              <a:rPr lang="en-US"/>
              <a:pPr>
                <a:defRPr/>
              </a:pPr>
              <a:t>‹#›</a:t>
            </a:fld>
            <a:endParaRPr lang="en-US" dirty="0"/>
          </a:p>
        </p:txBody>
      </p:sp>
    </p:spTree>
    <p:extLst>
      <p:ext uri="{BB962C8B-B14F-4D97-AF65-F5344CB8AC3E}">
        <p14:creationId xmlns:p14="http://schemas.microsoft.com/office/powerpoint/2010/main" val="1208087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84063B5-E006-494D-90B0-97EB010BB246}" type="slidenum">
              <a:rPr lang="en-US"/>
              <a:pPr>
                <a:defRPr/>
              </a:pPr>
              <a:t>‹#›</a:t>
            </a:fld>
            <a:endParaRPr lang="en-US" dirty="0"/>
          </a:p>
        </p:txBody>
      </p:sp>
    </p:spTree>
    <p:extLst>
      <p:ext uri="{BB962C8B-B14F-4D97-AF65-F5344CB8AC3E}">
        <p14:creationId xmlns:p14="http://schemas.microsoft.com/office/powerpoint/2010/main" val="586742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B7B8936-E7AB-4353-B5E4-B2E7B81DBFB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ourtruecolor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ourtruecolor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jpg"/><Relationship Id="rId3" Type="http://schemas.openxmlformats.org/officeDocument/2006/relationships/image" Target="../media/image7.jpeg"/><Relationship Id="rId7" Type="http://schemas.openxmlformats.org/officeDocument/2006/relationships/image" Target="../media/image11.png"/><Relationship Id="rId12" Type="http://schemas.openxmlformats.org/officeDocument/2006/relationships/image" Target="../media/image16.jp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jpeg"/><Relationship Id="rId11" Type="http://schemas.openxmlformats.org/officeDocument/2006/relationships/image" Target="../media/image15.jpg"/><Relationship Id="rId5" Type="http://schemas.openxmlformats.org/officeDocument/2006/relationships/image" Target="../media/image9.png"/><Relationship Id="rId15" Type="http://schemas.openxmlformats.org/officeDocument/2006/relationships/image" Target="../media/image19.jpeg"/><Relationship Id="rId10" Type="http://schemas.openxmlformats.org/officeDocument/2006/relationships/image" Target="../media/image14.jpg"/><Relationship Id="rId4" Type="http://schemas.openxmlformats.org/officeDocument/2006/relationships/image" Target="../media/image8.png"/><Relationship Id="rId9" Type="http://schemas.openxmlformats.org/officeDocument/2006/relationships/image" Target="../media/image13.jpeg"/><Relationship Id="rId1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822325" y="2362200"/>
            <a:ext cx="7521575" cy="1447800"/>
          </a:xfrm>
        </p:spPr>
        <p:txBody>
          <a:bodyPr/>
          <a:lstStyle/>
          <a:p>
            <a:pPr marL="0" indent="0" algn="ctr" eaLnBrk="1" hangingPunct="1">
              <a:buNone/>
            </a:pPr>
            <a:r>
              <a:rPr lang="en-US" altLang="en-US" dirty="0">
                <a:latin typeface="Gill Sans MT" pitchFamily="34" charset="0"/>
              </a:rPr>
              <a:t>Robin P. McHaelen, MSW</a:t>
            </a:r>
            <a:br>
              <a:rPr lang="en-US" altLang="en-US" dirty="0">
                <a:latin typeface="Gill Sans MT" pitchFamily="34" charset="0"/>
              </a:rPr>
            </a:br>
            <a:r>
              <a:rPr lang="en-US" altLang="en-US" dirty="0">
                <a:latin typeface="Gill Sans MT" pitchFamily="34" charset="0"/>
              </a:rPr>
              <a:t>Executive Director</a:t>
            </a:r>
          </a:p>
        </p:txBody>
      </p:sp>
      <p:sp>
        <p:nvSpPr>
          <p:cNvPr id="7" name="Slide Number Placeholder 5"/>
          <p:cNvSpPr>
            <a:spLocks noGrp="1"/>
          </p:cNvSpPr>
          <p:nvPr>
            <p:ph type="sldNum" sz="quarter" idx="12"/>
          </p:nvPr>
        </p:nvSpPr>
        <p:spPr/>
        <p:txBody>
          <a:bodyPr/>
          <a:lstStyle/>
          <a:p>
            <a:pPr>
              <a:defRPr/>
            </a:pPr>
            <a:fld id="{F0F609A3-D187-4673-884B-1536D5DC7F23}" type="slidenum">
              <a:rPr lang="en-US"/>
              <a:pPr>
                <a:defRPr/>
              </a:pPr>
              <a:t>1</a:t>
            </a:fld>
            <a:endParaRPr lang="en-US" dirty="0"/>
          </a:p>
        </p:txBody>
      </p:sp>
      <p:sp>
        <p:nvSpPr>
          <p:cNvPr id="2052" name="Rectangle 1"/>
          <p:cNvSpPr>
            <a:spLocks noChangeArrowheads="1"/>
          </p:cNvSpPr>
          <p:nvPr/>
        </p:nvSpPr>
        <p:spPr bwMode="auto">
          <a:xfrm>
            <a:off x="381000" y="5181600"/>
            <a:ext cx="2089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400" b="1" dirty="0">
                <a:solidFill>
                  <a:srgbClr val="3333CC"/>
                </a:solidFill>
                <a:latin typeface="Gill Sans MT" pitchFamily="34" charset="0"/>
              </a:rPr>
              <a:t>860-232-0050</a:t>
            </a:r>
          </a:p>
        </p:txBody>
      </p:sp>
      <p:sp>
        <p:nvSpPr>
          <p:cNvPr id="2053" name="Rectangle 2"/>
          <p:cNvSpPr>
            <a:spLocks noChangeArrowheads="1"/>
          </p:cNvSpPr>
          <p:nvPr/>
        </p:nvSpPr>
        <p:spPr bwMode="auto">
          <a:xfrm>
            <a:off x="4724400" y="5205413"/>
            <a:ext cx="37528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400" b="1" dirty="0">
                <a:solidFill>
                  <a:schemeClr val="bg1"/>
                </a:solidFill>
                <a:latin typeface="Gill Sans MT" pitchFamily="34" charset="0"/>
                <a:hlinkClick r:id="rId2"/>
              </a:rPr>
              <a:t>www.ourTrueColors.org</a:t>
            </a:r>
            <a:r>
              <a:rPr lang="en-US" altLang="en-US" sz="2400" b="1" dirty="0">
                <a:solidFill>
                  <a:schemeClr val="tx2"/>
                </a:solidFill>
                <a:latin typeface="Gill Sans MT" pitchFamily="34" charset="0"/>
              </a:rPr>
              <a:t> </a:t>
            </a:r>
          </a:p>
        </p:txBody>
      </p:sp>
      <p:pic>
        <p:nvPicPr>
          <p:cNvPr id="2054"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457200"/>
            <a:ext cx="1395413"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Box 4"/>
          <p:cNvSpPr txBox="1">
            <a:spLocks noChangeArrowheads="1"/>
          </p:cNvSpPr>
          <p:nvPr/>
        </p:nvSpPr>
        <p:spPr bwMode="auto">
          <a:xfrm>
            <a:off x="2057400" y="457200"/>
            <a:ext cx="5791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990099"/>
                </a:solidFill>
                <a:latin typeface="Times New Roman" pitchFamily="18" charset="0"/>
              </a:rPr>
              <a:t>Working to create a world in which youth of all orientations and genders are valued and affirmed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lstStyle/>
          <a:p>
            <a:r>
              <a:rPr lang="en-US" dirty="0"/>
              <a:t>True Colors, Inc. </a:t>
            </a:r>
          </a:p>
        </p:txBody>
      </p:sp>
      <p:sp>
        <p:nvSpPr>
          <p:cNvPr id="3" name="Content Placeholder 2"/>
          <p:cNvSpPr>
            <a:spLocks noGrp="1"/>
          </p:cNvSpPr>
          <p:nvPr>
            <p:ph idx="1"/>
          </p:nvPr>
        </p:nvSpPr>
        <p:spPr/>
        <p:txBody>
          <a:bodyPr/>
          <a:lstStyle/>
          <a:p>
            <a:pPr eaLnBrk="1" hangingPunct="1">
              <a:lnSpc>
                <a:spcPct val="80000"/>
              </a:lnSpc>
              <a:buFontTx/>
              <a:buNone/>
            </a:pPr>
            <a:r>
              <a:rPr lang="en-US" altLang="en-US" sz="2800" dirty="0">
                <a:latin typeface="Gill Sans MT" pitchFamily="34" charset="0"/>
              </a:rPr>
              <a:t>	</a:t>
            </a:r>
            <a:r>
              <a:rPr lang="en-US" altLang="en-US" sz="1200" dirty="0">
                <a:latin typeface="Gill Sans MT" pitchFamily="34" charset="0"/>
              </a:rPr>
              <a:t>True Colors works to create a world where youth of all sexual orientations and gender identities are valued and affirmed.  We challenge all forms of oppression through education, training, advocacy, youth leadership development, mentoring and direct services to youth and those responsible for their well-being.  We can be reached at (860) 232-0050 or on the web at </a:t>
            </a:r>
            <a:r>
              <a:rPr lang="en-US" altLang="en-US" sz="1200" dirty="0">
                <a:latin typeface="Gill Sans MT" pitchFamily="34" charset="0"/>
                <a:hlinkClick r:id="rId2"/>
              </a:rPr>
              <a:t>www.OurTrueColors.org</a:t>
            </a:r>
            <a:r>
              <a:rPr lang="en-US" altLang="en-US" sz="1200" dirty="0">
                <a:latin typeface="Gill Sans MT" pitchFamily="34" charset="0"/>
              </a:rPr>
              <a:t> </a:t>
            </a:r>
          </a:p>
          <a:p>
            <a:pPr eaLnBrk="1" hangingPunct="1">
              <a:lnSpc>
                <a:spcPct val="80000"/>
              </a:lnSpc>
              <a:buFontTx/>
              <a:buNone/>
            </a:pPr>
            <a:endParaRPr lang="en-US" altLang="en-US" sz="1800" dirty="0">
              <a:latin typeface="Gill Sans MT" pitchFamily="34" charset="0"/>
            </a:endParaRPr>
          </a:p>
          <a:p>
            <a:pPr eaLnBrk="1" hangingPunct="1">
              <a:lnSpc>
                <a:spcPct val="80000"/>
              </a:lnSpc>
              <a:spcAft>
                <a:spcPct val="15000"/>
              </a:spcAft>
            </a:pPr>
            <a:r>
              <a:rPr lang="en-US" altLang="en-US" sz="1600" b="1" dirty="0">
                <a:latin typeface="Gill Sans MT" pitchFamily="34" charset="0"/>
              </a:rPr>
              <a:t>Annual LGBTI and Ally Youth Issues Conference:  </a:t>
            </a:r>
            <a:r>
              <a:rPr lang="en-US" altLang="en-US" sz="1400" dirty="0">
                <a:latin typeface="Gill Sans MT" pitchFamily="34" charset="0"/>
              </a:rPr>
              <a:t>We produce the largest and most comprehensive LGBTI and ally conference in the country, bringing thousands of youth and youth serving professionals from across the country together for cutting edge workshops, training, entertainment and activities. March 22 and 23, 2019</a:t>
            </a:r>
          </a:p>
          <a:p>
            <a:pPr eaLnBrk="1" hangingPunct="1">
              <a:lnSpc>
                <a:spcPct val="80000"/>
              </a:lnSpc>
              <a:spcAft>
                <a:spcPct val="15000"/>
              </a:spcAft>
            </a:pPr>
            <a:r>
              <a:rPr lang="en-US" altLang="en-US" sz="1600" b="1" dirty="0">
                <a:latin typeface="Gill Sans MT" pitchFamily="34" charset="0"/>
              </a:rPr>
              <a:t>Youth Leadership Development</a:t>
            </a:r>
            <a:r>
              <a:rPr lang="en-US" altLang="en-US" sz="1600" dirty="0">
                <a:latin typeface="Gill Sans MT" pitchFamily="34" charset="0"/>
              </a:rPr>
              <a:t> </a:t>
            </a:r>
            <a:r>
              <a:rPr lang="en-US" altLang="en-US" sz="1400" dirty="0">
                <a:latin typeface="Gill Sans MT" pitchFamily="34" charset="0"/>
              </a:rPr>
              <a:t>These programs include high school and college Gay/Straight Alliance (GSA) summits and forums and other leadership opportunities for youth.  In addition, we provide direct advocacy for youth dealing with harassment in school. </a:t>
            </a:r>
          </a:p>
          <a:p>
            <a:pPr eaLnBrk="1" hangingPunct="1">
              <a:lnSpc>
                <a:spcPct val="80000"/>
              </a:lnSpc>
              <a:spcAft>
                <a:spcPct val="15000"/>
              </a:spcAft>
            </a:pPr>
            <a:r>
              <a:rPr lang="en-US" altLang="en-US" sz="1600" b="1" dirty="0">
                <a:latin typeface="Gill Sans MT" pitchFamily="34" charset="0"/>
              </a:rPr>
              <a:t>Lesbian, Gay, Bisexual, Transgender, Intersex (LGBTI) Youth Mentoring</a:t>
            </a:r>
            <a:r>
              <a:rPr lang="en-US" altLang="en-US" sz="1400" b="1" dirty="0">
                <a:latin typeface="Gill Sans MT" pitchFamily="34" charset="0"/>
              </a:rPr>
              <a:t>: </a:t>
            </a:r>
            <a:r>
              <a:rPr lang="en-US" altLang="en-US" sz="1400" dirty="0">
                <a:latin typeface="Gill Sans MT" pitchFamily="34" charset="0"/>
              </a:rPr>
              <a:t>True Colors provides</a:t>
            </a:r>
            <a:r>
              <a:rPr lang="en-US" altLang="en-US" sz="1400" b="1" dirty="0">
                <a:latin typeface="Gill Sans MT" pitchFamily="34" charset="0"/>
              </a:rPr>
              <a:t> </a:t>
            </a:r>
            <a:r>
              <a:rPr lang="en-US" altLang="en-US" sz="1400" dirty="0">
                <a:latin typeface="Gill Sans MT" pitchFamily="34" charset="0"/>
              </a:rPr>
              <a:t>CT’s only mentoring program for sexual and gender minority youth with more than 60 youth currently in the program.  Mentors of all orientations and genders are needed across the state</a:t>
            </a:r>
            <a:endParaRPr lang="en-US" altLang="en-US" sz="1400" b="1" dirty="0">
              <a:latin typeface="Gill Sans MT" pitchFamily="34" charset="0"/>
            </a:endParaRPr>
          </a:p>
          <a:p>
            <a:pPr eaLnBrk="1" hangingPunct="1">
              <a:lnSpc>
                <a:spcPct val="80000"/>
              </a:lnSpc>
              <a:spcAft>
                <a:spcPct val="15000"/>
              </a:spcAft>
            </a:pPr>
            <a:r>
              <a:rPr lang="en-US" altLang="en-US" sz="1600" b="1" dirty="0">
                <a:latin typeface="Gill Sans MT" pitchFamily="34" charset="0"/>
              </a:rPr>
              <a:t>Professional Consultation and Training</a:t>
            </a:r>
            <a:r>
              <a:rPr lang="en-US" altLang="en-US" sz="1400" b="1" dirty="0">
                <a:latin typeface="Gill Sans MT" pitchFamily="34" charset="0"/>
              </a:rPr>
              <a:t>: </a:t>
            </a:r>
            <a:r>
              <a:rPr lang="en-US" altLang="en-US" sz="1400" dirty="0">
                <a:latin typeface="Gill Sans MT" pitchFamily="34" charset="0"/>
              </a:rPr>
              <a:t>True Colors provides values clarification and skill building training for more than 5,000 professionals annually</a:t>
            </a:r>
            <a:r>
              <a:rPr lang="en-US" altLang="en-US" sz="1400" b="1" dirty="0">
                <a:latin typeface="Gill Sans MT" pitchFamily="34" charset="0"/>
              </a:rPr>
              <a:t> </a:t>
            </a:r>
          </a:p>
          <a:p>
            <a:pPr eaLnBrk="1" hangingPunct="1">
              <a:lnSpc>
                <a:spcPct val="80000"/>
              </a:lnSpc>
              <a:spcAft>
                <a:spcPct val="15000"/>
              </a:spcAft>
            </a:pPr>
            <a:r>
              <a:rPr lang="en-US" altLang="en-US" sz="1600" b="1" dirty="0">
                <a:latin typeface="Gill Sans MT" pitchFamily="34" charset="0"/>
              </a:rPr>
              <a:t>Foster parent recruitment (especially for teenagers</a:t>
            </a:r>
            <a:r>
              <a:rPr lang="en-US" altLang="en-US" sz="1400" b="1" dirty="0">
                <a:latin typeface="Gill Sans MT" pitchFamily="34" charset="0"/>
              </a:rPr>
              <a:t>)</a:t>
            </a:r>
            <a:r>
              <a:rPr lang="en-US" altLang="en-US" sz="1400" dirty="0">
                <a:latin typeface="Gill Sans MT" pitchFamily="34" charset="0"/>
              </a:rPr>
              <a:t>: We recruit potential foster parents from all over CT specifically to support the needs of teenagers in out-of-home care.</a:t>
            </a:r>
            <a:endParaRPr lang="en-US" altLang="en-US" sz="1400" b="1" dirty="0">
              <a:latin typeface="Gill Sans MT" pitchFamily="34" charset="0"/>
            </a:endParaRPr>
          </a:p>
          <a:p>
            <a:pPr eaLnBrk="1" hangingPunct="1">
              <a:lnSpc>
                <a:spcPct val="80000"/>
              </a:lnSpc>
              <a:spcAft>
                <a:spcPct val="15000"/>
              </a:spcAft>
            </a:pPr>
            <a:r>
              <a:rPr lang="en-US" altLang="en-US" sz="1600" b="1" dirty="0">
                <a:latin typeface="Gill Sans MT" pitchFamily="34" charset="0"/>
              </a:rPr>
              <a:t>The Safe Harbor Project</a:t>
            </a:r>
            <a:r>
              <a:rPr lang="en-US" altLang="en-US" sz="1400" b="1" dirty="0">
                <a:latin typeface="Gill Sans MT" pitchFamily="34" charset="0"/>
              </a:rPr>
              <a:t>:</a:t>
            </a:r>
            <a:r>
              <a:rPr lang="en-US" altLang="en-US" sz="1400" dirty="0">
                <a:latin typeface="Gill Sans MT" pitchFamily="34" charset="0"/>
              </a:rPr>
              <a:t> This joint True Colors and DCF program focuses on policy and procedures for LGBTI youth in foster care, group homes, shelters and detention.</a:t>
            </a:r>
            <a:endParaRPr lang="en-US" altLang="en-US" sz="1400" b="1" dirty="0">
              <a:latin typeface="Gill Sans MT" pitchFamily="34" charset="0"/>
            </a:endParaRPr>
          </a:p>
          <a:p>
            <a:endParaRPr lang="en-US" sz="1400" dirty="0"/>
          </a:p>
        </p:txBody>
      </p:sp>
      <p:sp>
        <p:nvSpPr>
          <p:cNvPr id="4" name="Slide Number Placeholder 3"/>
          <p:cNvSpPr>
            <a:spLocks noGrp="1"/>
          </p:cNvSpPr>
          <p:nvPr>
            <p:ph type="sldNum" sz="quarter" idx="12"/>
          </p:nvPr>
        </p:nvSpPr>
        <p:spPr/>
        <p:txBody>
          <a:bodyPr/>
          <a:lstStyle/>
          <a:p>
            <a:pPr>
              <a:defRPr/>
            </a:pPr>
            <a:fld id="{CF626615-37DF-4C1B-B8B8-5A2801AD306A}" type="slidenum">
              <a:rPr lang="en-US" smtClean="0"/>
              <a:pPr>
                <a:defRPr/>
              </a:pPr>
              <a:t>2</a:t>
            </a:fld>
            <a:endParaRPr lang="en-US" dirty="0"/>
          </a:p>
        </p:txBody>
      </p:sp>
    </p:spTree>
    <p:extLst>
      <p:ext uri="{BB962C8B-B14F-4D97-AF65-F5344CB8AC3E}">
        <p14:creationId xmlns:p14="http://schemas.microsoft.com/office/powerpoint/2010/main" val="3325318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lstStyle/>
          <a:p>
            <a:r>
              <a:rPr lang="en-US" dirty="0"/>
              <a:t>Using language to Open Doors</a:t>
            </a:r>
          </a:p>
        </p:txBody>
      </p:sp>
      <p:sp>
        <p:nvSpPr>
          <p:cNvPr id="3" name="Content Placeholder 2"/>
          <p:cNvSpPr>
            <a:spLocks noGrp="1"/>
          </p:cNvSpPr>
          <p:nvPr>
            <p:ph idx="1"/>
          </p:nvPr>
        </p:nvSpPr>
        <p:spPr/>
        <p:txBody>
          <a:bodyPr/>
          <a:lstStyle/>
          <a:p>
            <a:pPr lvl="1"/>
            <a:r>
              <a:rPr lang="en-US" sz="3200" dirty="0"/>
              <a:t>5 words that describe YOU</a:t>
            </a:r>
          </a:p>
          <a:p>
            <a:pPr lvl="1"/>
            <a:r>
              <a:rPr lang="en-US" sz="3200" dirty="0"/>
              <a:t>The name you want me to call you </a:t>
            </a:r>
          </a:p>
          <a:p>
            <a:pPr lvl="1"/>
            <a:r>
              <a:rPr lang="en-US" sz="3200" dirty="0"/>
              <a:t>Your Pronoun </a:t>
            </a:r>
            <a:endParaRPr lang="en-US" dirty="0"/>
          </a:p>
        </p:txBody>
      </p:sp>
      <p:sp>
        <p:nvSpPr>
          <p:cNvPr id="4" name="Slide Number Placeholder 3"/>
          <p:cNvSpPr>
            <a:spLocks noGrp="1"/>
          </p:cNvSpPr>
          <p:nvPr>
            <p:ph type="sldNum" sz="quarter" idx="12"/>
          </p:nvPr>
        </p:nvSpPr>
        <p:spPr/>
        <p:txBody>
          <a:bodyPr/>
          <a:lstStyle/>
          <a:p>
            <a:pPr>
              <a:defRPr/>
            </a:pPr>
            <a:fld id="{CF626615-37DF-4C1B-B8B8-5A2801AD306A}" type="slidenum">
              <a:rPr lang="en-US" smtClean="0"/>
              <a:pPr>
                <a:defRPr/>
              </a:pPr>
              <a:t>3</a:t>
            </a:fld>
            <a:endParaRPr lang="en-US" dirty="0"/>
          </a:p>
        </p:txBody>
      </p:sp>
    </p:spTree>
    <p:extLst>
      <p:ext uri="{BB962C8B-B14F-4D97-AF65-F5344CB8AC3E}">
        <p14:creationId xmlns:p14="http://schemas.microsoft.com/office/powerpoint/2010/main" val="376200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lstStyle/>
          <a:p>
            <a:r>
              <a:rPr lang="en-US" dirty="0"/>
              <a:t>Intersectionality</a:t>
            </a:r>
          </a:p>
        </p:txBody>
      </p:sp>
      <p:sp>
        <p:nvSpPr>
          <p:cNvPr id="4" name="Slide Number Placeholder 3"/>
          <p:cNvSpPr>
            <a:spLocks noGrp="1"/>
          </p:cNvSpPr>
          <p:nvPr>
            <p:ph type="sldNum" sz="quarter" idx="12"/>
          </p:nvPr>
        </p:nvSpPr>
        <p:spPr/>
        <p:txBody>
          <a:bodyPr/>
          <a:lstStyle/>
          <a:p>
            <a:pPr>
              <a:defRPr/>
            </a:pPr>
            <a:fld id="{CF626615-37DF-4C1B-B8B8-5A2801AD306A}" type="slidenum">
              <a:rPr lang="en-US" smtClean="0"/>
              <a:pPr>
                <a:defRPr/>
              </a:pPr>
              <a:t>4</a:t>
            </a:fld>
            <a:endParaRPr lang="en-US" dirty="0"/>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2050765"/>
            <a:ext cx="3123209" cy="2618179"/>
          </a:xfrm>
          <a:prstGeom prst="rect">
            <a:avLst/>
          </a:prstGeom>
        </p:spPr>
      </p:pic>
      <p:sp>
        <p:nvSpPr>
          <p:cNvPr id="7" name="TextBox 6"/>
          <p:cNvSpPr txBox="1"/>
          <p:nvPr/>
        </p:nvSpPr>
        <p:spPr>
          <a:xfrm>
            <a:off x="457200" y="1391720"/>
            <a:ext cx="3276600" cy="457200"/>
          </a:xfrm>
          <a:prstGeom prst="rect">
            <a:avLst/>
          </a:prstGeom>
          <a:noFill/>
        </p:spPr>
        <p:txBody>
          <a:bodyPr wrap="square" rtlCol="0">
            <a:spAutoFit/>
          </a:bodyPr>
          <a:lstStyle/>
          <a:p>
            <a:r>
              <a:rPr lang="en-US" dirty="0"/>
              <a:t>Access to resources</a:t>
            </a:r>
          </a:p>
        </p:txBody>
      </p:sp>
      <p:sp>
        <p:nvSpPr>
          <p:cNvPr id="8" name="TextBox 7"/>
          <p:cNvSpPr txBox="1"/>
          <p:nvPr/>
        </p:nvSpPr>
        <p:spPr>
          <a:xfrm>
            <a:off x="1066800" y="5795513"/>
            <a:ext cx="4038600" cy="461665"/>
          </a:xfrm>
          <a:prstGeom prst="rect">
            <a:avLst/>
          </a:prstGeom>
          <a:noFill/>
        </p:spPr>
        <p:txBody>
          <a:bodyPr wrap="square" rtlCol="0">
            <a:spAutoFit/>
          </a:bodyPr>
          <a:lstStyle/>
          <a:p>
            <a:r>
              <a:rPr lang="en-US" dirty="0"/>
              <a:t>Experience within systems</a:t>
            </a:r>
          </a:p>
        </p:txBody>
      </p:sp>
      <p:sp>
        <p:nvSpPr>
          <p:cNvPr id="9" name="TextBox 8"/>
          <p:cNvSpPr txBox="1"/>
          <p:nvPr/>
        </p:nvSpPr>
        <p:spPr>
          <a:xfrm>
            <a:off x="5334000" y="4966900"/>
            <a:ext cx="3352800" cy="830997"/>
          </a:xfrm>
          <a:prstGeom prst="rect">
            <a:avLst/>
          </a:prstGeom>
          <a:noFill/>
        </p:spPr>
        <p:txBody>
          <a:bodyPr wrap="square" rtlCol="0">
            <a:spAutoFit/>
          </a:bodyPr>
          <a:lstStyle/>
          <a:p>
            <a:r>
              <a:rPr lang="en-US" dirty="0"/>
              <a:t>Response of family members and community</a:t>
            </a:r>
          </a:p>
        </p:txBody>
      </p:sp>
      <p:pic>
        <p:nvPicPr>
          <p:cNvPr id="10" name="Content Placehold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3400" y="2055902"/>
            <a:ext cx="3505200" cy="3505200"/>
          </a:xfrm>
        </p:spPr>
      </p:pic>
    </p:spTree>
    <p:extLst>
      <p:ext uri="{BB962C8B-B14F-4D97-AF65-F5344CB8AC3E}">
        <p14:creationId xmlns:p14="http://schemas.microsoft.com/office/powerpoint/2010/main" val="1975959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lstStyle/>
          <a:p>
            <a:r>
              <a:rPr lang="en-US" dirty="0"/>
              <a:t>Dimensions of Gender</a:t>
            </a:r>
          </a:p>
        </p:txBody>
      </p:sp>
      <p:sp>
        <p:nvSpPr>
          <p:cNvPr id="4" name="Slide Number Placeholder 3"/>
          <p:cNvSpPr>
            <a:spLocks noGrp="1"/>
          </p:cNvSpPr>
          <p:nvPr>
            <p:ph type="sldNum" sz="quarter" idx="12"/>
          </p:nvPr>
        </p:nvSpPr>
        <p:spPr/>
        <p:txBody>
          <a:bodyPr/>
          <a:lstStyle/>
          <a:p>
            <a:pPr>
              <a:defRPr/>
            </a:pPr>
            <a:fld id="{CF626615-37DF-4C1B-B8B8-5A2801AD306A}" type="slidenum">
              <a:rPr lang="en-US" smtClean="0"/>
              <a:pPr>
                <a:defRPr/>
              </a:pPr>
              <a:t>5</a:t>
            </a:fld>
            <a:endParaRPr lang="en-US" dirty="0"/>
          </a:p>
        </p:txBody>
      </p:sp>
      <p:pic>
        <p:nvPicPr>
          <p:cNvPr id="5" name="Picture 2" descr="C:\Users\Robin\AppData\Local\Microsoft\Windows\Temporary Internet Files\Content.IE5\1ZV4EFNO\MC900432177[1].wmf"/>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213253" y="2612332"/>
            <a:ext cx="2590799" cy="3577305"/>
          </a:xfrm>
        </p:spPr>
      </p:pic>
      <p:sp>
        <p:nvSpPr>
          <p:cNvPr id="6" name="Rectangle 5"/>
          <p:cNvSpPr/>
          <p:nvPr/>
        </p:nvSpPr>
        <p:spPr>
          <a:xfrm>
            <a:off x="246545" y="3664391"/>
            <a:ext cx="3095478" cy="2062103"/>
          </a:xfrm>
          <a:prstGeom prst="rect">
            <a:avLst/>
          </a:prstGeom>
          <a:solidFill>
            <a:schemeClr val="tx1"/>
          </a:solidFill>
        </p:spPr>
        <p:txBody>
          <a:bodyPr wrap="square">
            <a:spAutoFit/>
          </a:bodyPr>
          <a:lstStyle/>
          <a:p>
            <a:pPr algn="ctr">
              <a:defRPr/>
            </a:pP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Gender Expression:</a:t>
            </a:r>
          </a:p>
          <a:p>
            <a:pPr algn="ctr">
              <a:defRPr/>
            </a:pP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what the </a:t>
            </a:r>
          </a:p>
          <a:p>
            <a:pPr algn="ctr">
              <a:defRPr/>
            </a:pP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world sees </a:t>
            </a:r>
          </a:p>
        </p:txBody>
      </p:sp>
      <p:sp>
        <p:nvSpPr>
          <p:cNvPr id="7" name="Rectangle 6"/>
          <p:cNvSpPr/>
          <p:nvPr/>
        </p:nvSpPr>
        <p:spPr>
          <a:xfrm>
            <a:off x="1714316" y="1524000"/>
            <a:ext cx="5614614" cy="1077218"/>
          </a:xfrm>
          <a:prstGeom prst="rect">
            <a:avLst/>
          </a:prstGeom>
          <a:solidFill>
            <a:schemeClr val="tx1"/>
          </a:solidFill>
        </p:spPr>
        <p:txBody>
          <a:bodyPr wrap="none">
            <a:spAutoFit/>
          </a:bodyPr>
          <a:lstStyle/>
          <a:p>
            <a:pPr algn="ctr">
              <a:defRPr/>
            </a:pP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Gender Identity: Who you know </a:t>
            </a:r>
            <a:b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yourself to be</a:t>
            </a:r>
          </a:p>
        </p:txBody>
      </p:sp>
      <p:sp>
        <p:nvSpPr>
          <p:cNvPr id="8" name="Rectangle 7"/>
          <p:cNvSpPr/>
          <p:nvPr/>
        </p:nvSpPr>
        <p:spPr>
          <a:xfrm>
            <a:off x="5548511" y="4272556"/>
            <a:ext cx="3138289" cy="1077218"/>
          </a:xfrm>
          <a:prstGeom prst="rect">
            <a:avLst/>
          </a:prstGeom>
          <a:solidFill>
            <a:schemeClr val="tx1"/>
          </a:solidFill>
        </p:spPr>
        <p:txBody>
          <a:bodyPr wrap="square">
            <a:spAutoFit/>
          </a:bodyPr>
          <a:lstStyle/>
          <a:p>
            <a:pPr algn="ctr">
              <a:defRPr/>
            </a:pP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Sex:  Assigned </a:t>
            </a:r>
            <a:b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at birth</a:t>
            </a:r>
          </a:p>
        </p:txBody>
      </p:sp>
      <p:pic>
        <p:nvPicPr>
          <p:cNvPr id="9" name="Picture 2" descr="https://upload.wikimedia.org/wikipedia/en/f/fd/Unity_XX-XY.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7200" y="4616784"/>
            <a:ext cx="732990" cy="732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71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lstStyle/>
          <a:p>
            <a:r>
              <a:rPr lang="en-US" dirty="0"/>
              <a:t>Dimensions of Gender</a:t>
            </a:r>
          </a:p>
        </p:txBody>
      </p:sp>
      <p:sp>
        <p:nvSpPr>
          <p:cNvPr id="3" name="Text Placeholder 2"/>
          <p:cNvSpPr>
            <a:spLocks noGrp="1"/>
          </p:cNvSpPr>
          <p:nvPr>
            <p:ph type="body" idx="1"/>
          </p:nvPr>
        </p:nvSpPr>
        <p:spPr>
          <a:xfrm>
            <a:off x="457200" y="1524000"/>
            <a:ext cx="4040188" cy="639762"/>
          </a:xfrm>
        </p:spPr>
        <p:txBody>
          <a:bodyPr/>
          <a:lstStyle/>
          <a:p>
            <a:r>
              <a:rPr lang="en-US" sz="3600" dirty="0">
                <a:solidFill>
                  <a:srgbClr val="00B050"/>
                </a:solidFill>
              </a:rPr>
              <a:t>Cisgender</a:t>
            </a:r>
          </a:p>
        </p:txBody>
      </p:sp>
      <p:sp>
        <p:nvSpPr>
          <p:cNvPr id="4" name="Content Placeholder 3"/>
          <p:cNvSpPr>
            <a:spLocks noGrp="1"/>
          </p:cNvSpPr>
          <p:nvPr>
            <p:ph sz="half" idx="2"/>
          </p:nvPr>
        </p:nvSpPr>
        <p:spPr/>
        <p:txBody>
          <a:bodyPr/>
          <a:lstStyle/>
          <a:p>
            <a:r>
              <a:rPr lang="en-US" dirty="0"/>
              <a:t>Cisgender is when the sex you were assigned at birth </a:t>
            </a:r>
            <a:r>
              <a:rPr lang="en-US" b="1" dirty="0"/>
              <a:t>matches</a:t>
            </a:r>
            <a:r>
              <a:rPr lang="en-US" dirty="0"/>
              <a:t> how you feel inside and how the world sees you</a:t>
            </a:r>
          </a:p>
          <a:p>
            <a:r>
              <a:rPr lang="en-US" dirty="0"/>
              <a:t>Gender Identity and Expression match the sex assigned at birth</a:t>
            </a:r>
          </a:p>
        </p:txBody>
      </p:sp>
      <p:sp>
        <p:nvSpPr>
          <p:cNvPr id="5" name="Text Placeholder 4"/>
          <p:cNvSpPr>
            <a:spLocks noGrp="1"/>
          </p:cNvSpPr>
          <p:nvPr>
            <p:ph type="body" sz="quarter" idx="3"/>
          </p:nvPr>
        </p:nvSpPr>
        <p:spPr/>
        <p:txBody>
          <a:bodyPr/>
          <a:lstStyle/>
          <a:p>
            <a:r>
              <a:rPr lang="en-US" sz="3600" dirty="0">
                <a:solidFill>
                  <a:srgbClr val="00B050"/>
                </a:solidFill>
              </a:rPr>
              <a:t>Transgender</a:t>
            </a:r>
          </a:p>
        </p:txBody>
      </p:sp>
      <p:sp>
        <p:nvSpPr>
          <p:cNvPr id="6" name="Content Placeholder 5"/>
          <p:cNvSpPr>
            <a:spLocks noGrp="1"/>
          </p:cNvSpPr>
          <p:nvPr>
            <p:ph sz="quarter" idx="4"/>
          </p:nvPr>
        </p:nvSpPr>
        <p:spPr/>
        <p:txBody>
          <a:bodyPr/>
          <a:lstStyle/>
          <a:p>
            <a:r>
              <a:rPr lang="en-US" dirty="0"/>
              <a:t>Transgender is when the sex you were assigned at birth </a:t>
            </a:r>
            <a:r>
              <a:rPr lang="en-US" b="1" dirty="0"/>
              <a:t>does NOT match </a:t>
            </a:r>
            <a:r>
              <a:rPr lang="en-US" dirty="0"/>
              <a:t>how you identity and may not match how the world sees you</a:t>
            </a:r>
          </a:p>
          <a:p>
            <a:r>
              <a:rPr lang="en-US" dirty="0"/>
              <a:t>Gender Identity and Expression do not match the sex assigned at birth</a:t>
            </a:r>
          </a:p>
        </p:txBody>
      </p:sp>
      <p:sp>
        <p:nvSpPr>
          <p:cNvPr id="7" name="Slide Number Placeholder 6"/>
          <p:cNvSpPr>
            <a:spLocks noGrp="1"/>
          </p:cNvSpPr>
          <p:nvPr>
            <p:ph type="sldNum" sz="quarter" idx="12"/>
          </p:nvPr>
        </p:nvSpPr>
        <p:spPr/>
        <p:txBody>
          <a:bodyPr/>
          <a:lstStyle/>
          <a:p>
            <a:pPr>
              <a:defRPr/>
            </a:pPr>
            <a:fld id="{288EA3F7-C519-405F-80C8-34BD12C0A811}" type="slidenum">
              <a:rPr lang="en-US" smtClean="0"/>
              <a:pPr>
                <a:defRPr/>
              </a:pPr>
              <a:t>6</a:t>
            </a:fld>
            <a:endParaRPr lang="en-US" dirty="0"/>
          </a:p>
        </p:txBody>
      </p:sp>
    </p:spTree>
    <p:extLst>
      <p:ext uri="{BB962C8B-B14F-4D97-AF65-F5344CB8AC3E}">
        <p14:creationId xmlns:p14="http://schemas.microsoft.com/office/powerpoint/2010/main" val="4223036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lstStyle/>
          <a:p>
            <a:r>
              <a:rPr lang="en-US" dirty="0"/>
              <a:t>Sexual Orientation</a:t>
            </a:r>
          </a:p>
        </p:txBody>
      </p:sp>
      <p:sp>
        <p:nvSpPr>
          <p:cNvPr id="8" name="Content Placeholder 7"/>
          <p:cNvSpPr>
            <a:spLocks noGrp="1"/>
          </p:cNvSpPr>
          <p:nvPr>
            <p:ph idx="1"/>
          </p:nvPr>
        </p:nvSpPr>
        <p:spPr>
          <a:xfrm>
            <a:off x="381000" y="1676400"/>
            <a:ext cx="8229600" cy="4724400"/>
          </a:xfrm>
          <a:noFill/>
        </p:spPr>
        <p:txBody>
          <a:bodyPr/>
          <a:lstStyle/>
          <a:p>
            <a:pPr marL="0" indent="0">
              <a:buNone/>
              <a:defRPr/>
            </a:pPr>
            <a:r>
              <a:rPr lang="en-US" b="1" dirty="0">
                <a:solidFill>
                  <a:srgbClr val="00B050"/>
                </a:solidFill>
              </a:rPr>
              <a:t>Sexual Orientation </a:t>
            </a:r>
            <a:r>
              <a:rPr lang="en-US" dirty="0"/>
              <a:t>is defined as:</a:t>
            </a:r>
          </a:p>
          <a:p>
            <a:pPr lvl="1">
              <a:defRPr/>
            </a:pPr>
            <a:r>
              <a:rPr lang="en-US" dirty="0"/>
              <a:t>The gender(s) to which one is romantically and erotically attracted to </a:t>
            </a:r>
          </a:p>
          <a:p>
            <a:pPr lvl="1">
              <a:defRPr/>
            </a:pPr>
            <a:r>
              <a:rPr lang="en-US" dirty="0"/>
              <a:t>Can include a single gender (i.e. gay/straight)</a:t>
            </a:r>
          </a:p>
          <a:p>
            <a:pPr lvl="1">
              <a:defRPr/>
            </a:pPr>
            <a:r>
              <a:rPr lang="en-US" dirty="0"/>
              <a:t>Multiple genders (i.e. bi/pan/fluid)</a:t>
            </a:r>
          </a:p>
          <a:p>
            <a:pPr lvl="1">
              <a:defRPr/>
            </a:pPr>
            <a:r>
              <a:rPr lang="en-US" dirty="0"/>
              <a:t>No genders (i.e. asexual)</a:t>
            </a:r>
          </a:p>
          <a:p>
            <a:pPr marL="0" indent="0" algn="ctr">
              <a:buNone/>
            </a:pPr>
            <a:br>
              <a:rPr lang="en-US" dirty="0"/>
            </a:br>
            <a:r>
              <a:rPr lang="en-US" dirty="0">
                <a:solidFill>
                  <a:srgbClr val="00B050"/>
                </a:solidFill>
              </a:rPr>
              <a:t>Orientation</a:t>
            </a:r>
            <a:r>
              <a:rPr lang="en-US" dirty="0"/>
              <a:t> = who you want to go to bed </a:t>
            </a:r>
            <a:r>
              <a:rPr lang="en-US" b="1" dirty="0">
                <a:solidFill>
                  <a:srgbClr val="00B050"/>
                </a:solidFill>
              </a:rPr>
              <a:t>WITH</a:t>
            </a:r>
          </a:p>
          <a:p>
            <a:pPr marL="0" indent="0" algn="ctr">
              <a:buNone/>
            </a:pPr>
            <a:r>
              <a:rPr lang="en-US" dirty="0">
                <a:solidFill>
                  <a:srgbClr val="00B050"/>
                </a:solidFill>
              </a:rPr>
              <a:t>Gender Identity </a:t>
            </a:r>
            <a:r>
              <a:rPr lang="en-US" dirty="0"/>
              <a:t>= who you go to bed </a:t>
            </a:r>
            <a:r>
              <a:rPr lang="en-US" b="1" dirty="0">
                <a:solidFill>
                  <a:srgbClr val="00B050"/>
                </a:solidFill>
              </a:rPr>
              <a:t>AS</a:t>
            </a:r>
          </a:p>
        </p:txBody>
      </p:sp>
      <p:sp>
        <p:nvSpPr>
          <p:cNvPr id="7" name="Slide Number Placeholder 6"/>
          <p:cNvSpPr>
            <a:spLocks noGrp="1"/>
          </p:cNvSpPr>
          <p:nvPr>
            <p:ph type="sldNum" sz="quarter" idx="12"/>
          </p:nvPr>
        </p:nvSpPr>
        <p:spPr/>
        <p:txBody>
          <a:bodyPr/>
          <a:lstStyle/>
          <a:p>
            <a:pPr>
              <a:defRPr/>
            </a:pPr>
            <a:fld id="{288EA3F7-C519-405F-80C8-34BD12C0A811}" type="slidenum">
              <a:rPr lang="en-US" smtClean="0"/>
              <a:pPr>
                <a:defRPr/>
              </a:pPr>
              <a:t>7</a:t>
            </a:fld>
            <a:endParaRPr lang="en-US" dirty="0"/>
          </a:p>
        </p:txBody>
      </p:sp>
    </p:spTree>
    <p:extLst>
      <p:ext uri="{BB962C8B-B14F-4D97-AF65-F5344CB8AC3E}">
        <p14:creationId xmlns:p14="http://schemas.microsoft.com/office/powerpoint/2010/main" val="184259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 calcmode="lin" valueType="num">
                                      <p:cBhvr additive="base">
                                        <p:cTn id="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6" end="6"/>
                                            </p:txEl>
                                          </p:spTgt>
                                        </p:tgtEl>
                                        <p:attrNameLst>
                                          <p:attrName>style.visibility</p:attrName>
                                        </p:attrNameLst>
                                      </p:cBhvr>
                                      <p:to>
                                        <p:strVal val="visible"/>
                                      </p:to>
                                    </p:set>
                                    <p:anim calcmode="lin" valueType="num">
                                      <p:cBhvr additive="base">
                                        <p:cTn id="1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CE189D8-C0A9-4299-A72D-57F359CB4A0F}" type="slidenum">
              <a:rPr lang="en-US" smtClean="0"/>
              <a:pPr>
                <a:defRPr/>
              </a:pPr>
              <a:t>8</a:t>
            </a:fld>
            <a:endParaRPr lang="en-US" dirty="0"/>
          </a:p>
        </p:txBody>
      </p:sp>
      <p:pic>
        <p:nvPicPr>
          <p:cNvPr id="4" name="Picture 9" descr="transymbo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6876" y="3904550"/>
            <a:ext cx="1152466" cy="100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355" y="5081252"/>
            <a:ext cx="2231967" cy="1255222"/>
          </a:xfrm>
          <a:prstGeom prst="rect">
            <a:avLst/>
          </a:prstGeom>
        </p:spPr>
      </p:pic>
      <p:pic>
        <p:nvPicPr>
          <p:cNvPr id="7" name="Picture 5" descr="girls pos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1324" y="1447800"/>
            <a:ext cx="2720062" cy="4457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promotetoleranc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30985" y="5035137"/>
            <a:ext cx="13430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safe zon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19800" y="3657600"/>
            <a:ext cx="2619375" cy="127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1" descr="SVS-CD"/>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70282" y="574844"/>
            <a:ext cx="2274454" cy="551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 descr="SafeSpaceStickerFromGLSE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33498" y="5257801"/>
            <a:ext cx="1064845" cy="1078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AutoShape 2" descr="Image result for non binary symbol"/>
          <p:cNvSpPr>
            <a:spLocks noChangeAspect="1" noChangeArrowheads="1"/>
          </p:cNvSpPr>
          <p:nvPr/>
        </p:nvSpPr>
        <p:spPr bwMode="auto">
          <a:xfrm>
            <a:off x="4410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8" name="Picture 4" descr="Image result for non binary symbol"/>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49537" y="2122442"/>
            <a:ext cx="1061289" cy="106128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150658" y="1949935"/>
            <a:ext cx="1104622" cy="1354931"/>
          </a:xfrm>
          <a:prstGeom prst="rect">
            <a:avLst/>
          </a:prstGeom>
        </p:spPr>
      </p:pic>
      <p:sp>
        <p:nvSpPr>
          <p:cNvPr id="14" name="AutoShape 6" descr="Image result for lgbtq images"/>
          <p:cNvSpPr>
            <a:spLocks noChangeAspect="1" noChangeArrowheads="1"/>
          </p:cNvSpPr>
          <p:nvPr/>
        </p:nvSpPr>
        <p:spPr bwMode="auto">
          <a:xfrm>
            <a:off x="460124" y="17384"/>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 name="AutoShape 8" descr="Image result for lgbtq imag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150658" y="423862"/>
            <a:ext cx="981075" cy="1266825"/>
          </a:xfrm>
          <a:prstGeom prst="rect">
            <a:avLst/>
          </a:prstGeom>
        </p:spPr>
      </p:pic>
      <p:pic>
        <p:nvPicPr>
          <p:cNvPr id="17" name="Picture 1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85355" y="312738"/>
            <a:ext cx="2133600" cy="2143125"/>
          </a:xfrm>
          <a:prstGeom prst="rect">
            <a:avLst/>
          </a:prstGeom>
        </p:spPr>
      </p:pic>
      <p:pic>
        <p:nvPicPr>
          <p:cNvPr id="18" name="Picture 1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558568" y="315960"/>
            <a:ext cx="1243226" cy="1243226"/>
          </a:xfrm>
          <a:prstGeom prst="rect">
            <a:avLst/>
          </a:prstGeom>
        </p:spPr>
      </p:pic>
      <p:sp>
        <p:nvSpPr>
          <p:cNvPr id="19" name="TextBox 18"/>
          <p:cNvSpPr txBox="1"/>
          <p:nvPr/>
        </p:nvSpPr>
        <p:spPr>
          <a:xfrm>
            <a:off x="6150658" y="2966312"/>
            <a:ext cx="1072291" cy="338554"/>
          </a:xfrm>
          <a:prstGeom prst="rect">
            <a:avLst/>
          </a:prstGeom>
          <a:noFill/>
        </p:spPr>
        <p:txBody>
          <a:bodyPr wrap="square" rtlCol="0">
            <a:spAutoFit/>
          </a:bodyPr>
          <a:lstStyle/>
          <a:p>
            <a:pPr algn="ctr"/>
            <a:r>
              <a:rPr lang="en-US" sz="1600" dirty="0">
                <a:solidFill>
                  <a:schemeClr val="bg1"/>
                </a:solidFill>
              </a:rPr>
              <a:t>Asexual</a:t>
            </a:r>
          </a:p>
        </p:txBody>
      </p:sp>
      <p:sp>
        <p:nvSpPr>
          <p:cNvPr id="20" name="TextBox 19"/>
          <p:cNvSpPr txBox="1"/>
          <p:nvPr/>
        </p:nvSpPr>
        <p:spPr>
          <a:xfrm>
            <a:off x="7965681" y="1764331"/>
            <a:ext cx="901610" cy="338554"/>
          </a:xfrm>
          <a:prstGeom prst="rect">
            <a:avLst/>
          </a:prstGeom>
          <a:noFill/>
        </p:spPr>
        <p:txBody>
          <a:bodyPr wrap="square" rtlCol="0">
            <a:spAutoFit/>
          </a:bodyPr>
          <a:lstStyle/>
          <a:p>
            <a:r>
              <a:rPr lang="en-US" sz="1600" dirty="0"/>
              <a:t>Agender</a:t>
            </a:r>
          </a:p>
        </p:txBody>
      </p:sp>
      <p:sp>
        <p:nvSpPr>
          <p:cNvPr id="21" name="TextBox 20"/>
          <p:cNvSpPr txBox="1"/>
          <p:nvPr/>
        </p:nvSpPr>
        <p:spPr>
          <a:xfrm>
            <a:off x="2286001" y="5997921"/>
            <a:ext cx="1066800" cy="338554"/>
          </a:xfrm>
          <a:prstGeom prst="rect">
            <a:avLst/>
          </a:prstGeom>
          <a:noFill/>
        </p:spPr>
        <p:txBody>
          <a:bodyPr wrap="square" rtlCol="0">
            <a:spAutoFit/>
          </a:bodyPr>
          <a:lstStyle/>
          <a:p>
            <a:r>
              <a:rPr lang="en-US" sz="1600" dirty="0"/>
              <a:t>Bisexual</a:t>
            </a:r>
          </a:p>
        </p:txBody>
      </p:sp>
      <p:sp>
        <p:nvSpPr>
          <p:cNvPr id="22" name="TextBox 21"/>
          <p:cNvSpPr txBox="1"/>
          <p:nvPr/>
        </p:nvSpPr>
        <p:spPr>
          <a:xfrm>
            <a:off x="1570849" y="3575777"/>
            <a:ext cx="1204945" cy="338554"/>
          </a:xfrm>
          <a:prstGeom prst="rect">
            <a:avLst/>
          </a:prstGeom>
          <a:noFill/>
        </p:spPr>
        <p:txBody>
          <a:bodyPr wrap="none" rtlCol="0">
            <a:spAutoFit/>
          </a:bodyPr>
          <a:lstStyle/>
          <a:p>
            <a:r>
              <a:rPr lang="en-US" sz="1600" dirty="0"/>
              <a:t>Transgender</a:t>
            </a:r>
          </a:p>
        </p:txBody>
      </p:sp>
      <p:pic>
        <p:nvPicPr>
          <p:cNvPr id="24" name="Picture 2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280090" y="3930008"/>
            <a:ext cx="970169" cy="727627"/>
          </a:xfrm>
          <a:prstGeom prst="rect">
            <a:avLst/>
          </a:prstGeom>
        </p:spPr>
      </p:pic>
      <p:pic>
        <p:nvPicPr>
          <p:cNvPr id="25" name="Picture 2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25099" y="2709278"/>
            <a:ext cx="1153376" cy="728662"/>
          </a:xfrm>
          <a:prstGeom prst="rect">
            <a:avLst/>
          </a:prstGeom>
        </p:spPr>
      </p:pic>
      <p:sp>
        <p:nvSpPr>
          <p:cNvPr id="23" name="TextBox 22"/>
          <p:cNvSpPr txBox="1"/>
          <p:nvPr/>
        </p:nvSpPr>
        <p:spPr>
          <a:xfrm>
            <a:off x="1433760" y="2845177"/>
            <a:ext cx="1342034" cy="338554"/>
          </a:xfrm>
          <a:prstGeom prst="rect">
            <a:avLst/>
          </a:prstGeom>
          <a:noFill/>
        </p:spPr>
        <p:txBody>
          <a:bodyPr wrap="none" rtlCol="0">
            <a:spAutoFit/>
          </a:bodyPr>
          <a:lstStyle/>
          <a:p>
            <a:r>
              <a:rPr lang="en-US" sz="1600" dirty="0"/>
              <a:t>Rainbow Flag</a:t>
            </a:r>
          </a:p>
        </p:txBody>
      </p:sp>
      <p:sp>
        <p:nvSpPr>
          <p:cNvPr id="26" name="TextBox 25"/>
          <p:cNvSpPr txBox="1"/>
          <p:nvPr/>
        </p:nvSpPr>
        <p:spPr>
          <a:xfrm>
            <a:off x="280090" y="3612029"/>
            <a:ext cx="1198385" cy="338554"/>
          </a:xfrm>
          <a:prstGeom prst="rect">
            <a:avLst/>
          </a:prstGeom>
          <a:noFill/>
        </p:spPr>
        <p:txBody>
          <a:bodyPr wrap="square" rtlCol="0">
            <a:spAutoFit/>
          </a:bodyPr>
          <a:lstStyle/>
          <a:p>
            <a:r>
              <a:rPr lang="en-US" sz="1600" dirty="0"/>
              <a:t>Pansexual</a:t>
            </a:r>
          </a:p>
        </p:txBody>
      </p:sp>
    </p:spTree>
    <p:extLst>
      <p:ext uri="{BB962C8B-B14F-4D97-AF65-F5344CB8AC3E}">
        <p14:creationId xmlns:p14="http://schemas.microsoft.com/office/powerpoint/2010/main" val="1127439608"/>
      </p:ext>
    </p:extLst>
  </p:cSld>
  <p:clrMapOvr>
    <a:masterClrMapping/>
  </p:clrMapOvr>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1776</TotalTime>
  <Words>233</Words>
  <Application>Microsoft Macintosh PowerPoint</Application>
  <PresentationFormat>On-screen Show (4:3)</PresentationFormat>
  <Paragraphs>57</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Times New Roman</vt:lpstr>
      <vt:lpstr>Office Theme</vt:lpstr>
      <vt:lpstr>PowerPoint Presentation</vt:lpstr>
      <vt:lpstr>True Colors, Inc. </vt:lpstr>
      <vt:lpstr>Using language to Open Doors</vt:lpstr>
      <vt:lpstr>Intersectionality</vt:lpstr>
      <vt:lpstr>Dimensions of Gender</vt:lpstr>
      <vt:lpstr>Dimensions of Gender</vt:lpstr>
      <vt:lpstr>Sexual Orientation</vt:lpstr>
      <vt:lpstr>PowerPoint Presentation</vt:lpstr>
    </vt:vector>
  </TitlesOfParts>
  <Company>TRUE COLORS INC.</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Orientation</dc:title>
  <dc:creator>ROBIN</dc:creator>
  <cp:lastModifiedBy>Microsoft Office User</cp:lastModifiedBy>
  <cp:revision>138</cp:revision>
  <cp:lastPrinted>2018-05-29T14:52:20Z</cp:lastPrinted>
  <dcterms:created xsi:type="dcterms:W3CDTF">2005-05-01T21:55:31Z</dcterms:created>
  <dcterms:modified xsi:type="dcterms:W3CDTF">2018-06-15T14:27:59Z</dcterms:modified>
</cp:coreProperties>
</file>