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80" r:id="rId2"/>
    <p:sldId id="302" r:id="rId3"/>
    <p:sldId id="269" r:id="rId4"/>
    <p:sldId id="281" r:id="rId5"/>
    <p:sldId id="283" r:id="rId6"/>
    <p:sldId id="297" r:id="rId7"/>
    <p:sldId id="298" r:id="rId8"/>
    <p:sldId id="299" r:id="rId9"/>
    <p:sldId id="294" r:id="rId10"/>
    <p:sldId id="293" r:id="rId11"/>
    <p:sldId id="284" r:id="rId12"/>
    <p:sldId id="303" r:id="rId13"/>
    <p:sldId id="315" r:id="rId14"/>
    <p:sldId id="317" r:id="rId15"/>
    <p:sldId id="318" r:id="rId16"/>
    <p:sldId id="319" r:id="rId17"/>
    <p:sldId id="300" r:id="rId18"/>
    <p:sldId id="322" r:id="rId19"/>
    <p:sldId id="324" r:id="rId20"/>
    <p:sldId id="307" r:id="rId21"/>
    <p:sldId id="304" r:id="rId22"/>
    <p:sldId id="308" r:id="rId23"/>
    <p:sldId id="326" r:id="rId24"/>
    <p:sldId id="327" r:id="rId25"/>
    <p:sldId id="314"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41" autoAdjust="0"/>
    <p:restoredTop sz="94660"/>
  </p:normalViewPr>
  <p:slideViewPr>
    <p:cSldViewPr snapToGrid="0">
      <p:cViewPr varScale="1">
        <p:scale>
          <a:sx n="95" d="100"/>
          <a:sy n="95" d="100"/>
        </p:scale>
        <p:origin x="504" y="184"/>
      </p:cViewPr>
      <p:guideLst>
        <p:guide orient="horz" pos="2160"/>
        <p:guide pos="3840"/>
      </p:guideLst>
    </p:cSldViewPr>
  </p:slideViewPr>
  <p:notesTextViewPr>
    <p:cViewPr>
      <p:scale>
        <a:sx n="1" d="1"/>
        <a:sy n="1" d="1"/>
      </p:scale>
      <p:origin x="0" y="0"/>
    </p:cViewPr>
  </p:notesTextViewPr>
  <p:notesViewPr>
    <p:cSldViewPr snapToGrid="0" showGuides="1">
      <p:cViewPr varScale="1">
        <p:scale>
          <a:sx n="80" d="100"/>
          <a:sy n="80" d="100"/>
        </p:scale>
        <p:origin x="244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34379-C140-4F9C-8082-EBA7A64481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C70A075-0F31-4990-ADB3-D55DF76F2C49}">
      <dgm:prSet phldrT="[Text]" custT="1"/>
      <dgm:spPr>
        <a:solidFill>
          <a:schemeClr val="accent1">
            <a:lumMod val="20000"/>
            <a:lumOff val="80000"/>
          </a:schemeClr>
        </a:solidFill>
      </dgm:spPr>
      <dgm:t>
        <a:bodyPr/>
        <a:lstStyle/>
        <a:p>
          <a:r>
            <a:rPr lang="en-US" sz="3600" dirty="0">
              <a:solidFill>
                <a:srgbClr val="002060"/>
              </a:solidFill>
            </a:rPr>
            <a:t>1996</a:t>
          </a:r>
          <a:endParaRPr lang="en-US" sz="2400" dirty="0">
            <a:solidFill>
              <a:srgbClr val="002060"/>
            </a:solidFill>
          </a:endParaRPr>
        </a:p>
      </dgm:t>
    </dgm:pt>
    <dgm:pt modelId="{55AE0F7D-970E-45C8-AEA8-CA26D9697FD1}" type="parTrans" cxnId="{2D5BFDAF-8373-4443-8E54-8BD0961A60C2}">
      <dgm:prSet/>
      <dgm:spPr/>
      <dgm:t>
        <a:bodyPr/>
        <a:lstStyle/>
        <a:p>
          <a:endParaRPr lang="en-US"/>
        </a:p>
      </dgm:t>
    </dgm:pt>
    <dgm:pt modelId="{9A57811E-F8FE-41FB-92B5-3DD3C9716C00}" type="sibTrans" cxnId="{2D5BFDAF-8373-4443-8E54-8BD0961A60C2}">
      <dgm:prSet/>
      <dgm:spPr/>
      <dgm:t>
        <a:bodyPr/>
        <a:lstStyle/>
        <a:p>
          <a:endParaRPr lang="en-US"/>
        </a:p>
      </dgm:t>
    </dgm:pt>
    <dgm:pt modelId="{CF51489A-4B07-4C38-9705-D2DA78EC66BF}">
      <dgm:prSet phldrT="[Text]"/>
      <dgm:spPr>
        <a:solidFill>
          <a:schemeClr val="accent2">
            <a:lumMod val="20000"/>
            <a:lumOff val="80000"/>
            <a:alpha val="90000"/>
          </a:schemeClr>
        </a:solidFill>
      </dgm:spPr>
      <dgm:t>
        <a:bodyPr/>
        <a:lstStyle/>
        <a:p>
          <a:r>
            <a:rPr lang="en-US" dirty="0">
              <a:solidFill>
                <a:srgbClr val="002060"/>
              </a:solidFill>
            </a:rPr>
            <a:t>CT residents overwhelmingly voted to amend the State Constitution to provide crime victims with Constitutional rights</a:t>
          </a:r>
        </a:p>
      </dgm:t>
    </dgm:pt>
    <dgm:pt modelId="{E68EB77A-B0E8-43C3-AB0F-51953ED6C108}" type="parTrans" cxnId="{62420CB0-8B4F-46D4-A214-D489B6DB09D0}">
      <dgm:prSet/>
      <dgm:spPr/>
      <dgm:t>
        <a:bodyPr/>
        <a:lstStyle/>
        <a:p>
          <a:endParaRPr lang="en-US"/>
        </a:p>
      </dgm:t>
    </dgm:pt>
    <dgm:pt modelId="{363786D8-9D97-4579-B69A-2C2726337DDA}" type="sibTrans" cxnId="{62420CB0-8B4F-46D4-A214-D489B6DB09D0}">
      <dgm:prSet/>
      <dgm:spPr/>
      <dgm:t>
        <a:bodyPr/>
        <a:lstStyle/>
        <a:p>
          <a:endParaRPr lang="en-US"/>
        </a:p>
      </dgm:t>
    </dgm:pt>
    <dgm:pt modelId="{8B6B5746-BC57-491D-A896-D27728797F16}">
      <dgm:prSet phldrT="[Text]" custT="1"/>
      <dgm:spPr>
        <a:solidFill>
          <a:schemeClr val="accent1">
            <a:lumMod val="20000"/>
            <a:lumOff val="80000"/>
          </a:schemeClr>
        </a:solidFill>
      </dgm:spPr>
      <dgm:t>
        <a:bodyPr/>
        <a:lstStyle/>
        <a:p>
          <a:r>
            <a:rPr lang="en-US" sz="3600" dirty="0">
              <a:solidFill>
                <a:srgbClr val="002060"/>
              </a:solidFill>
            </a:rPr>
            <a:t>1998</a:t>
          </a:r>
          <a:endParaRPr lang="en-US" sz="2800" dirty="0">
            <a:solidFill>
              <a:srgbClr val="002060"/>
            </a:solidFill>
          </a:endParaRPr>
        </a:p>
      </dgm:t>
    </dgm:pt>
    <dgm:pt modelId="{8A486681-9326-46F4-A382-040306CAFBF0}" type="parTrans" cxnId="{1A5FD702-5422-4D1B-BB60-CFC2D1558256}">
      <dgm:prSet/>
      <dgm:spPr/>
      <dgm:t>
        <a:bodyPr/>
        <a:lstStyle/>
        <a:p>
          <a:endParaRPr lang="en-US"/>
        </a:p>
      </dgm:t>
    </dgm:pt>
    <dgm:pt modelId="{CEAEDD30-11FB-40B8-8E60-08F33EAD586E}" type="sibTrans" cxnId="{1A5FD702-5422-4D1B-BB60-CFC2D1558256}">
      <dgm:prSet/>
      <dgm:spPr/>
      <dgm:t>
        <a:bodyPr/>
        <a:lstStyle/>
        <a:p>
          <a:endParaRPr lang="en-US"/>
        </a:p>
      </dgm:t>
    </dgm:pt>
    <dgm:pt modelId="{FED5F21C-F116-434A-BF6B-E23FDECB7C5F}">
      <dgm:prSet phldrT="[Text]"/>
      <dgm:spPr/>
      <dgm:t>
        <a:bodyPr/>
        <a:lstStyle/>
        <a:p>
          <a:r>
            <a:rPr lang="en-US" dirty="0">
              <a:solidFill>
                <a:srgbClr val="002060"/>
              </a:solidFill>
            </a:rPr>
            <a:t>Creation of the Office of the Victim Advocate – the enforcement agency for crime victims’ rights</a:t>
          </a:r>
        </a:p>
      </dgm:t>
    </dgm:pt>
    <dgm:pt modelId="{E5752CEF-13B7-498F-B50C-BF80264CE06F}" type="parTrans" cxnId="{598074AD-C973-4453-B068-77F57D754D18}">
      <dgm:prSet/>
      <dgm:spPr/>
      <dgm:t>
        <a:bodyPr/>
        <a:lstStyle/>
        <a:p>
          <a:endParaRPr lang="en-US"/>
        </a:p>
      </dgm:t>
    </dgm:pt>
    <dgm:pt modelId="{6BAF308E-1749-4E73-9C9D-FB56C2DA9A70}" type="sibTrans" cxnId="{598074AD-C973-4453-B068-77F57D754D18}">
      <dgm:prSet/>
      <dgm:spPr/>
      <dgm:t>
        <a:bodyPr/>
        <a:lstStyle/>
        <a:p>
          <a:endParaRPr lang="en-US"/>
        </a:p>
      </dgm:t>
    </dgm:pt>
    <dgm:pt modelId="{9EF6E277-314E-4E0B-9231-7BBB371FFF12}">
      <dgm:prSet phldrT="[Text]" custT="1"/>
      <dgm:spPr>
        <a:solidFill>
          <a:schemeClr val="accent1">
            <a:lumMod val="20000"/>
            <a:lumOff val="80000"/>
          </a:schemeClr>
        </a:solidFill>
      </dgm:spPr>
      <dgm:t>
        <a:bodyPr/>
        <a:lstStyle/>
        <a:p>
          <a:r>
            <a:rPr lang="en-US" sz="3600" dirty="0">
              <a:solidFill>
                <a:srgbClr val="002060"/>
              </a:solidFill>
            </a:rPr>
            <a:t>2015</a:t>
          </a:r>
        </a:p>
      </dgm:t>
    </dgm:pt>
    <dgm:pt modelId="{0F7BE82E-D105-4815-8323-3045C6AB48CB}" type="parTrans" cxnId="{1A0B9381-7DC8-4004-A0B2-904138E21E40}">
      <dgm:prSet/>
      <dgm:spPr/>
      <dgm:t>
        <a:bodyPr/>
        <a:lstStyle/>
        <a:p>
          <a:endParaRPr lang="en-US"/>
        </a:p>
      </dgm:t>
    </dgm:pt>
    <dgm:pt modelId="{01DB6CCC-CE6C-4F58-8525-0EFC12541237}" type="sibTrans" cxnId="{1A0B9381-7DC8-4004-A0B2-904138E21E40}">
      <dgm:prSet/>
      <dgm:spPr/>
      <dgm:t>
        <a:bodyPr/>
        <a:lstStyle/>
        <a:p>
          <a:endParaRPr lang="en-US"/>
        </a:p>
      </dgm:t>
    </dgm:pt>
    <dgm:pt modelId="{4725F7B5-2326-48D6-93EF-2E9003147A8D}">
      <dgm:prSet phldrT="[Text]"/>
      <dgm:spPr/>
      <dgm:t>
        <a:bodyPr/>
        <a:lstStyle/>
        <a:p>
          <a:r>
            <a:rPr lang="en-US" dirty="0">
              <a:solidFill>
                <a:srgbClr val="002060"/>
              </a:solidFill>
            </a:rPr>
            <a:t>Creation of the Victims’ Rights Enforcement Advisory Commission - recommendations submitted to the Governor</a:t>
          </a:r>
        </a:p>
      </dgm:t>
    </dgm:pt>
    <dgm:pt modelId="{2B37AC11-AEB1-4C78-80A2-C1A6F08913A3}" type="parTrans" cxnId="{F7215C18-0927-471D-B873-9F27F3177924}">
      <dgm:prSet/>
      <dgm:spPr/>
      <dgm:t>
        <a:bodyPr/>
        <a:lstStyle/>
        <a:p>
          <a:endParaRPr lang="en-US"/>
        </a:p>
      </dgm:t>
    </dgm:pt>
    <dgm:pt modelId="{B37F726C-193F-4294-A68F-D5943657DBFF}" type="sibTrans" cxnId="{F7215C18-0927-471D-B873-9F27F3177924}">
      <dgm:prSet/>
      <dgm:spPr/>
      <dgm:t>
        <a:bodyPr/>
        <a:lstStyle/>
        <a:p>
          <a:endParaRPr lang="en-US"/>
        </a:p>
      </dgm:t>
    </dgm:pt>
    <dgm:pt modelId="{A1B6EB2B-0B5A-451F-9AF4-E8841DC3F40D}" type="pres">
      <dgm:prSet presAssocID="{8B734379-C140-4F9C-8082-EBA7A64481FD}" presName="Name0" presStyleCnt="0">
        <dgm:presLayoutVars>
          <dgm:dir/>
          <dgm:animLvl val="lvl"/>
          <dgm:resizeHandles val="exact"/>
        </dgm:presLayoutVars>
      </dgm:prSet>
      <dgm:spPr/>
    </dgm:pt>
    <dgm:pt modelId="{6BA6EFC4-4AEC-45C5-B9B6-10759E1EDA78}" type="pres">
      <dgm:prSet presAssocID="{2C70A075-0F31-4990-ADB3-D55DF76F2C49}" presName="composite" presStyleCnt="0"/>
      <dgm:spPr/>
    </dgm:pt>
    <dgm:pt modelId="{1856C4CA-6DDF-4079-AC9C-D5F9E0111DF5}" type="pres">
      <dgm:prSet presAssocID="{2C70A075-0F31-4990-ADB3-D55DF76F2C49}" presName="parTx" presStyleLbl="alignNode1" presStyleIdx="0" presStyleCnt="3">
        <dgm:presLayoutVars>
          <dgm:chMax val="0"/>
          <dgm:chPref val="0"/>
          <dgm:bulletEnabled val="1"/>
        </dgm:presLayoutVars>
      </dgm:prSet>
      <dgm:spPr/>
    </dgm:pt>
    <dgm:pt modelId="{2D3130B8-B883-4B86-BCB5-2B1EAADDEA81}" type="pres">
      <dgm:prSet presAssocID="{2C70A075-0F31-4990-ADB3-D55DF76F2C49}" presName="desTx" presStyleLbl="alignAccFollowNode1" presStyleIdx="0" presStyleCnt="3">
        <dgm:presLayoutVars>
          <dgm:bulletEnabled val="1"/>
        </dgm:presLayoutVars>
      </dgm:prSet>
      <dgm:spPr/>
    </dgm:pt>
    <dgm:pt modelId="{782A4D20-D1EA-4508-9131-7F5936614D8D}" type="pres">
      <dgm:prSet presAssocID="{9A57811E-F8FE-41FB-92B5-3DD3C9716C00}" presName="space" presStyleCnt="0"/>
      <dgm:spPr/>
    </dgm:pt>
    <dgm:pt modelId="{3FBC1D5F-2A85-46FF-AF1E-DFB887030E68}" type="pres">
      <dgm:prSet presAssocID="{8B6B5746-BC57-491D-A896-D27728797F16}" presName="composite" presStyleCnt="0"/>
      <dgm:spPr/>
    </dgm:pt>
    <dgm:pt modelId="{2171537D-90A4-4605-8B6F-812E5CE03967}" type="pres">
      <dgm:prSet presAssocID="{8B6B5746-BC57-491D-A896-D27728797F16}" presName="parTx" presStyleLbl="alignNode1" presStyleIdx="1" presStyleCnt="3">
        <dgm:presLayoutVars>
          <dgm:chMax val="0"/>
          <dgm:chPref val="0"/>
          <dgm:bulletEnabled val="1"/>
        </dgm:presLayoutVars>
      </dgm:prSet>
      <dgm:spPr/>
    </dgm:pt>
    <dgm:pt modelId="{C8E704DA-0878-487A-95C6-619493707297}" type="pres">
      <dgm:prSet presAssocID="{8B6B5746-BC57-491D-A896-D27728797F16}" presName="desTx" presStyleLbl="alignAccFollowNode1" presStyleIdx="1" presStyleCnt="3">
        <dgm:presLayoutVars>
          <dgm:bulletEnabled val="1"/>
        </dgm:presLayoutVars>
      </dgm:prSet>
      <dgm:spPr/>
    </dgm:pt>
    <dgm:pt modelId="{086CF661-979E-4808-A79D-DB0F26623E62}" type="pres">
      <dgm:prSet presAssocID="{CEAEDD30-11FB-40B8-8E60-08F33EAD586E}" presName="space" presStyleCnt="0"/>
      <dgm:spPr/>
    </dgm:pt>
    <dgm:pt modelId="{4C332679-C6F3-4DC9-BAE1-D1B55B78C7BB}" type="pres">
      <dgm:prSet presAssocID="{9EF6E277-314E-4E0B-9231-7BBB371FFF12}" presName="composite" presStyleCnt="0"/>
      <dgm:spPr/>
    </dgm:pt>
    <dgm:pt modelId="{F0C098DF-3D23-443B-8B70-E5376D10F281}" type="pres">
      <dgm:prSet presAssocID="{9EF6E277-314E-4E0B-9231-7BBB371FFF12}" presName="parTx" presStyleLbl="alignNode1" presStyleIdx="2" presStyleCnt="3">
        <dgm:presLayoutVars>
          <dgm:chMax val="0"/>
          <dgm:chPref val="0"/>
          <dgm:bulletEnabled val="1"/>
        </dgm:presLayoutVars>
      </dgm:prSet>
      <dgm:spPr/>
    </dgm:pt>
    <dgm:pt modelId="{091AAE01-0819-4F20-A9E0-23727CF1017B}" type="pres">
      <dgm:prSet presAssocID="{9EF6E277-314E-4E0B-9231-7BBB371FFF12}" presName="desTx" presStyleLbl="alignAccFollowNode1" presStyleIdx="2" presStyleCnt="3">
        <dgm:presLayoutVars>
          <dgm:bulletEnabled val="1"/>
        </dgm:presLayoutVars>
      </dgm:prSet>
      <dgm:spPr/>
    </dgm:pt>
  </dgm:ptLst>
  <dgm:cxnLst>
    <dgm:cxn modelId="{1A5FD702-5422-4D1B-BB60-CFC2D1558256}" srcId="{8B734379-C140-4F9C-8082-EBA7A64481FD}" destId="{8B6B5746-BC57-491D-A896-D27728797F16}" srcOrd="1" destOrd="0" parTransId="{8A486681-9326-46F4-A382-040306CAFBF0}" sibTransId="{CEAEDD30-11FB-40B8-8E60-08F33EAD586E}"/>
    <dgm:cxn modelId="{F43DD20F-D8E6-4652-804C-1D756F979EEA}" type="presOf" srcId="{9EF6E277-314E-4E0B-9231-7BBB371FFF12}" destId="{F0C098DF-3D23-443B-8B70-E5376D10F281}" srcOrd="0" destOrd="0" presId="urn:microsoft.com/office/officeart/2005/8/layout/hList1"/>
    <dgm:cxn modelId="{F7215C18-0927-471D-B873-9F27F3177924}" srcId="{9EF6E277-314E-4E0B-9231-7BBB371FFF12}" destId="{4725F7B5-2326-48D6-93EF-2E9003147A8D}" srcOrd="0" destOrd="0" parTransId="{2B37AC11-AEB1-4C78-80A2-C1A6F08913A3}" sibTransId="{B37F726C-193F-4294-A68F-D5943657DBFF}"/>
    <dgm:cxn modelId="{1A0B9381-7DC8-4004-A0B2-904138E21E40}" srcId="{8B734379-C140-4F9C-8082-EBA7A64481FD}" destId="{9EF6E277-314E-4E0B-9231-7BBB371FFF12}" srcOrd="2" destOrd="0" parTransId="{0F7BE82E-D105-4815-8323-3045C6AB48CB}" sibTransId="{01DB6CCC-CE6C-4F58-8525-0EFC12541237}"/>
    <dgm:cxn modelId="{BFE7B08A-7945-423F-A1C5-495B707E9B6F}" type="presOf" srcId="{CF51489A-4B07-4C38-9705-D2DA78EC66BF}" destId="{2D3130B8-B883-4B86-BCB5-2B1EAADDEA81}" srcOrd="0" destOrd="0" presId="urn:microsoft.com/office/officeart/2005/8/layout/hList1"/>
    <dgm:cxn modelId="{7A3F0DA8-4AE9-4A3C-B0B7-5314E2CAC9EE}" type="presOf" srcId="{8B6B5746-BC57-491D-A896-D27728797F16}" destId="{2171537D-90A4-4605-8B6F-812E5CE03967}" srcOrd="0" destOrd="0" presId="urn:microsoft.com/office/officeart/2005/8/layout/hList1"/>
    <dgm:cxn modelId="{FF303DAD-492F-484C-8874-A1A3D65A510B}" type="presOf" srcId="{FED5F21C-F116-434A-BF6B-E23FDECB7C5F}" destId="{C8E704DA-0878-487A-95C6-619493707297}" srcOrd="0" destOrd="0" presId="urn:microsoft.com/office/officeart/2005/8/layout/hList1"/>
    <dgm:cxn modelId="{598074AD-C973-4453-B068-77F57D754D18}" srcId="{8B6B5746-BC57-491D-A896-D27728797F16}" destId="{FED5F21C-F116-434A-BF6B-E23FDECB7C5F}" srcOrd="0" destOrd="0" parTransId="{E5752CEF-13B7-498F-B50C-BF80264CE06F}" sibTransId="{6BAF308E-1749-4E73-9C9D-FB56C2DA9A70}"/>
    <dgm:cxn modelId="{2D5BFDAF-8373-4443-8E54-8BD0961A60C2}" srcId="{8B734379-C140-4F9C-8082-EBA7A64481FD}" destId="{2C70A075-0F31-4990-ADB3-D55DF76F2C49}" srcOrd="0" destOrd="0" parTransId="{55AE0F7D-970E-45C8-AEA8-CA26D9697FD1}" sibTransId="{9A57811E-F8FE-41FB-92B5-3DD3C9716C00}"/>
    <dgm:cxn modelId="{62420CB0-8B4F-46D4-A214-D489B6DB09D0}" srcId="{2C70A075-0F31-4990-ADB3-D55DF76F2C49}" destId="{CF51489A-4B07-4C38-9705-D2DA78EC66BF}" srcOrd="0" destOrd="0" parTransId="{E68EB77A-B0E8-43C3-AB0F-51953ED6C108}" sibTransId="{363786D8-9D97-4579-B69A-2C2726337DDA}"/>
    <dgm:cxn modelId="{877D2CBB-36B2-4736-AAD8-932B4ADBB726}" type="presOf" srcId="{2C70A075-0F31-4990-ADB3-D55DF76F2C49}" destId="{1856C4CA-6DDF-4079-AC9C-D5F9E0111DF5}" srcOrd="0" destOrd="0" presId="urn:microsoft.com/office/officeart/2005/8/layout/hList1"/>
    <dgm:cxn modelId="{447112CE-21C8-4DD8-8F2A-7542B3769DB6}" type="presOf" srcId="{4725F7B5-2326-48D6-93EF-2E9003147A8D}" destId="{091AAE01-0819-4F20-A9E0-23727CF1017B}" srcOrd="0" destOrd="0" presId="urn:microsoft.com/office/officeart/2005/8/layout/hList1"/>
    <dgm:cxn modelId="{8318ADD7-D311-4BF4-A9A8-56B9210FB3A8}" type="presOf" srcId="{8B734379-C140-4F9C-8082-EBA7A64481FD}" destId="{A1B6EB2B-0B5A-451F-9AF4-E8841DC3F40D}" srcOrd="0" destOrd="0" presId="urn:microsoft.com/office/officeart/2005/8/layout/hList1"/>
    <dgm:cxn modelId="{0F9FFC1B-444B-4BE5-81D6-57C4E00B0930}" type="presParOf" srcId="{A1B6EB2B-0B5A-451F-9AF4-E8841DC3F40D}" destId="{6BA6EFC4-4AEC-45C5-B9B6-10759E1EDA78}" srcOrd="0" destOrd="0" presId="urn:microsoft.com/office/officeart/2005/8/layout/hList1"/>
    <dgm:cxn modelId="{33320474-6EC6-4CCC-A912-5D701AFD4846}" type="presParOf" srcId="{6BA6EFC4-4AEC-45C5-B9B6-10759E1EDA78}" destId="{1856C4CA-6DDF-4079-AC9C-D5F9E0111DF5}" srcOrd="0" destOrd="0" presId="urn:microsoft.com/office/officeart/2005/8/layout/hList1"/>
    <dgm:cxn modelId="{C0C8C817-114F-435F-BF25-9E453378A29B}" type="presParOf" srcId="{6BA6EFC4-4AEC-45C5-B9B6-10759E1EDA78}" destId="{2D3130B8-B883-4B86-BCB5-2B1EAADDEA81}" srcOrd="1" destOrd="0" presId="urn:microsoft.com/office/officeart/2005/8/layout/hList1"/>
    <dgm:cxn modelId="{04FB2C43-AD7D-446E-9CC5-2E067612C880}" type="presParOf" srcId="{A1B6EB2B-0B5A-451F-9AF4-E8841DC3F40D}" destId="{782A4D20-D1EA-4508-9131-7F5936614D8D}" srcOrd="1" destOrd="0" presId="urn:microsoft.com/office/officeart/2005/8/layout/hList1"/>
    <dgm:cxn modelId="{3C29C1C3-157A-4FC7-BAB1-B764C7FB7CBE}" type="presParOf" srcId="{A1B6EB2B-0B5A-451F-9AF4-E8841DC3F40D}" destId="{3FBC1D5F-2A85-46FF-AF1E-DFB887030E68}" srcOrd="2" destOrd="0" presId="urn:microsoft.com/office/officeart/2005/8/layout/hList1"/>
    <dgm:cxn modelId="{754EA642-00B5-4669-B0CE-2040DE15F460}" type="presParOf" srcId="{3FBC1D5F-2A85-46FF-AF1E-DFB887030E68}" destId="{2171537D-90A4-4605-8B6F-812E5CE03967}" srcOrd="0" destOrd="0" presId="urn:microsoft.com/office/officeart/2005/8/layout/hList1"/>
    <dgm:cxn modelId="{E72A682F-77E4-48A8-9C2C-D5E32FEF5CF9}" type="presParOf" srcId="{3FBC1D5F-2A85-46FF-AF1E-DFB887030E68}" destId="{C8E704DA-0878-487A-95C6-619493707297}" srcOrd="1" destOrd="0" presId="urn:microsoft.com/office/officeart/2005/8/layout/hList1"/>
    <dgm:cxn modelId="{E2D8878F-2D88-46F9-96FD-F47C5FE7D5A8}" type="presParOf" srcId="{A1B6EB2B-0B5A-451F-9AF4-E8841DC3F40D}" destId="{086CF661-979E-4808-A79D-DB0F26623E62}" srcOrd="3" destOrd="0" presId="urn:microsoft.com/office/officeart/2005/8/layout/hList1"/>
    <dgm:cxn modelId="{18B9954D-C99D-4D24-A767-B1D7BD4BE9D6}" type="presParOf" srcId="{A1B6EB2B-0B5A-451F-9AF4-E8841DC3F40D}" destId="{4C332679-C6F3-4DC9-BAE1-D1B55B78C7BB}" srcOrd="4" destOrd="0" presId="urn:microsoft.com/office/officeart/2005/8/layout/hList1"/>
    <dgm:cxn modelId="{62AB80F3-307D-486C-A1B8-788FC98A7164}" type="presParOf" srcId="{4C332679-C6F3-4DC9-BAE1-D1B55B78C7BB}" destId="{F0C098DF-3D23-443B-8B70-E5376D10F281}" srcOrd="0" destOrd="0" presId="urn:microsoft.com/office/officeart/2005/8/layout/hList1"/>
    <dgm:cxn modelId="{07D09413-2ED2-4C09-BBEB-922EF84098A2}" type="presParOf" srcId="{4C332679-C6F3-4DC9-BAE1-D1B55B78C7BB}" destId="{091AAE01-0819-4F20-A9E0-23727CF1017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92383C-0191-4E5B-B5DB-BD4786904905}"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6B66E10A-78A0-445F-94A0-5BF2A4BF87BC}">
      <dgm:prSet phldrT="[Text]"/>
      <dgm:spPr>
        <a:solidFill>
          <a:schemeClr val="accent1">
            <a:lumMod val="20000"/>
            <a:lumOff val="80000"/>
          </a:schemeClr>
        </a:solidFill>
      </dgm:spPr>
      <dgm:t>
        <a:bodyPr/>
        <a:lstStyle/>
        <a:p>
          <a:r>
            <a:rPr lang="en-US" dirty="0">
              <a:solidFill>
                <a:srgbClr val="002060"/>
              </a:solidFill>
            </a:rPr>
            <a:t>State Victim Advocate</a:t>
          </a:r>
        </a:p>
        <a:p>
          <a:r>
            <a:rPr lang="en-US" dirty="0">
              <a:solidFill>
                <a:srgbClr val="002060"/>
              </a:solidFill>
            </a:rPr>
            <a:t>Natasha M. Pierre, JD, </a:t>
          </a:r>
          <a:r>
            <a:rPr lang="en-US" dirty="0" err="1">
              <a:solidFill>
                <a:srgbClr val="002060"/>
              </a:solidFill>
            </a:rPr>
            <a:t>MSW</a:t>
          </a:r>
          <a:endParaRPr lang="en-US" dirty="0">
            <a:solidFill>
              <a:srgbClr val="002060"/>
            </a:solidFill>
          </a:endParaRPr>
        </a:p>
        <a:p>
          <a:r>
            <a:rPr lang="en-US" dirty="0">
              <a:solidFill>
                <a:srgbClr val="002060"/>
              </a:solidFill>
            </a:rPr>
            <a:t>Appointed by the Governor</a:t>
          </a:r>
        </a:p>
      </dgm:t>
    </dgm:pt>
    <dgm:pt modelId="{884FF86E-1630-4887-B6A2-E1C612846E03}" type="parTrans" cxnId="{60E65975-3812-4B0F-BAE4-8BDC9DB395E9}">
      <dgm:prSet/>
      <dgm:spPr/>
      <dgm:t>
        <a:bodyPr/>
        <a:lstStyle/>
        <a:p>
          <a:endParaRPr lang="en-US"/>
        </a:p>
      </dgm:t>
    </dgm:pt>
    <dgm:pt modelId="{F04AD3C9-D0E9-4B6E-98E0-0BDC399A85C8}" type="sibTrans" cxnId="{60E65975-3812-4B0F-BAE4-8BDC9DB395E9}">
      <dgm:prSet/>
      <dgm:spPr/>
      <dgm:t>
        <a:bodyPr/>
        <a:lstStyle/>
        <a:p>
          <a:endParaRPr lang="en-US"/>
        </a:p>
      </dgm:t>
    </dgm:pt>
    <dgm:pt modelId="{5DB99572-F9C4-4102-AC4A-AFB54E545C85}">
      <dgm:prSet phldrT="[Text]"/>
      <dgm:spPr>
        <a:solidFill>
          <a:schemeClr val="accent2">
            <a:lumMod val="20000"/>
            <a:lumOff val="80000"/>
          </a:schemeClr>
        </a:solidFill>
      </dgm:spPr>
      <dgm:t>
        <a:bodyPr/>
        <a:lstStyle/>
        <a:p>
          <a:r>
            <a:rPr lang="en-US" dirty="0">
              <a:solidFill>
                <a:srgbClr val="002060"/>
              </a:solidFill>
            </a:rPr>
            <a:t>Staff Attorney</a:t>
          </a:r>
        </a:p>
        <a:p>
          <a:r>
            <a:rPr lang="en-US" dirty="0" err="1">
              <a:solidFill>
                <a:srgbClr val="002060"/>
              </a:solidFill>
            </a:rPr>
            <a:t>Hakima</a:t>
          </a:r>
          <a:r>
            <a:rPr lang="en-US" dirty="0">
              <a:solidFill>
                <a:srgbClr val="002060"/>
              </a:solidFill>
            </a:rPr>
            <a:t> </a:t>
          </a:r>
          <a:r>
            <a:rPr lang="en-US" dirty="0" err="1">
              <a:solidFill>
                <a:srgbClr val="002060"/>
              </a:solidFill>
            </a:rPr>
            <a:t>Bey</a:t>
          </a:r>
          <a:r>
            <a:rPr lang="en-US" dirty="0">
              <a:solidFill>
                <a:srgbClr val="002060"/>
              </a:solidFill>
            </a:rPr>
            <a:t>-Coon</a:t>
          </a:r>
        </a:p>
      </dgm:t>
    </dgm:pt>
    <dgm:pt modelId="{30EB6D88-B68E-4B3B-8A0D-D1D5610B0503}" type="parTrans" cxnId="{E74071A6-FEE4-4E0F-B1CC-EAD0BB53723D}">
      <dgm:prSet/>
      <dgm:spPr/>
      <dgm:t>
        <a:bodyPr/>
        <a:lstStyle/>
        <a:p>
          <a:endParaRPr lang="en-US"/>
        </a:p>
      </dgm:t>
    </dgm:pt>
    <dgm:pt modelId="{F2D6E374-EFCC-4E94-B696-9D0CF44EB751}" type="sibTrans" cxnId="{E74071A6-FEE4-4E0F-B1CC-EAD0BB53723D}">
      <dgm:prSet/>
      <dgm:spPr/>
      <dgm:t>
        <a:bodyPr/>
        <a:lstStyle/>
        <a:p>
          <a:endParaRPr lang="en-US"/>
        </a:p>
      </dgm:t>
    </dgm:pt>
    <dgm:pt modelId="{94711996-DE08-4620-9AEA-41F78237C82A}">
      <dgm:prSet phldrT="[Text]"/>
      <dgm:spPr>
        <a:solidFill>
          <a:schemeClr val="accent2">
            <a:lumMod val="20000"/>
            <a:lumOff val="80000"/>
          </a:schemeClr>
        </a:solidFill>
      </dgm:spPr>
      <dgm:t>
        <a:bodyPr/>
        <a:lstStyle/>
        <a:p>
          <a:r>
            <a:rPr lang="en-US" dirty="0">
              <a:solidFill>
                <a:srgbClr val="002060"/>
              </a:solidFill>
            </a:rPr>
            <a:t>Complaint Officer</a:t>
          </a:r>
        </a:p>
        <a:p>
          <a:r>
            <a:rPr lang="en-US" dirty="0">
              <a:solidFill>
                <a:srgbClr val="002060"/>
              </a:solidFill>
            </a:rPr>
            <a:t>Merit Lajoie</a:t>
          </a:r>
        </a:p>
      </dgm:t>
    </dgm:pt>
    <dgm:pt modelId="{9C7461BF-B4F6-4063-92C1-F07A7874D1CA}" type="parTrans" cxnId="{F75CE26C-345A-4FCF-A7A9-C66A6FA9DCE0}">
      <dgm:prSet/>
      <dgm:spPr/>
      <dgm:t>
        <a:bodyPr/>
        <a:lstStyle/>
        <a:p>
          <a:endParaRPr lang="en-US"/>
        </a:p>
      </dgm:t>
    </dgm:pt>
    <dgm:pt modelId="{E4A8BD67-5831-4AFF-9215-2F19405C1531}" type="sibTrans" cxnId="{F75CE26C-345A-4FCF-A7A9-C66A6FA9DCE0}">
      <dgm:prSet/>
      <dgm:spPr/>
      <dgm:t>
        <a:bodyPr/>
        <a:lstStyle/>
        <a:p>
          <a:endParaRPr lang="en-US"/>
        </a:p>
      </dgm:t>
    </dgm:pt>
    <dgm:pt modelId="{EA8BCF4C-6A75-4C01-B0B7-91B0BEAEC0D3}">
      <dgm:prSet phldrT="[Text]"/>
      <dgm:spPr>
        <a:solidFill>
          <a:schemeClr val="accent2">
            <a:lumMod val="20000"/>
            <a:lumOff val="80000"/>
          </a:schemeClr>
        </a:solidFill>
      </dgm:spPr>
      <dgm:t>
        <a:bodyPr/>
        <a:lstStyle/>
        <a:p>
          <a:r>
            <a:rPr lang="en-US" dirty="0">
              <a:solidFill>
                <a:srgbClr val="002060"/>
              </a:solidFill>
            </a:rPr>
            <a:t>Administrative Assistant</a:t>
          </a:r>
        </a:p>
        <a:p>
          <a:r>
            <a:rPr lang="en-US" dirty="0">
              <a:solidFill>
                <a:srgbClr val="002060"/>
              </a:solidFill>
            </a:rPr>
            <a:t>Vanessa Torres</a:t>
          </a:r>
        </a:p>
      </dgm:t>
    </dgm:pt>
    <dgm:pt modelId="{E858DDDC-8220-4E41-917A-98F376797C09}" type="parTrans" cxnId="{BF76E0B5-92C4-4F3E-9064-C32E17BB5082}">
      <dgm:prSet/>
      <dgm:spPr/>
      <dgm:t>
        <a:bodyPr/>
        <a:lstStyle/>
        <a:p>
          <a:endParaRPr lang="en-US"/>
        </a:p>
      </dgm:t>
    </dgm:pt>
    <dgm:pt modelId="{D2A0D912-7A1E-45E3-B7CE-AD587A85B757}" type="sibTrans" cxnId="{BF76E0B5-92C4-4F3E-9064-C32E17BB5082}">
      <dgm:prSet/>
      <dgm:spPr/>
      <dgm:t>
        <a:bodyPr/>
        <a:lstStyle/>
        <a:p>
          <a:endParaRPr lang="en-US"/>
        </a:p>
      </dgm:t>
    </dgm:pt>
    <dgm:pt modelId="{77E477CC-AF75-4722-84D5-2ACF42B6AC66}" type="pres">
      <dgm:prSet presAssocID="{D592383C-0191-4E5B-B5DB-BD4786904905}" presName="Name0" presStyleCnt="0">
        <dgm:presLayoutVars>
          <dgm:chPref val="1"/>
          <dgm:dir/>
          <dgm:animOne val="branch"/>
          <dgm:animLvl val="lvl"/>
          <dgm:resizeHandles/>
        </dgm:presLayoutVars>
      </dgm:prSet>
      <dgm:spPr/>
    </dgm:pt>
    <dgm:pt modelId="{3F955A64-8D1D-4E41-A7B8-2849098ECF95}" type="pres">
      <dgm:prSet presAssocID="{6B66E10A-78A0-445F-94A0-5BF2A4BF87BC}" presName="vertOne" presStyleCnt="0"/>
      <dgm:spPr/>
    </dgm:pt>
    <dgm:pt modelId="{A3B3AA80-79BD-4CBD-9716-B873EA2CCD8D}" type="pres">
      <dgm:prSet presAssocID="{6B66E10A-78A0-445F-94A0-5BF2A4BF87BC}" presName="txOne" presStyleLbl="node0" presStyleIdx="0" presStyleCnt="1">
        <dgm:presLayoutVars>
          <dgm:chPref val="3"/>
        </dgm:presLayoutVars>
      </dgm:prSet>
      <dgm:spPr/>
    </dgm:pt>
    <dgm:pt modelId="{8CAEEACE-10D8-4777-9123-C639D9D7DEDE}" type="pres">
      <dgm:prSet presAssocID="{6B66E10A-78A0-445F-94A0-5BF2A4BF87BC}" presName="parTransOne" presStyleCnt="0"/>
      <dgm:spPr/>
    </dgm:pt>
    <dgm:pt modelId="{36BBF9B6-C077-443A-A8A1-750C4E0647C9}" type="pres">
      <dgm:prSet presAssocID="{6B66E10A-78A0-445F-94A0-5BF2A4BF87BC}" presName="horzOne" presStyleCnt="0"/>
      <dgm:spPr/>
    </dgm:pt>
    <dgm:pt modelId="{82907F9E-47FF-4A39-BA4C-FDD5F0E00542}" type="pres">
      <dgm:prSet presAssocID="{5DB99572-F9C4-4102-AC4A-AFB54E545C85}" presName="vertTwo" presStyleCnt="0"/>
      <dgm:spPr/>
    </dgm:pt>
    <dgm:pt modelId="{5330F576-FA8F-4914-A93D-583B72F8105A}" type="pres">
      <dgm:prSet presAssocID="{5DB99572-F9C4-4102-AC4A-AFB54E545C85}" presName="txTwo" presStyleLbl="node2" presStyleIdx="0" presStyleCnt="3">
        <dgm:presLayoutVars>
          <dgm:chPref val="3"/>
        </dgm:presLayoutVars>
      </dgm:prSet>
      <dgm:spPr/>
    </dgm:pt>
    <dgm:pt modelId="{9E3CDE09-8468-4532-A204-421C9412F4AB}" type="pres">
      <dgm:prSet presAssocID="{5DB99572-F9C4-4102-AC4A-AFB54E545C85}" presName="horzTwo" presStyleCnt="0"/>
      <dgm:spPr/>
    </dgm:pt>
    <dgm:pt modelId="{033F066C-0FE8-40AE-840E-7420E66E98FD}" type="pres">
      <dgm:prSet presAssocID="{F2D6E374-EFCC-4E94-B696-9D0CF44EB751}" presName="sibSpaceTwo" presStyleCnt="0"/>
      <dgm:spPr/>
    </dgm:pt>
    <dgm:pt modelId="{50031336-40DA-438B-9E0A-308E3E98B89D}" type="pres">
      <dgm:prSet presAssocID="{94711996-DE08-4620-9AEA-41F78237C82A}" presName="vertTwo" presStyleCnt="0"/>
      <dgm:spPr/>
    </dgm:pt>
    <dgm:pt modelId="{7980F80A-E031-4702-AD38-82FE0F65A5AB}" type="pres">
      <dgm:prSet presAssocID="{94711996-DE08-4620-9AEA-41F78237C82A}" presName="txTwo" presStyleLbl="node2" presStyleIdx="1" presStyleCnt="3">
        <dgm:presLayoutVars>
          <dgm:chPref val="3"/>
        </dgm:presLayoutVars>
      </dgm:prSet>
      <dgm:spPr/>
    </dgm:pt>
    <dgm:pt modelId="{F06095DC-48C7-4D67-8BDC-BD7630F1A92A}" type="pres">
      <dgm:prSet presAssocID="{94711996-DE08-4620-9AEA-41F78237C82A}" presName="horzTwo" presStyleCnt="0"/>
      <dgm:spPr/>
    </dgm:pt>
    <dgm:pt modelId="{5723FA40-7C75-4BE7-87DC-E61D0F8E381B}" type="pres">
      <dgm:prSet presAssocID="{E4A8BD67-5831-4AFF-9215-2F19405C1531}" presName="sibSpaceTwo" presStyleCnt="0"/>
      <dgm:spPr/>
    </dgm:pt>
    <dgm:pt modelId="{11748AB3-8ABB-4D12-8AE2-4F2E87838392}" type="pres">
      <dgm:prSet presAssocID="{EA8BCF4C-6A75-4C01-B0B7-91B0BEAEC0D3}" presName="vertTwo" presStyleCnt="0"/>
      <dgm:spPr/>
    </dgm:pt>
    <dgm:pt modelId="{F74AE8FF-A650-4C0A-844F-9435CBDAFCA8}" type="pres">
      <dgm:prSet presAssocID="{EA8BCF4C-6A75-4C01-B0B7-91B0BEAEC0D3}" presName="txTwo" presStyleLbl="node2" presStyleIdx="2" presStyleCnt="3">
        <dgm:presLayoutVars>
          <dgm:chPref val="3"/>
        </dgm:presLayoutVars>
      </dgm:prSet>
      <dgm:spPr/>
    </dgm:pt>
    <dgm:pt modelId="{AD01BF60-E1D6-4F6D-AB26-BE3C4E95914E}" type="pres">
      <dgm:prSet presAssocID="{EA8BCF4C-6A75-4C01-B0B7-91B0BEAEC0D3}" presName="horzTwo" presStyleCnt="0"/>
      <dgm:spPr/>
    </dgm:pt>
  </dgm:ptLst>
  <dgm:cxnLst>
    <dgm:cxn modelId="{1ECE9524-DBED-48B6-8770-C3A887B08A31}" type="presOf" srcId="{EA8BCF4C-6A75-4C01-B0B7-91B0BEAEC0D3}" destId="{F74AE8FF-A650-4C0A-844F-9435CBDAFCA8}" srcOrd="0" destOrd="0" presId="urn:microsoft.com/office/officeart/2005/8/layout/hierarchy4"/>
    <dgm:cxn modelId="{F75CE26C-345A-4FCF-A7A9-C66A6FA9DCE0}" srcId="{6B66E10A-78A0-445F-94A0-5BF2A4BF87BC}" destId="{94711996-DE08-4620-9AEA-41F78237C82A}" srcOrd="1" destOrd="0" parTransId="{9C7461BF-B4F6-4063-92C1-F07A7874D1CA}" sibTransId="{E4A8BD67-5831-4AFF-9215-2F19405C1531}"/>
    <dgm:cxn modelId="{42AC7D6D-25A5-4E9E-860E-9AE41B96C8F7}" type="presOf" srcId="{6B66E10A-78A0-445F-94A0-5BF2A4BF87BC}" destId="{A3B3AA80-79BD-4CBD-9716-B873EA2CCD8D}" srcOrd="0" destOrd="0" presId="urn:microsoft.com/office/officeart/2005/8/layout/hierarchy4"/>
    <dgm:cxn modelId="{B6A06C71-6279-48C7-A2DE-4D347B0A4DFD}" type="presOf" srcId="{5DB99572-F9C4-4102-AC4A-AFB54E545C85}" destId="{5330F576-FA8F-4914-A93D-583B72F8105A}" srcOrd="0" destOrd="0" presId="urn:microsoft.com/office/officeart/2005/8/layout/hierarchy4"/>
    <dgm:cxn modelId="{60E65975-3812-4B0F-BAE4-8BDC9DB395E9}" srcId="{D592383C-0191-4E5B-B5DB-BD4786904905}" destId="{6B66E10A-78A0-445F-94A0-5BF2A4BF87BC}" srcOrd="0" destOrd="0" parTransId="{884FF86E-1630-4887-B6A2-E1C612846E03}" sibTransId="{F04AD3C9-D0E9-4B6E-98E0-0BDC399A85C8}"/>
    <dgm:cxn modelId="{E74071A6-FEE4-4E0F-B1CC-EAD0BB53723D}" srcId="{6B66E10A-78A0-445F-94A0-5BF2A4BF87BC}" destId="{5DB99572-F9C4-4102-AC4A-AFB54E545C85}" srcOrd="0" destOrd="0" parTransId="{30EB6D88-B68E-4B3B-8A0D-D1D5610B0503}" sibTransId="{F2D6E374-EFCC-4E94-B696-9D0CF44EB751}"/>
    <dgm:cxn modelId="{DFD97AAC-DFC0-4902-9E5A-CA79E0871852}" type="presOf" srcId="{94711996-DE08-4620-9AEA-41F78237C82A}" destId="{7980F80A-E031-4702-AD38-82FE0F65A5AB}" srcOrd="0" destOrd="0" presId="urn:microsoft.com/office/officeart/2005/8/layout/hierarchy4"/>
    <dgm:cxn modelId="{BF76E0B5-92C4-4F3E-9064-C32E17BB5082}" srcId="{6B66E10A-78A0-445F-94A0-5BF2A4BF87BC}" destId="{EA8BCF4C-6A75-4C01-B0B7-91B0BEAEC0D3}" srcOrd="2" destOrd="0" parTransId="{E858DDDC-8220-4E41-917A-98F376797C09}" sibTransId="{D2A0D912-7A1E-45E3-B7CE-AD587A85B757}"/>
    <dgm:cxn modelId="{74AAD2FE-114E-411C-A6D2-207F48F222D1}" type="presOf" srcId="{D592383C-0191-4E5B-B5DB-BD4786904905}" destId="{77E477CC-AF75-4722-84D5-2ACF42B6AC66}" srcOrd="0" destOrd="0" presId="urn:microsoft.com/office/officeart/2005/8/layout/hierarchy4"/>
    <dgm:cxn modelId="{D8D6AE41-9789-4712-B14F-07BF52A715BB}" type="presParOf" srcId="{77E477CC-AF75-4722-84D5-2ACF42B6AC66}" destId="{3F955A64-8D1D-4E41-A7B8-2849098ECF95}" srcOrd="0" destOrd="0" presId="urn:microsoft.com/office/officeart/2005/8/layout/hierarchy4"/>
    <dgm:cxn modelId="{770FCBC7-C032-4EF4-A5ED-D67941AE56E3}" type="presParOf" srcId="{3F955A64-8D1D-4E41-A7B8-2849098ECF95}" destId="{A3B3AA80-79BD-4CBD-9716-B873EA2CCD8D}" srcOrd="0" destOrd="0" presId="urn:microsoft.com/office/officeart/2005/8/layout/hierarchy4"/>
    <dgm:cxn modelId="{915C84E8-19BD-4909-AED6-F0E6A312EED8}" type="presParOf" srcId="{3F955A64-8D1D-4E41-A7B8-2849098ECF95}" destId="{8CAEEACE-10D8-4777-9123-C639D9D7DEDE}" srcOrd="1" destOrd="0" presId="urn:microsoft.com/office/officeart/2005/8/layout/hierarchy4"/>
    <dgm:cxn modelId="{E68354D9-6462-4609-800B-AF96BA9BD332}" type="presParOf" srcId="{3F955A64-8D1D-4E41-A7B8-2849098ECF95}" destId="{36BBF9B6-C077-443A-A8A1-750C4E0647C9}" srcOrd="2" destOrd="0" presId="urn:microsoft.com/office/officeart/2005/8/layout/hierarchy4"/>
    <dgm:cxn modelId="{A03E13A0-94B3-44CE-AC30-DD1EC31F5B57}" type="presParOf" srcId="{36BBF9B6-C077-443A-A8A1-750C4E0647C9}" destId="{82907F9E-47FF-4A39-BA4C-FDD5F0E00542}" srcOrd="0" destOrd="0" presId="urn:microsoft.com/office/officeart/2005/8/layout/hierarchy4"/>
    <dgm:cxn modelId="{15D90C95-EE4A-4EC6-A7E4-3D7D1523F907}" type="presParOf" srcId="{82907F9E-47FF-4A39-BA4C-FDD5F0E00542}" destId="{5330F576-FA8F-4914-A93D-583B72F8105A}" srcOrd="0" destOrd="0" presId="urn:microsoft.com/office/officeart/2005/8/layout/hierarchy4"/>
    <dgm:cxn modelId="{58FB427C-1F72-4A5F-A7BA-A4042E8A3622}" type="presParOf" srcId="{82907F9E-47FF-4A39-BA4C-FDD5F0E00542}" destId="{9E3CDE09-8468-4532-A204-421C9412F4AB}" srcOrd="1" destOrd="0" presId="urn:microsoft.com/office/officeart/2005/8/layout/hierarchy4"/>
    <dgm:cxn modelId="{E0563837-D9A9-4743-9807-0ECC3AE950EE}" type="presParOf" srcId="{36BBF9B6-C077-443A-A8A1-750C4E0647C9}" destId="{033F066C-0FE8-40AE-840E-7420E66E98FD}" srcOrd="1" destOrd="0" presId="urn:microsoft.com/office/officeart/2005/8/layout/hierarchy4"/>
    <dgm:cxn modelId="{BD4A3AF2-7120-4E81-80E7-D1BF2A46EE89}" type="presParOf" srcId="{36BBF9B6-C077-443A-A8A1-750C4E0647C9}" destId="{50031336-40DA-438B-9E0A-308E3E98B89D}" srcOrd="2" destOrd="0" presId="urn:microsoft.com/office/officeart/2005/8/layout/hierarchy4"/>
    <dgm:cxn modelId="{3EF805F0-C332-4279-B1A0-4B5F9FB4783B}" type="presParOf" srcId="{50031336-40DA-438B-9E0A-308E3E98B89D}" destId="{7980F80A-E031-4702-AD38-82FE0F65A5AB}" srcOrd="0" destOrd="0" presId="urn:microsoft.com/office/officeart/2005/8/layout/hierarchy4"/>
    <dgm:cxn modelId="{49FBEC1D-A6D7-4B31-8687-68FCC7E26391}" type="presParOf" srcId="{50031336-40DA-438B-9E0A-308E3E98B89D}" destId="{F06095DC-48C7-4D67-8BDC-BD7630F1A92A}" srcOrd="1" destOrd="0" presId="urn:microsoft.com/office/officeart/2005/8/layout/hierarchy4"/>
    <dgm:cxn modelId="{F55267E5-4E1D-48C3-B782-734749085E2D}" type="presParOf" srcId="{36BBF9B6-C077-443A-A8A1-750C4E0647C9}" destId="{5723FA40-7C75-4BE7-87DC-E61D0F8E381B}" srcOrd="3" destOrd="0" presId="urn:microsoft.com/office/officeart/2005/8/layout/hierarchy4"/>
    <dgm:cxn modelId="{A1517509-80CC-471B-8D34-73242E02F379}" type="presParOf" srcId="{36BBF9B6-C077-443A-A8A1-750C4E0647C9}" destId="{11748AB3-8ABB-4D12-8AE2-4F2E87838392}" srcOrd="4" destOrd="0" presId="urn:microsoft.com/office/officeart/2005/8/layout/hierarchy4"/>
    <dgm:cxn modelId="{0C72D7A7-5347-4A79-98A8-44D0CBC48258}" type="presParOf" srcId="{11748AB3-8ABB-4D12-8AE2-4F2E87838392}" destId="{F74AE8FF-A650-4C0A-844F-9435CBDAFCA8}" srcOrd="0" destOrd="0" presId="urn:microsoft.com/office/officeart/2005/8/layout/hierarchy4"/>
    <dgm:cxn modelId="{77CA78AF-1DE4-4347-A23D-F5FCD7F19F81}" type="presParOf" srcId="{11748AB3-8ABB-4D12-8AE2-4F2E87838392}" destId="{AD01BF60-E1D6-4F6D-AB26-BE3C4E95914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F6D718-F02C-4506-8781-DEB445EADD2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D893009-7CE4-4804-BDDC-850F39545DA7}">
      <dgm:prSet phldrT="[Text]"/>
      <dgm:spPr>
        <a:solidFill>
          <a:schemeClr val="accent1">
            <a:lumMod val="20000"/>
            <a:lumOff val="80000"/>
          </a:schemeClr>
        </a:solidFill>
        <a:ln>
          <a:solidFill>
            <a:schemeClr val="accent1">
              <a:lumMod val="40000"/>
              <a:lumOff val="60000"/>
            </a:schemeClr>
          </a:solidFill>
        </a:ln>
      </dgm:spPr>
      <dgm:t>
        <a:bodyPr/>
        <a:lstStyle/>
        <a:p>
          <a:r>
            <a:rPr lang="en-US" dirty="0">
              <a:solidFill>
                <a:srgbClr val="002060"/>
              </a:solidFill>
            </a:rPr>
            <a:t>Receive complaints from crime victims</a:t>
          </a:r>
        </a:p>
      </dgm:t>
    </dgm:pt>
    <dgm:pt modelId="{91C46DC6-C2E5-4D05-B615-04D6F6ADA1B3}" type="parTrans" cxnId="{4C25A466-1B30-49AB-8B4B-4DF176367432}">
      <dgm:prSet/>
      <dgm:spPr/>
      <dgm:t>
        <a:bodyPr/>
        <a:lstStyle/>
        <a:p>
          <a:endParaRPr lang="en-US"/>
        </a:p>
      </dgm:t>
    </dgm:pt>
    <dgm:pt modelId="{97239740-F624-4963-9B69-B7559B63E874}" type="sibTrans" cxnId="{4C25A466-1B30-49AB-8B4B-4DF176367432}">
      <dgm:prSet/>
      <dgm:spPr/>
      <dgm:t>
        <a:bodyPr/>
        <a:lstStyle/>
        <a:p>
          <a:endParaRPr lang="en-US"/>
        </a:p>
      </dgm:t>
    </dgm:pt>
    <dgm:pt modelId="{9DD5E040-0161-4A8B-BFE9-47B42BD4C081}">
      <dgm:prSet phldrT="[Text]"/>
      <dgm:spPr/>
      <dgm:t>
        <a:bodyPr/>
        <a:lstStyle/>
        <a:p>
          <a:r>
            <a:rPr lang="en-US" dirty="0">
              <a:solidFill>
                <a:srgbClr val="002060"/>
              </a:solidFill>
            </a:rPr>
            <a:t>Resolve initial complaint</a:t>
          </a:r>
        </a:p>
      </dgm:t>
    </dgm:pt>
    <dgm:pt modelId="{9E11A6F0-B28D-4867-8F99-883885E4FCED}" type="parTrans" cxnId="{12ABDEFE-AA7A-4EDC-B370-290BCB492EFC}">
      <dgm:prSet/>
      <dgm:spPr/>
      <dgm:t>
        <a:bodyPr/>
        <a:lstStyle/>
        <a:p>
          <a:endParaRPr lang="en-US"/>
        </a:p>
      </dgm:t>
    </dgm:pt>
    <dgm:pt modelId="{F052E3D8-B02B-452B-88F5-0A78DA345A2B}" type="sibTrans" cxnId="{12ABDEFE-AA7A-4EDC-B370-290BCB492EFC}">
      <dgm:prSet/>
      <dgm:spPr/>
      <dgm:t>
        <a:bodyPr/>
        <a:lstStyle/>
        <a:p>
          <a:endParaRPr lang="en-US"/>
        </a:p>
      </dgm:t>
    </dgm:pt>
    <dgm:pt modelId="{FD5D349F-5196-4CB8-89B6-CB5C91212273}">
      <dgm:prSet phldrT="[Text]"/>
      <dgm:spPr/>
      <dgm:t>
        <a:bodyPr/>
        <a:lstStyle/>
        <a:p>
          <a:r>
            <a:rPr lang="en-US" dirty="0">
              <a:solidFill>
                <a:srgbClr val="002060"/>
              </a:solidFill>
            </a:rPr>
            <a:t>Evaluation of policies/procedures</a:t>
          </a:r>
        </a:p>
      </dgm:t>
    </dgm:pt>
    <dgm:pt modelId="{9354BF35-3A85-431A-A65D-BBFB1D3C0191}" type="parTrans" cxnId="{C501B01A-D202-4AD4-880C-5932C21EC2CE}">
      <dgm:prSet/>
      <dgm:spPr/>
      <dgm:t>
        <a:bodyPr/>
        <a:lstStyle/>
        <a:p>
          <a:endParaRPr lang="en-US"/>
        </a:p>
      </dgm:t>
    </dgm:pt>
    <dgm:pt modelId="{BC8631F6-27A5-4FB8-8D7C-587EF6583719}" type="sibTrans" cxnId="{C501B01A-D202-4AD4-880C-5932C21EC2CE}">
      <dgm:prSet/>
      <dgm:spPr/>
      <dgm:t>
        <a:bodyPr/>
        <a:lstStyle/>
        <a:p>
          <a:endParaRPr lang="en-US"/>
        </a:p>
      </dgm:t>
    </dgm:pt>
    <dgm:pt modelId="{F57AD8D7-159C-4DB7-89BD-1DF33009B675}">
      <dgm:prSet phldrT="[Text]"/>
      <dgm:spPr>
        <a:solidFill>
          <a:schemeClr val="accent1">
            <a:lumMod val="20000"/>
            <a:lumOff val="80000"/>
          </a:schemeClr>
        </a:solidFill>
      </dgm:spPr>
      <dgm:t>
        <a:bodyPr/>
        <a:lstStyle/>
        <a:p>
          <a:r>
            <a:rPr lang="en-US" dirty="0">
              <a:solidFill>
                <a:srgbClr val="002060"/>
              </a:solidFill>
            </a:rPr>
            <a:t>Services of the Medical Examiner and Witness Protection Program</a:t>
          </a:r>
        </a:p>
      </dgm:t>
    </dgm:pt>
    <dgm:pt modelId="{FC1F26D1-260C-45C8-8013-23C93F3CB2A3}" type="parTrans" cxnId="{3EF0E4D7-6357-40B4-B995-EBE5CD491AA3}">
      <dgm:prSet/>
      <dgm:spPr/>
      <dgm:t>
        <a:bodyPr/>
        <a:lstStyle/>
        <a:p>
          <a:endParaRPr lang="en-US"/>
        </a:p>
      </dgm:t>
    </dgm:pt>
    <dgm:pt modelId="{0101E6AF-C068-4EC2-B2C5-0663D70E606C}" type="sibTrans" cxnId="{3EF0E4D7-6357-40B4-B995-EBE5CD491AA3}">
      <dgm:prSet/>
      <dgm:spPr/>
      <dgm:t>
        <a:bodyPr/>
        <a:lstStyle/>
        <a:p>
          <a:endParaRPr lang="en-US"/>
        </a:p>
      </dgm:t>
    </dgm:pt>
    <dgm:pt modelId="{0D5E6C68-7AE2-42D9-A23A-B8A90904BBF0}">
      <dgm:prSet/>
      <dgm:spPr/>
      <dgm:t>
        <a:bodyPr/>
        <a:lstStyle/>
        <a:p>
          <a:r>
            <a:rPr lang="en-US" dirty="0">
              <a:solidFill>
                <a:srgbClr val="002060"/>
              </a:solidFill>
            </a:rPr>
            <a:t>Is the complaint systemic</a:t>
          </a:r>
        </a:p>
      </dgm:t>
    </dgm:pt>
    <dgm:pt modelId="{256EF2C4-A46D-42A6-B961-99224BE157CA}" type="parTrans" cxnId="{F0B711E2-2191-48A6-AF93-B1854536B78D}">
      <dgm:prSet/>
      <dgm:spPr/>
      <dgm:t>
        <a:bodyPr/>
        <a:lstStyle/>
        <a:p>
          <a:endParaRPr lang="en-US"/>
        </a:p>
      </dgm:t>
    </dgm:pt>
    <dgm:pt modelId="{06ECEB48-7A90-4D67-9AB0-794BA393AA0E}" type="sibTrans" cxnId="{F0B711E2-2191-48A6-AF93-B1854536B78D}">
      <dgm:prSet/>
      <dgm:spPr/>
      <dgm:t>
        <a:bodyPr/>
        <a:lstStyle/>
        <a:p>
          <a:endParaRPr lang="en-US"/>
        </a:p>
      </dgm:t>
    </dgm:pt>
    <dgm:pt modelId="{3D607510-5B52-4A06-ADDC-E98476083402}">
      <dgm:prSet phldrT="[Text]"/>
      <dgm:spPr>
        <a:solidFill>
          <a:schemeClr val="accent1">
            <a:lumMod val="20000"/>
            <a:lumOff val="80000"/>
          </a:schemeClr>
        </a:solidFill>
      </dgm:spPr>
      <dgm:t>
        <a:bodyPr/>
        <a:lstStyle/>
        <a:p>
          <a:r>
            <a:rPr lang="en-US" dirty="0">
              <a:solidFill>
                <a:srgbClr val="002060"/>
              </a:solidFill>
            </a:rPr>
            <a:t>Coordinate and cooperate with public and private entities</a:t>
          </a:r>
        </a:p>
      </dgm:t>
    </dgm:pt>
    <dgm:pt modelId="{5B5903F8-9B1B-4762-B1C2-64C9B2EA5696}" type="sibTrans" cxnId="{8AFD771C-C72E-49C2-BAEA-143E4779618D}">
      <dgm:prSet/>
      <dgm:spPr/>
      <dgm:t>
        <a:bodyPr/>
        <a:lstStyle/>
        <a:p>
          <a:endParaRPr lang="en-US"/>
        </a:p>
      </dgm:t>
    </dgm:pt>
    <dgm:pt modelId="{A33468DC-68DA-4ADA-B7F7-8A4DB29428F6}" type="parTrans" cxnId="{8AFD771C-C72E-49C2-BAEA-143E4779618D}">
      <dgm:prSet/>
      <dgm:spPr/>
      <dgm:t>
        <a:bodyPr/>
        <a:lstStyle/>
        <a:p>
          <a:endParaRPr lang="en-US"/>
        </a:p>
      </dgm:t>
    </dgm:pt>
    <dgm:pt modelId="{1EC4A217-9040-4238-AABE-57EA563E5193}">
      <dgm:prSet/>
      <dgm:spPr/>
      <dgm:t>
        <a:bodyPr/>
        <a:lstStyle/>
        <a:p>
          <a:r>
            <a:rPr lang="en-US" dirty="0">
              <a:solidFill>
                <a:srgbClr val="002060"/>
              </a:solidFill>
            </a:rPr>
            <a:t>Identify gaps in services</a:t>
          </a:r>
        </a:p>
      </dgm:t>
    </dgm:pt>
    <dgm:pt modelId="{78265B4B-7644-495A-8A7D-A1D9055545F7}" type="parTrans" cxnId="{21C6BB77-D119-4F44-9B08-191422F84501}">
      <dgm:prSet/>
      <dgm:spPr/>
      <dgm:t>
        <a:bodyPr/>
        <a:lstStyle/>
        <a:p>
          <a:endParaRPr lang="en-US"/>
        </a:p>
      </dgm:t>
    </dgm:pt>
    <dgm:pt modelId="{A13CB844-6E26-4FF9-9241-19D87DE0AEA6}" type="sibTrans" cxnId="{21C6BB77-D119-4F44-9B08-191422F84501}">
      <dgm:prSet/>
      <dgm:spPr/>
      <dgm:t>
        <a:bodyPr/>
        <a:lstStyle/>
        <a:p>
          <a:endParaRPr lang="en-US"/>
        </a:p>
      </dgm:t>
    </dgm:pt>
    <dgm:pt modelId="{E5E139BF-E90F-4C6B-B928-62B8D1FEEED5}">
      <dgm:prSet/>
      <dgm:spPr/>
      <dgm:t>
        <a:bodyPr/>
        <a:lstStyle/>
        <a:p>
          <a:r>
            <a:rPr lang="en-US" dirty="0">
              <a:solidFill>
                <a:srgbClr val="002060"/>
              </a:solidFill>
            </a:rPr>
            <a:t>Availability of services</a:t>
          </a:r>
        </a:p>
      </dgm:t>
    </dgm:pt>
    <dgm:pt modelId="{E2A59F0F-093B-43EC-83A9-CD4B29C69AC4}" type="parTrans" cxnId="{0877F454-46A0-4FF2-998D-76EF3254B008}">
      <dgm:prSet/>
      <dgm:spPr/>
      <dgm:t>
        <a:bodyPr/>
        <a:lstStyle/>
        <a:p>
          <a:endParaRPr lang="en-US"/>
        </a:p>
      </dgm:t>
    </dgm:pt>
    <dgm:pt modelId="{38732E7D-ACC5-4092-BE05-16DAE5AF0060}" type="sibTrans" cxnId="{0877F454-46A0-4FF2-998D-76EF3254B008}">
      <dgm:prSet/>
      <dgm:spPr/>
      <dgm:t>
        <a:bodyPr/>
        <a:lstStyle/>
        <a:p>
          <a:endParaRPr lang="en-US"/>
        </a:p>
      </dgm:t>
    </dgm:pt>
    <dgm:pt modelId="{A0FFB95B-DF19-466A-92F4-010132BF8E73}">
      <dgm:prSet/>
      <dgm:spPr/>
      <dgm:t>
        <a:bodyPr/>
        <a:lstStyle/>
        <a:p>
          <a:r>
            <a:rPr lang="en-US" dirty="0">
              <a:solidFill>
                <a:srgbClr val="002060"/>
              </a:solidFill>
            </a:rPr>
            <a:t>Information to crime victims</a:t>
          </a:r>
        </a:p>
      </dgm:t>
    </dgm:pt>
    <dgm:pt modelId="{D9345E64-7972-426D-914E-BB90E040621C}" type="parTrans" cxnId="{17A492EC-DCD6-4E6E-8140-C71E1BA60B32}">
      <dgm:prSet/>
      <dgm:spPr/>
      <dgm:t>
        <a:bodyPr/>
        <a:lstStyle/>
        <a:p>
          <a:endParaRPr lang="en-US"/>
        </a:p>
      </dgm:t>
    </dgm:pt>
    <dgm:pt modelId="{E03B74BE-505A-4E89-BED6-191AF36BCCBB}" type="sibTrans" cxnId="{17A492EC-DCD6-4E6E-8140-C71E1BA60B32}">
      <dgm:prSet/>
      <dgm:spPr/>
      <dgm:t>
        <a:bodyPr/>
        <a:lstStyle/>
        <a:p>
          <a:endParaRPr lang="en-US"/>
        </a:p>
      </dgm:t>
    </dgm:pt>
    <dgm:pt modelId="{A05B657C-B6CA-4142-9DAA-93C6F779ACBE}" type="pres">
      <dgm:prSet presAssocID="{7AF6D718-F02C-4506-8781-DEB445EADD26}" presName="Name0" presStyleCnt="0">
        <dgm:presLayoutVars>
          <dgm:dir/>
          <dgm:animLvl val="lvl"/>
          <dgm:resizeHandles/>
        </dgm:presLayoutVars>
      </dgm:prSet>
      <dgm:spPr/>
    </dgm:pt>
    <dgm:pt modelId="{63E6A253-B7AF-4FE3-91F6-118F0F70E8B0}" type="pres">
      <dgm:prSet presAssocID="{8D893009-7CE4-4804-BDDC-850F39545DA7}" presName="linNode" presStyleCnt="0"/>
      <dgm:spPr/>
    </dgm:pt>
    <dgm:pt modelId="{E0FCC6D2-ED04-46E2-B493-DC6A3970B6BB}" type="pres">
      <dgm:prSet presAssocID="{8D893009-7CE4-4804-BDDC-850F39545DA7}" presName="parentShp" presStyleLbl="node1" presStyleIdx="0" presStyleCnt="3">
        <dgm:presLayoutVars>
          <dgm:bulletEnabled val="1"/>
        </dgm:presLayoutVars>
      </dgm:prSet>
      <dgm:spPr/>
    </dgm:pt>
    <dgm:pt modelId="{A7C84C27-8FE4-42D4-BAB3-10417BAF1776}" type="pres">
      <dgm:prSet presAssocID="{8D893009-7CE4-4804-BDDC-850F39545DA7}" presName="childShp" presStyleLbl="bgAccFollowNode1" presStyleIdx="0" presStyleCnt="3">
        <dgm:presLayoutVars>
          <dgm:bulletEnabled val="1"/>
        </dgm:presLayoutVars>
      </dgm:prSet>
      <dgm:spPr>
        <a:prstGeom prst="roundRect">
          <a:avLst/>
        </a:prstGeom>
      </dgm:spPr>
    </dgm:pt>
    <dgm:pt modelId="{937BE523-3B59-47B6-899D-D0E7EB3FC767}" type="pres">
      <dgm:prSet presAssocID="{97239740-F624-4963-9B69-B7559B63E874}" presName="spacing" presStyleCnt="0"/>
      <dgm:spPr/>
    </dgm:pt>
    <dgm:pt modelId="{E69FACE3-943D-465D-9501-81AE9AF6D2DD}" type="pres">
      <dgm:prSet presAssocID="{3D607510-5B52-4A06-ADDC-E98476083402}" presName="linNode" presStyleCnt="0"/>
      <dgm:spPr/>
    </dgm:pt>
    <dgm:pt modelId="{5A01C30A-A612-4D01-A79A-67D2127C7815}" type="pres">
      <dgm:prSet presAssocID="{3D607510-5B52-4A06-ADDC-E98476083402}" presName="parentShp" presStyleLbl="node1" presStyleIdx="1" presStyleCnt="3">
        <dgm:presLayoutVars>
          <dgm:bulletEnabled val="1"/>
        </dgm:presLayoutVars>
      </dgm:prSet>
      <dgm:spPr/>
    </dgm:pt>
    <dgm:pt modelId="{19BCDADB-0B3B-4087-A981-BA8010CCA388}" type="pres">
      <dgm:prSet presAssocID="{3D607510-5B52-4A06-ADDC-E98476083402}" presName="childShp" presStyleLbl="bgAccFollowNode1" presStyleIdx="1" presStyleCnt="3">
        <dgm:presLayoutVars>
          <dgm:bulletEnabled val="1"/>
        </dgm:presLayoutVars>
      </dgm:prSet>
      <dgm:spPr>
        <a:prstGeom prst="roundRect">
          <a:avLst/>
        </a:prstGeom>
      </dgm:spPr>
    </dgm:pt>
    <dgm:pt modelId="{045EE44A-1633-4804-80B5-49BDC2DC3BDF}" type="pres">
      <dgm:prSet presAssocID="{5B5903F8-9B1B-4762-B1C2-64C9B2EA5696}" presName="spacing" presStyleCnt="0"/>
      <dgm:spPr/>
    </dgm:pt>
    <dgm:pt modelId="{4C528DCE-CCF1-45AB-8A0F-ABAE5891D4B1}" type="pres">
      <dgm:prSet presAssocID="{F57AD8D7-159C-4DB7-89BD-1DF33009B675}" presName="linNode" presStyleCnt="0"/>
      <dgm:spPr/>
    </dgm:pt>
    <dgm:pt modelId="{C4C0A751-90EC-4EFC-8B86-8D93CFD0150C}" type="pres">
      <dgm:prSet presAssocID="{F57AD8D7-159C-4DB7-89BD-1DF33009B675}" presName="parentShp" presStyleLbl="node1" presStyleIdx="2" presStyleCnt="3">
        <dgm:presLayoutVars>
          <dgm:bulletEnabled val="1"/>
        </dgm:presLayoutVars>
      </dgm:prSet>
      <dgm:spPr/>
    </dgm:pt>
    <dgm:pt modelId="{1AF0D683-70A0-4A50-B626-446EB2887CA1}" type="pres">
      <dgm:prSet presAssocID="{F57AD8D7-159C-4DB7-89BD-1DF33009B675}" presName="childShp" presStyleLbl="bgAccFollowNode1" presStyleIdx="2" presStyleCnt="3">
        <dgm:presLayoutVars>
          <dgm:bulletEnabled val="1"/>
        </dgm:presLayoutVars>
      </dgm:prSet>
      <dgm:spPr>
        <a:prstGeom prst="roundRect">
          <a:avLst/>
        </a:prstGeom>
      </dgm:spPr>
    </dgm:pt>
  </dgm:ptLst>
  <dgm:cxnLst>
    <dgm:cxn modelId="{C501B01A-D202-4AD4-880C-5932C21EC2CE}" srcId="{3D607510-5B52-4A06-ADDC-E98476083402}" destId="{FD5D349F-5196-4CB8-89B6-CB5C91212273}" srcOrd="0" destOrd="0" parTransId="{9354BF35-3A85-431A-A65D-BBFB1D3C0191}" sibTransId="{BC8631F6-27A5-4FB8-8D7C-587EF6583719}"/>
    <dgm:cxn modelId="{8AFD771C-C72E-49C2-BAEA-143E4779618D}" srcId="{7AF6D718-F02C-4506-8781-DEB445EADD26}" destId="{3D607510-5B52-4A06-ADDC-E98476083402}" srcOrd="1" destOrd="0" parTransId="{A33468DC-68DA-4ADA-B7F7-8A4DB29428F6}" sibTransId="{5B5903F8-9B1B-4762-B1C2-64C9B2EA5696}"/>
    <dgm:cxn modelId="{0877F454-46A0-4FF2-998D-76EF3254B008}" srcId="{F57AD8D7-159C-4DB7-89BD-1DF33009B675}" destId="{E5E139BF-E90F-4C6B-B928-62B8D1FEEED5}" srcOrd="0" destOrd="0" parTransId="{E2A59F0F-093B-43EC-83A9-CD4B29C69AC4}" sibTransId="{38732E7D-ACC5-4092-BE05-16DAE5AF0060}"/>
    <dgm:cxn modelId="{F30BDF55-6285-4728-AC5F-585FD1936BA3}" type="presOf" srcId="{F57AD8D7-159C-4DB7-89BD-1DF33009B675}" destId="{C4C0A751-90EC-4EFC-8B86-8D93CFD0150C}" srcOrd="0" destOrd="0" presId="urn:microsoft.com/office/officeart/2005/8/layout/vList6"/>
    <dgm:cxn modelId="{4C25A466-1B30-49AB-8B4B-4DF176367432}" srcId="{7AF6D718-F02C-4506-8781-DEB445EADD26}" destId="{8D893009-7CE4-4804-BDDC-850F39545DA7}" srcOrd="0" destOrd="0" parTransId="{91C46DC6-C2E5-4D05-B615-04D6F6ADA1B3}" sibTransId="{97239740-F624-4963-9B69-B7559B63E874}"/>
    <dgm:cxn modelId="{21C6BB77-D119-4F44-9B08-191422F84501}" srcId="{3D607510-5B52-4A06-ADDC-E98476083402}" destId="{1EC4A217-9040-4238-AABE-57EA563E5193}" srcOrd="1" destOrd="0" parTransId="{78265B4B-7644-495A-8A7D-A1D9055545F7}" sibTransId="{A13CB844-6E26-4FF9-9241-19D87DE0AEA6}"/>
    <dgm:cxn modelId="{44BA8E7F-D26F-49B7-B581-35D23FAE881E}" type="presOf" srcId="{E5E139BF-E90F-4C6B-B928-62B8D1FEEED5}" destId="{1AF0D683-70A0-4A50-B626-446EB2887CA1}" srcOrd="0" destOrd="0" presId="urn:microsoft.com/office/officeart/2005/8/layout/vList6"/>
    <dgm:cxn modelId="{89B0F092-8E40-4053-BA2E-C67BBD8E7B44}" type="presOf" srcId="{7AF6D718-F02C-4506-8781-DEB445EADD26}" destId="{A05B657C-B6CA-4142-9DAA-93C6F779ACBE}" srcOrd="0" destOrd="0" presId="urn:microsoft.com/office/officeart/2005/8/layout/vList6"/>
    <dgm:cxn modelId="{180237AD-87B7-4209-A8A6-394D91D7E950}" type="presOf" srcId="{0D5E6C68-7AE2-42D9-A23A-B8A90904BBF0}" destId="{A7C84C27-8FE4-42D4-BAB3-10417BAF1776}" srcOrd="0" destOrd="1" presId="urn:microsoft.com/office/officeart/2005/8/layout/vList6"/>
    <dgm:cxn modelId="{1D7FD7AE-DA81-4582-917E-E1AB900CC8E1}" type="presOf" srcId="{1EC4A217-9040-4238-AABE-57EA563E5193}" destId="{19BCDADB-0B3B-4087-A981-BA8010CCA388}" srcOrd="0" destOrd="1" presId="urn:microsoft.com/office/officeart/2005/8/layout/vList6"/>
    <dgm:cxn modelId="{56F278B4-8F1C-4B1B-9339-44E7BE63DFDC}" type="presOf" srcId="{9DD5E040-0161-4A8B-BFE9-47B42BD4C081}" destId="{A7C84C27-8FE4-42D4-BAB3-10417BAF1776}" srcOrd="0" destOrd="0" presId="urn:microsoft.com/office/officeart/2005/8/layout/vList6"/>
    <dgm:cxn modelId="{BC04C5C6-AEF4-4EA5-8C6F-670E989BF6A4}" type="presOf" srcId="{FD5D349F-5196-4CB8-89B6-CB5C91212273}" destId="{19BCDADB-0B3B-4087-A981-BA8010CCA388}" srcOrd="0" destOrd="0" presId="urn:microsoft.com/office/officeart/2005/8/layout/vList6"/>
    <dgm:cxn modelId="{F9D912C7-60F6-4E19-836D-CEBE586B9130}" type="presOf" srcId="{A0FFB95B-DF19-466A-92F4-010132BF8E73}" destId="{1AF0D683-70A0-4A50-B626-446EB2887CA1}" srcOrd="0" destOrd="1" presId="urn:microsoft.com/office/officeart/2005/8/layout/vList6"/>
    <dgm:cxn modelId="{3EF0E4D7-6357-40B4-B995-EBE5CD491AA3}" srcId="{7AF6D718-F02C-4506-8781-DEB445EADD26}" destId="{F57AD8D7-159C-4DB7-89BD-1DF33009B675}" srcOrd="2" destOrd="0" parTransId="{FC1F26D1-260C-45C8-8013-23C93F3CB2A3}" sibTransId="{0101E6AF-C068-4EC2-B2C5-0663D70E606C}"/>
    <dgm:cxn modelId="{F0B711E2-2191-48A6-AF93-B1854536B78D}" srcId="{8D893009-7CE4-4804-BDDC-850F39545DA7}" destId="{0D5E6C68-7AE2-42D9-A23A-B8A90904BBF0}" srcOrd="1" destOrd="0" parTransId="{256EF2C4-A46D-42A6-B961-99224BE157CA}" sibTransId="{06ECEB48-7A90-4D67-9AB0-794BA393AA0E}"/>
    <dgm:cxn modelId="{55EA53E9-29B5-4060-BDD8-A04669CA3A6B}" type="presOf" srcId="{3D607510-5B52-4A06-ADDC-E98476083402}" destId="{5A01C30A-A612-4D01-A79A-67D2127C7815}" srcOrd="0" destOrd="0" presId="urn:microsoft.com/office/officeart/2005/8/layout/vList6"/>
    <dgm:cxn modelId="{17A492EC-DCD6-4E6E-8140-C71E1BA60B32}" srcId="{F57AD8D7-159C-4DB7-89BD-1DF33009B675}" destId="{A0FFB95B-DF19-466A-92F4-010132BF8E73}" srcOrd="1" destOrd="0" parTransId="{D9345E64-7972-426D-914E-BB90E040621C}" sibTransId="{E03B74BE-505A-4E89-BED6-191AF36BCCBB}"/>
    <dgm:cxn modelId="{88C53DF4-F860-42C4-8E0D-114EE4ECC39D}" type="presOf" srcId="{8D893009-7CE4-4804-BDDC-850F39545DA7}" destId="{E0FCC6D2-ED04-46E2-B493-DC6A3970B6BB}" srcOrd="0" destOrd="0" presId="urn:microsoft.com/office/officeart/2005/8/layout/vList6"/>
    <dgm:cxn modelId="{12ABDEFE-AA7A-4EDC-B370-290BCB492EFC}" srcId="{8D893009-7CE4-4804-BDDC-850F39545DA7}" destId="{9DD5E040-0161-4A8B-BFE9-47B42BD4C081}" srcOrd="0" destOrd="0" parTransId="{9E11A6F0-B28D-4867-8F99-883885E4FCED}" sibTransId="{F052E3D8-B02B-452B-88F5-0A78DA345A2B}"/>
    <dgm:cxn modelId="{71584789-2BD7-49B6-A3AD-F9AD9E5AA911}" type="presParOf" srcId="{A05B657C-B6CA-4142-9DAA-93C6F779ACBE}" destId="{63E6A253-B7AF-4FE3-91F6-118F0F70E8B0}" srcOrd="0" destOrd="0" presId="urn:microsoft.com/office/officeart/2005/8/layout/vList6"/>
    <dgm:cxn modelId="{D10F237F-C36E-4520-AC2A-2C73D3552DFC}" type="presParOf" srcId="{63E6A253-B7AF-4FE3-91F6-118F0F70E8B0}" destId="{E0FCC6D2-ED04-46E2-B493-DC6A3970B6BB}" srcOrd="0" destOrd="0" presId="urn:microsoft.com/office/officeart/2005/8/layout/vList6"/>
    <dgm:cxn modelId="{48E39ED8-6102-4913-A4B5-4E6EFF8D0F8B}" type="presParOf" srcId="{63E6A253-B7AF-4FE3-91F6-118F0F70E8B0}" destId="{A7C84C27-8FE4-42D4-BAB3-10417BAF1776}" srcOrd="1" destOrd="0" presId="urn:microsoft.com/office/officeart/2005/8/layout/vList6"/>
    <dgm:cxn modelId="{77A3B5EB-6456-4CC2-B838-31E3DC7B0FFD}" type="presParOf" srcId="{A05B657C-B6CA-4142-9DAA-93C6F779ACBE}" destId="{937BE523-3B59-47B6-899D-D0E7EB3FC767}" srcOrd="1" destOrd="0" presId="urn:microsoft.com/office/officeart/2005/8/layout/vList6"/>
    <dgm:cxn modelId="{5688C7CF-5328-4E94-AEDF-95B6986D653F}" type="presParOf" srcId="{A05B657C-B6CA-4142-9DAA-93C6F779ACBE}" destId="{E69FACE3-943D-465D-9501-81AE9AF6D2DD}" srcOrd="2" destOrd="0" presId="urn:microsoft.com/office/officeart/2005/8/layout/vList6"/>
    <dgm:cxn modelId="{A028A0B5-28F7-47F0-8928-FB87DBF00AC0}" type="presParOf" srcId="{E69FACE3-943D-465D-9501-81AE9AF6D2DD}" destId="{5A01C30A-A612-4D01-A79A-67D2127C7815}" srcOrd="0" destOrd="0" presId="urn:microsoft.com/office/officeart/2005/8/layout/vList6"/>
    <dgm:cxn modelId="{2E66E777-403A-466D-953E-5809B4E2111A}" type="presParOf" srcId="{E69FACE3-943D-465D-9501-81AE9AF6D2DD}" destId="{19BCDADB-0B3B-4087-A981-BA8010CCA388}" srcOrd="1" destOrd="0" presId="urn:microsoft.com/office/officeart/2005/8/layout/vList6"/>
    <dgm:cxn modelId="{751981C1-B4EF-4A33-8CFC-4E3CF945CCB3}" type="presParOf" srcId="{A05B657C-B6CA-4142-9DAA-93C6F779ACBE}" destId="{045EE44A-1633-4804-80B5-49BDC2DC3BDF}" srcOrd="3" destOrd="0" presId="urn:microsoft.com/office/officeart/2005/8/layout/vList6"/>
    <dgm:cxn modelId="{0626865A-61A0-4537-9CD0-BFD71FCE4331}" type="presParOf" srcId="{A05B657C-B6CA-4142-9DAA-93C6F779ACBE}" destId="{4C528DCE-CCF1-45AB-8A0F-ABAE5891D4B1}" srcOrd="4" destOrd="0" presId="urn:microsoft.com/office/officeart/2005/8/layout/vList6"/>
    <dgm:cxn modelId="{D612E1D2-09BE-4EC3-9633-DFAAF5C413AF}" type="presParOf" srcId="{4C528DCE-CCF1-45AB-8A0F-ABAE5891D4B1}" destId="{C4C0A751-90EC-4EFC-8B86-8D93CFD0150C}" srcOrd="0" destOrd="0" presId="urn:microsoft.com/office/officeart/2005/8/layout/vList6"/>
    <dgm:cxn modelId="{EC0F4772-ABA5-4D9F-96C4-0FCA232B8C01}" type="presParOf" srcId="{4C528DCE-CCF1-45AB-8A0F-ABAE5891D4B1}" destId="{1AF0D683-70A0-4A50-B626-446EB2887CA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CE078C-C974-40EB-8D26-40C3E240877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A0A548C-5EE0-40D4-B9FB-12694C3FCFD7}">
      <dgm:prSet phldrT="[Text]"/>
      <dgm:spPr>
        <a:solidFill>
          <a:schemeClr val="accent1">
            <a:lumMod val="20000"/>
            <a:lumOff val="80000"/>
          </a:schemeClr>
        </a:solidFill>
      </dgm:spPr>
      <dgm:t>
        <a:bodyPr/>
        <a:lstStyle/>
        <a:p>
          <a:r>
            <a:rPr lang="en-US" dirty="0">
              <a:solidFill>
                <a:srgbClr val="002060"/>
              </a:solidFill>
            </a:rPr>
            <a:t>Court advocacy</a:t>
          </a:r>
        </a:p>
      </dgm:t>
    </dgm:pt>
    <dgm:pt modelId="{2A5333C9-E165-43C7-BC0D-66580F88CC7B}" type="parTrans" cxnId="{00271978-7BBC-46EA-8A6A-E62685B2C044}">
      <dgm:prSet/>
      <dgm:spPr/>
      <dgm:t>
        <a:bodyPr/>
        <a:lstStyle/>
        <a:p>
          <a:endParaRPr lang="en-US"/>
        </a:p>
      </dgm:t>
    </dgm:pt>
    <dgm:pt modelId="{2B7DBFAA-5B0C-42F0-B41A-34AE0CD8BDCF}" type="sibTrans" cxnId="{00271978-7BBC-46EA-8A6A-E62685B2C044}">
      <dgm:prSet/>
      <dgm:spPr/>
      <dgm:t>
        <a:bodyPr/>
        <a:lstStyle/>
        <a:p>
          <a:endParaRPr lang="en-US"/>
        </a:p>
      </dgm:t>
    </dgm:pt>
    <dgm:pt modelId="{BC7E0FE6-3511-4FA6-BCB9-A836162AD1C8}">
      <dgm:prSet phldrT="[Text]"/>
      <dgm:spPr/>
      <dgm:t>
        <a:bodyPr/>
        <a:lstStyle/>
        <a:p>
          <a:r>
            <a:rPr lang="en-US" dirty="0">
              <a:solidFill>
                <a:srgbClr val="002060"/>
              </a:solidFill>
            </a:rPr>
            <a:t>File limited special appearance</a:t>
          </a:r>
        </a:p>
      </dgm:t>
    </dgm:pt>
    <dgm:pt modelId="{C18FAF41-81ED-4B1A-97D9-A14F12E5EB22}" type="parTrans" cxnId="{3AFE8CA8-32F8-4435-902B-8AFDD6625799}">
      <dgm:prSet/>
      <dgm:spPr/>
      <dgm:t>
        <a:bodyPr/>
        <a:lstStyle/>
        <a:p>
          <a:endParaRPr lang="en-US"/>
        </a:p>
      </dgm:t>
    </dgm:pt>
    <dgm:pt modelId="{ADA08FB0-7CF6-47E0-948A-6A8D80EF8F1C}" type="sibTrans" cxnId="{3AFE8CA8-32F8-4435-902B-8AFDD6625799}">
      <dgm:prSet/>
      <dgm:spPr/>
      <dgm:t>
        <a:bodyPr/>
        <a:lstStyle/>
        <a:p>
          <a:endParaRPr lang="en-US"/>
        </a:p>
      </dgm:t>
    </dgm:pt>
    <dgm:pt modelId="{E85FCDAB-636A-4C39-B11B-9477EBA3CC1E}">
      <dgm:prSet phldrT="[Text]"/>
      <dgm:spPr>
        <a:solidFill>
          <a:schemeClr val="accent1">
            <a:lumMod val="20000"/>
            <a:lumOff val="80000"/>
          </a:schemeClr>
        </a:solidFill>
      </dgm:spPr>
      <dgm:t>
        <a:bodyPr/>
        <a:lstStyle/>
        <a:p>
          <a:r>
            <a:rPr lang="en-US" dirty="0">
              <a:solidFill>
                <a:srgbClr val="002060"/>
              </a:solidFill>
            </a:rPr>
            <a:t>Conduct investigations</a:t>
          </a:r>
        </a:p>
      </dgm:t>
    </dgm:pt>
    <dgm:pt modelId="{162D79F9-2084-4B1F-BBA8-771F528CD7BB}" type="parTrans" cxnId="{42C36B6B-718D-406B-9797-5791EC4633CE}">
      <dgm:prSet/>
      <dgm:spPr/>
      <dgm:t>
        <a:bodyPr/>
        <a:lstStyle/>
        <a:p>
          <a:endParaRPr lang="en-US"/>
        </a:p>
      </dgm:t>
    </dgm:pt>
    <dgm:pt modelId="{390BA3BF-6F32-4A5D-8CE2-777217D2A647}" type="sibTrans" cxnId="{42C36B6B-718D-406B-9797-5791EC4633CE}">
      <dgm:prSet/>
      <dgm:spPr/>
      <dgm:t>
        <a:bodyPr/>
        <a:lstStyle/>
        <a:p>
          <a:endParaRPr lang="en-US"/>
        </a:p>
      </dgm:t>
    </dgm:pt>
    <dgm:pt modelId="{55382977-7AF1-4E32-9774-19D833754E2B}">
      <dgm:prSet phldrT="[Text]"/>
      <dgm:spPr/>
      <dgm:t>
        <a:bodyPr/>
        <a:lstStyle/>
        <a:p>
          <a:r>
            <a:rPr lang="en-US" dirty="0">
              <a:solidFill>
                <a:srgbClr val="002060"/>
              </a:solidFill>
            </a:rPr>
            <a:t>Highlight gaps</a:t>
          </a:r>
        </a:p>
      </dgm:t>
    </dgm:pt>
    <dgm:pt modelId="{2A97C6CF-2DE7-4BBF-9C83-386DD4124137}" type="parTrans" cxnId="{B341B339-FDB7-4624-A1FF-E0A7EF8A9F41}">
      <dgm:prSet/>
      <dgm:spPr/>
      <dgm:t>
        <a:bodyPr/>
        <a:lstStyle/>
        <a:p>
          <a:endParaRPr lang="en-US"/>
        </a:p>
      </dgm:t>
    </dgm:pt>
    <dgm:pt modelId="{416B896F-A552-42F7-AA50-D11BC7F725C6}" type="sibTrans" cxnId="{B341B339-FDB7-4624-A1FF-E0A7EF8A9F41}">
      <dgm:prSet/>
      <dgm:spPr/>
      <dgm:t>
        <a:bodyPr/>
        <a:lstStyle/>
        <a:p>
          <a:endParaRPr lang="en-US"/>
        </a:p>
      </dgm:t>
    </dgm:pt>
    <dgm:pt modelId="{524CFE02-50F8-4A11-8168-902CEB3139E9}">
      <dgm:prSet phldrT="[Text]"/>
      <dgm:spPr>
        <a:solidFill>
          <a:schemeClr val="accent1">
            <a:lumMod val="20000"/>
            <a:lumOff val="80000"/>
          </a:schemeClr>
        </a:solidFill>
      </dgm:spPr>
      <dgm:t>
        <a:bodyPr/>
        <a:lstStyle/>
        <a:p>
          <a:r>
            <a:rPr lang="en-US" dirty="0">
              <a:solidFill>
                <a:srgbClr val="002060"/>
              </a:solidFill>
            </a:rPr>
            <a:t>Legislative advocacy</a:t>
          </a:r>
        </a:p>
      </dgm:t>
    </dgm:pt>
    <dgm:pt modelId="{A3741DF0-08C2-4E7F-BB05-3C5B083F7A25}" type="parTrans" cxnId="{44468CA2-7135-4DB0-8582-F688A9543484}">
      <dgm:prSet/>
      <dgm:spPr/>
      <dgm:t>
        <a:bodyPr/>
        <a:lstStyle/>
        <a:p>
          <a:endParaRPr lang="en-US"/>
        </a:p>
      </dgm:t>
    </dgm:pt>
    <dgm:pt modelId="{F4432900-FEBB-411D-B5E8-18AA8C72449A}" type="sibTrans" cxnId="{44468CA2-7135-4DB0-8582-F688A9543484}">
      <dgm:prSet/>
      <dgm:spPr/>
      <dgm:t>
        <a:bodyPr/>
        <a:lstStyle/>
        <a:p>
          <a:endParaRPr lang="en-US"/>
        </a:p>
      </dgm:t>
    </dgm:pt>
    <dgm:pt modelId="{3FD45F73-F646-4CAF-A522-B95424803255}">
      <dgm:prSet phldrT="[Text]"/>
      <dgm:spPr/>
      <dgm:t>
        <a:bodyPr/>
        <a:lstStyle/>
        <a:p>
          <a:r>
            <a:rPr lang="en-US" dirty="0">
              <a:solidFill>
                <a:srgbClr val="002060"/>
              </a:solidFill>
            </a:rPr>
            <a:t>Recommend legislation</a:t>
          </a:r>
        </a:p>
      </dgm:t>
    </dgm:pt>
    <dgm:pt modelId="{D5C52F66-CBF1-4E7E-8197-B393C031A391}" type="parTrans" cxnId="{B9B77749-61DC-4345-96FC-20243F36A71F}">
      <dgm:prSet/>
      <dgm:spPr/>
      <dgm:t>
        <a:bodyPr/>
        <a:lstStyle/>
        <a:p>
          <a:endParaRPr lang="en-US"/>
        </a:p>
      </dgm:t>
    </dgm:pt>
    <dgm:pt modelId="{1D42165A-D09A-462F-9CAB-F29B35C2AF2E}" type="sibTrans" cxnId="{B9B77749-61DC-4345-96FC-20243F36A71F}">
      <dgm:prSet/>
      <dgm:spPr/>
      <dgm:t>
        <a:bodyPr/>
        <a:lstStyle/>
        <a:p>
          <a:endParaRPr lang="en-US"/>
        </a:p>
      </dgm:t>
    </dgm:pt>
    <dgm:pt modelId="{D1AFBFC7-A99A-4388-B99B-41BC9A0177D6}">
      <dgm:prSet/>
      <dgm:spPr/>
      <dgm:t>
        <a:bodyPr/>
        <a:lstStyle/>
        <a:p>
          <a:r>
            <a:rPr lang="en-US" dirty="0">
              <a:solidFill>
                <a:srgbClr val="002060"/>
              </a:solidFill>
            </a:rPr>
            <a:t>Written notification to court</a:t>
          </a:r>
        </a:p>
      </dgm:t>
    </dgm:pt>
    <dgm:pt modelId="{0F3BB56A-18A4-4883-BBCC-7705F32413E5}" type="parTrans" cxnId="{262BD756-0BA3-425F-8DF8-E468ED055AEC}">
      <dgm:prSet/>
      <dgm:spPr/>
      <dgm:t>
        <a:bodyPr/>
        <a:lstStyle/>
        <a:p>
          <a:endParaRPr lang="en-US"/>
        </a:p>
      </dgm:t>
    </dgm:pt>
    <dgm:pt modelId="{129EB57B-B6A0-4FB3-9BFF-D5910051F8BB}" type="sibTrans" cxnId="{262BD756-0BA3-425F-8DF8-E468ED055AEC}">
      <dgm:prSet/>
      <dgm:spPr/>
      <dgm:t>
        <a:bodyPr/>
        <a:lstStyle/>
        <a:p>
          <a:endParaRPr lang="en-US"/>
        </a:p>
      </dgm:t>
    </dgm:pt>
    <dgm:pt modelId="{FEDEB95D-8EFD-4112-BA76-DB9FD4EE9E31}">
      <dgm:prSet/>
      <dgm:spPr/>
      <dgm:t>
        <a:bodyPr/>
        <a:lstStyle/>
        <a:p>
          <a:r>
            <a:rPr lang="en-US" dirty="0">
              <a:solidFill>
                <a:srgbClr val="002060"/>
              </a:solidFill>
            </a:rPr>
            <a:t>Opportunity for change</a:t>
          </a:r>
        </a:p>
      </dgm:t>
    </dgm:pt>
    <dgm:pt modelId="{DD8CB4A5-9E7B-4230-8FFA-08715FF444C8}" type="parTrans" cxnId="{45B1D699-DBBF-493E-80E6-9BDF2E67CBA0}">
      <dgm:prSet/>
      <dgm:spPr/>
      <dgm:t>
        <a:bodyPr/>
        <a:lstStyle/>
        <a:p>
          <a:endParaRPr lang="en-US"/>
        </a:p>
      </dgm:t>
    </dgm:pt>
    <dgm:pt modelId="{A4C7F366-8C94-4C46-A0B5-E4D89E1AE757}" type="sibTrans" cxnId="{45B1D699-DBBF-493E-80E6-9BDF2E67CBA0}">
      <dgm:prSet/>
      <dgm:spPr/>
      <dgm:t>
        <a:bodyPr/>
        <a:lstStyle/>
        <a:p>
          <a:endParaRPr lang="en-US"/>
        </a:p>
      </dgm:t>
    </dgm:pt>
    <dgm:pt modelId="{DCC25D77-CA76-4EF8-8BCD-BFD282DAC58D}">
      <dgm:prSet/>
      <dgm:spPr/>
      <dgm:t>
        <a:bodyPr/>
        <a:lstStyle/>
        <a:p>
          <a:r>
            <a:rPr lang="en-US" dirty="0">
              <a:solidFill>
                <a:srgbClr val="002060"/>
              </a:solidFill>
            </a:rPr>
            <a:t>Advance crime victims’ rights</a:t>
          </a:r>
        </a:p>
      </dgm:t>
    </dgm:pt>
    <dgm:pt modelId="{70CF9F2A-75D7-404B-8D3F-C6689C77E54C}" type="parTrans" cxnId="{A2D4D6C2-0B39-4204-9F0F-42F9A41DCF66}">
      <dgm:prSet/>
      <dgm:spPr/>
      <dgm:t>
        <a:bodyPr/>
        <a:lstStyle/>
        <a:p>
          <a:endParaRPr lang="en-US"/>
        </a:p>
      </dgm:t>
    </dgm:pt>
    <dgm:pt modelId="{F34F2946-5861-4F57-8EF0-F66BCD411958}" type="sibTrans" cxnId="{A2D4D6C2-0B39-4204-9F0F-42F9A41DCF66}">
      <dgm:prSet/>
      <dgm:spPr/>
      <dgm:t>
        <a:bodyPr/>
        <a:lstStyle/>
        <a:p>
          <a:endParaRPr lang="en-US"/>
        </a:p>
      </dgm:t>
    </dgm:pt>
    <dgm:pt modelId="{FE3C466C-BFB7-413D-8CFA-6CBF65152E95}" type="pres">
      <dgm:prSet presAssocID="{36CE078C-C974-40EB-8D26-40C3E2408776}" presName="Name0" presStyleCnt="0">
        <dgm:presLayoutVars>
          <dgm:dir/>
          <dgm:animLvl val="lvl"/>
          <dgm:resizeHandles val="exact"/>
        </dgm:presLayoutVars>
      </dgm:prSet>
      <dgm:spPr/>
    </dgm:pt>
    <dgm:pt modelId="{63CB859A-9648-4E06-86DE-78003E968CB2}" type="pres">
      <dgm:prSet presAssocID="{AA0A548C-5EE0-40D4-B9FB-12694C3FCFD7}" presName="linNode" presStyleCnt="0"/>
      <dgm:spPr/>
    </dgm:pt>
    <dgm:pt modelId="{6FC7CA84-4BA1-46B6-A29A-54B136DD0FB6}" type="pres">
      <dgm:prSet presAssocID="{AA0A548C-5EE0-40D4-B9FB-12694C3FCFD7}" presName="parentText" presStyleLbl="node1" presStyleIdx="0" presStyleCnt="3">
        <dgm:presLayoutVars>
          <dgm:chMax val="1"/>
          <dgm:bulletEnabled val="1"/>
        </dgm:presLayoutVars>
      </dgm:prSet>
      <dgm:spPr/>
    </dgm:pt>
    <dgm:pt modelId="{6C9F8E7E-95E4-4ED6-AE0F-E8189892FD77}" type="pres">
      <dgm:prSet presAssocID="{AA0A548C-5EE0-40D4-B9FB-12694C3FCFD7}" presName="descendantText" presStyleLbl="alignAccFollowNode1" presStyleIdx="0" presStyleCnt="3">
        <dgm:presLayoutVars>
          <dgm:bulletEnabled val="1"/>
        </dgm:presLayoutVars>
      </dgm:prSet>
      <dgm:spPr/>
    </dgm:pt>
    <dgm:pt modelId="{CBC224D4-D817-4A72-971F-645440C361DE}" type="pres">
      <dgm:prSet presAssocID="{2B7DBFAA-5B0C-42F0-B41A-34AE0CD8BDCF}" presName="sp" presStyleCnt="0"/>
      <dgm:spPr/>
    </dgm:pt>
    <dgm:pt modelId="{20F1365B-9AF5-4924-AD85-F09DC7649F40}" type="pres">
      <dgm:prSet presAssocID="{E85FCDAB-636A-4C39-B11B-9477EBA3CC1E}" presName="linNode" presStyleCnt="0"/>
      <dgm:spPr/>
    </dgm:pt>
    <dgm:pt modelId="{D43E259D-DEA5-403E-B6BC-D27E2784ADF8}" type="pres">
      <dgm:prSet presAssocID="{E85FCDAB-636A-4C39-B11B-9477EBA3CC1E}" presName="parentText" presStyleLbl="node1" presStyleIdx="1" presStyleCnt="3">
        <dgm:presLayoutVars>
          <dgm:chMax val="1"/>
          <dgm:bulletEnabled val="1"/>
        </dgm:presLayoutVars>
      </dgm:prSet>
      <dgm:spPr/>
    </dgm:pt>
    <dgm:pt modelId="{2BDA041D-56D1-40E4-89AC-ED50A5BD83D8}" type="pres">
      <dgm:prSet presAssocID="{E85FCDAB-636A-4C39-B11B-9477EBA3CC1E}" presName="descendantText" presStyleLbl="alignAccFollowNode1" presStyleIdx="1" presStyleCnt="3">
        <dgm:presLayoutVars>
          <dgm:bulletEnabled val="1"/>
        </dgm:presLayoutVars>
      </dgm:prSet>
      <dgm:spPr/>
    </dgm:pt>
    <dgm:pt modelId="{B058ABF8-17CA-4EE5-981B-0BFDBB54D0FD}" type="pres">
      <dgm:prSet presAssocID="{390BA3BF-6F32-4A5D-8CE2-777217D2A647}" presName="sp" presStyleCnt="0"/>
      <dgm:spPr/>
    </dgm:pt>
    <dgm:pt modelId="{8E477E58-3F9B-4F7F-8ADC-C02A7B261D62}" type="pres">
      <dgm:prSet presAssocID="{524CFE02-50F8-4A11-8168-902CEB3139E9}" presName="linNode" presStyleCnt="0"/>
      <dgm:spPr/>
    </dgm:pt>
    <dgm:pt modelId="{B255E2B4-C168-4857-B6E0-1B6990E7CAC3}" type="pres">
      <dgm:prSet presAssocID="{524CFE02-50F8-4A11-8168-902CEB3139E9}" presName="parentText" presStyleLbl="node1" presStyleIdx="2" presStyleCnt="3">
        <dgm:presLayoutVars>
          <dgm:chMax val="1"/>
          <dgm:bulletEnabled val="1"/>
        </dgm:presLayoutVars>
      </dgm:prSet>
      <dgm:spPr/>
    </dgm:pt>
    <dgm:pt modelId="{839752C5-2916-4DC0-87AB-FFD06F32A2B2}" type="pres">
      <dgm:prSet presAssocID="{524CFE02-50F8-4A11-8168-902CEB3139E9}" presName="descendantText" presStyleLbl="alignAccFollowNode1" presStyleIdx="2" presStyleCnt="3">
        <dgm:presLayoutVars>
          <dgm:bulletEnabled val="1"/>
        </dgm:presLayoutVars>
      </dgm:prSet>
      <dgm:spPr/>
    </dgm:pt>
  </dgm:ptLst>
  <dgm:cxnLst>
    <dgm:cxn modelId="{6786CF08-8E0F-49A9-94B7-D1E68A60D8A5}" type="presOf" srcId="{AA0A548C-5EE0-40D4-B9FB-12694C3FCFD7}" destId="{6FC7CA84-4BA1-46B6-A29A-54B136DD0FB6}" srcOrd="0" destOrd="0" presId="urn:microsoft.com/office/officeart/2005/8/layout/vList5"/>
    <dgm:cxn modelId="{B341B339-FDB7-4624-A1FF-E0A7EF8A9F41}" srcId="{E85FCDAB-636A-4C39-B11B-9477EBA3CC1E}" destId="{55382977-7AF1-4E32-9774-19D833754E2B}" srcOrd="0" destOrd="0" parTransId="{2A97C6CF-2DE7-4BBF-9C83-386DD4124137}" sibTransId="{416B896F-A552-42F7-AA50-D11BC7F725C6}"/>
    <dgm:cxn modelId="{B6D9DB3C-2C36-45BB-B252-E7AEA9210B1B}" type="presOf" srcId="{D1AFBFC7-A99A-4388-B99B-41BC9A0177D6}" destId="{6C9F8E7E-95E4-4ED6-AE0F-E8189892FD77}" srcOrd="0" destOrd="1" presId="urn:microsoft.com/office/officeart/2005/8/layout/vList5"/>
    <dgm:cxn modelId="{13719345-7A25-4AA8-8B2B-8983D07EA203}" type="presOf" srcId="{BC7E0FE6-3511-4FA6-BCB9-A836162AD1C8}" destId="{6C9F8E7E-95E4-4ED6-AE0F-E8189892FD77}" srcOrd="0" destOrd="0" presId="urn:microsoft.com/office/officeart/2005/8/layout/vList5"/>
    <dgm:cxn modelId="{60770749-F274-4EB5-9B46-C6A77B6465FF}" type="presOf" srcId="{55382977-7AF1-4E32-9774-19D833754E2B}" destId="{2BDA041D-56D1-40E4-89AC-ED50A5BD83D8}" srcOrd="0" destOrd="0" presId="urn:microsoft.com/office/officeart/2005/8/layout/vList5"/>
    <dgm:cxn modelId="{B9B77749-61DC-4345-96FC-20243F36A71F}" srcId="{524CFE02-50F8-4A11-8168-902CEB3139E9}" destId="{3FD45F73-F646-4CAF-A522-B95424803255}" srcOrd="0" destOrd="0" parTransId="{D5C52F66-CBF1-4E7E-8197-B393C031A391}" sibTransId="{1D42165A-D09A-462F-9CAB-F29B35C2AF2E}"/>
    <dgm:cxn modelId="{262BD756-0BA3-425F-8DF8-E468ED055AEC}" srcId="{AA0A548C-5EE0-40D4-B9FB-12694C3FCFD7}" destId="{D1AFBFC7-A99A-4388-B99B-41BC9A0177D6}" srcOrd="1" destOrd="0" parTransId="{0F3BB56A-18A4-4883-BBCC-7705F32413E5}" sibTransId="{129EB57B-B6A0-4FB3-9BFF-D5910051F8BB}"/>
    <dgm:cxn modelId="{42C36B6B-718D-406B-9797-5791EC4633CE}" srcId="{36CE078C-C974-40EB-8D26-40C3E2408776}" destId="{E85FCDAB-636A-4C39-B11B-9477EBA3CC1E}" srcOrd="1" destOrd="0" parTransId="{162D79F9-2084-4B1F-BBA8-771F528CD7BB}" sibTransId="{390BA3BF-6F32-4A5D-8CE2-777217D2A647}"/>
    <dgm:cxn modelId="{00271978-7BBC-46EA-8A6A-E62685B2C044}" srcId="{36CE078C-C974-40EB-8D26-40C3E2408776}" destId="{AA0A548C-5EE0-40D4-B9FB-12694C3FCFD7}" srcOrd="0" destOrd="0" parTransId="{2A5333C9-E165-43C7-BC0D-66580F88CC7B}" sibTransId="{2B7DBFAA-5B0C-42F0-B41A-34AE0CD8BDCF}"/>
    <dgm:cxn modelId="{81CD107E-2D5A-4890-A3E0-22167F856A25}" type="presOf" srcId="{E85FCDAB-636A-4C39-B11B-9477EBA3CC1E}" destId="{D43E259D-DEA5-403E-B6BC-D27E2784ADF8}" srcOrd="0" destOrd="0" presId="urn:microsoft.com/office/officeart/2005/8/layout/vList5"/>
    <dgm:cxn modelId="{45B1D699-DBBF-493E-80E6-9BDF2E67CBA0}" srcId="{E85FCDAB-636A-4C39-B11B-9477EBA3CC1E}" destId="{FEDEB95D-8EFD-4112-BA76-DB9FD4EE9E31}" srcOrd="1" destOrd="0" parTransId="{DD8CB4A5-9E7B-4230-8FFA-08715FF444C8}" sibTransId="{A4C7F366-8C94-4C46-A0B5-E4D89E1AE757}"/>
    <dgm:cxn modelId="{A6C647A1-7855-44B3-9366-D205F4D5D35B}" type="presOf" srcId="{DCC25D77-CA76-4EF8-8BCD-BFD282DAC58D}" destId="{839752C5-2916-4DC0-87AB-FFD06F32A2B2}" srcOrd="0" destOrd="1" presId="urn:microsoft.com/office/officeart/2005/8/layout/vList5"/>
    <dgm:cxn modelId="{44468CA2-7135-4DB0-8582-F688A9543484}" srcId="{36CE078C-C974-40EB-8D26-40C3E2408776}" destId="{524CFE02-50F8-4A11-8168-902CEB3139E9}" srcOrd="2" destOrd="0" parTransId="{A3741DF0-08C2-4E7F-BB05-3C5B083F7A25}" sibTransId="{F4432900-FEBB-411D-B5E8-18AA8C72449A}"/>
    <dgm:cxn modelId="{3AFE8CA8-32F8-4435-902B-8AFDD6625799}" srcId="{AA0A548C-5EE0-40D4-B9FB-12694C3FCFD7}" destId="{BC7E0FE6-3511-4FA6-BCB9-A836162AD1C8}" srcOrd="0" destOrd="0" parTransId="{C18FAF41-81ED-4B1A-97D9-A14F12E5EB22}" sibTransId="{ADA08FB0-7CF6-47E0-948A-6A8D80EF8F1C}"/>
    <dgm:cxn modelId="{C20B66B0-3DDB-41E3-90D1-7605940599DD}" type="presOf" srcId="{524CFE02-50F8-4A11-8168-902CEB3139E9}" destId="{B255E2B4-C168-4857-B6E0-1B6990E7CAC3}" srcOrd="0" destOrd="0" presId="urn:microsoft.com/office/officeart/2005/8/layout/vList5"/>
    <dgm:cxn modelId="{567BB7B9-9909-40D7-93F8-81F8F76A8366}" type="presOf" srcId="{36CE078C-C974-40EB-8D26-40C3E2408776}" destId="{FE3C466C-BFB7-413D-8CFA-6CBF65152E95}" srcOrd="0" destOrd="0" presId="urn:microsoft.com/office/officeart/2005/8/layout/vList5"/>
    <dgm:cxn modelId="{A2D4D6C2-0B39-4204-9F0F-42F9A41DCF66}" srcId="{524CFE02-50F8-4A11-8168-902CEB3139E9}" destId="{DCC25D77-CA76-4EF8-8BCD-BFD282DAC58D}" srcOrd="1" destOrd="0" parTransId="{70CF9F2A-75D7-404B-8D3F-C6689C77E54C}" sibTransId="{F34F2946-5861-4F57-8EF0-F66BCD411958}"/>
    <dgm:cxn modelId="{DCC575CC-D3C9-42C8-9482-620E20BA0677}" type="presOf" srcId="{3FD45F73-F646-4CAF-A522-B95424803255}" destId="{839752C5-2916-4DC0-87AB-FFD06F32A2B2}" srcOrd="0" destOrd="0" presId="urn:microsoft.com/office/officeart/2005/8/layout/vList5"/>
    <dgm:cxn modelId="{27FFACF3-A489-4FEE-84D1-FB935BA1A60F}" type="presOf" srcId="{FEDEB95D-8EFD-4112-BA76-DB9FD4EE9E31}" destId="{2BDA041D-56D1-40E4-89AC-ED50A5BD83D8}" srcOrd="0" destOrd="1" presId="urn:microsoft.com/office/officeart/2005/8/layout/vList5"/>
    <dgm:cxn modelId="{B67063E1-F22E-4E63-9C09-9C109C068B3E}" type="presParOf" srcId="{FE3C466C-BFB7-413D-8CFA-6CBF65152E95}" destId="{63CB859A-9648-4E06-86DE-78003E968CB2}" srcOrd="0" destOrd="0" presId="urn:microsoft.com/office/officeart/2005/8/layout/vList5"/>
    <dgm:cxn modelId="{33053006-E92E-4047-84E1-52177359519F}" type="presParOf" srcId="{63CB859A-9648-4E06-86DE-78003E968CB2}" destId="{6FC7CA84-4BA1-46B6-A29A-54B136DD0FB6}" srcOrd="0" destOrd="0" presId="urn:microsoft.com/office/officeart/2005/8/layout/vList5"/>
    <dgm:cxn modelId="{3CD9CEE0-DBBD-49CA-833E-4C7457DD69BE}" type="presParOf" srcId="{63CB859A-9648-4E06-86DE-78003E968CB2}" destId="{6C9F8E7E-95E4-4ED6-AE0F-E8189892FD77}" srcOrd="1" destOrd="0" presId="urn:microsoft.com/office/officeart/2005/8/layout/vList5"/>
    <dgm:cxn modelId="{38849093-7B38-44FB-ADDF-7A7C85B9D24E}" type="presParOf" srcId="{FE3C466C-BFB7-413D-8CFA-6CBF65152E95}" destId="{CBC224D4-D817-4A72-971F-645440C361DE}" srcOrd="1" destOrd="0" presId="urn:microsoft.com/office/officeart/2005/8/layout/vList5"/>
    <dgm:cxn modelId="{857E0FE7-C4D6-4F3E-A585-AFCA95411A57}" type="presParOf" srcId="{FE3C466C-BFB7-413D-8CFA-6CBF65152E95}" destId="{20F1365B-9AF5-4924-AD85-F09DC7649F40}" srcOrd="2" destOrd="0" presId="urn:microsoft.com/office/officeart/2005/8/layout/vList5"/>
    <dgm:cxn modelId="{448B6BF3-76CB-447C-B346-7972D1AD9EA7}" type="presParOf" srcId="{20F1365B-9AF5-4924-AD85-F09DC7649F40}" destId="{D43E259D-DEA5-403E-B6BC-D27E2784ADF8}" srcOrd="0" destOrd="0" presId="urn:microsoft.com/office/officeart/2005/8/layout/vList5"/>
    <dgm:cxn modelId="{6AD70276-6987-4BB1-B452-04CCEC21226F}" type="presParOf" srcId="{20F1365B-9AF5-4924-AD85-F09DC7649F40}" destId="{2BDA041D-56D1-40E4-89AC-ED50A5BD83D8}" srcOrd="1" destOrd="0" presId="urn:microsoft.com/office/officeart/2005/8/layout/vList5"/>
    <dgm:cxn modelId="{63254FFB-B9DB-43F0-B5F9-A3F77312EC6E}" type="presParOf" srcId="{FE3C466C-BFB7-413D-8CFA-6CBF65152E95}" destId="{B058ABF8-17CA-4EE5-981B-0BFDBB54D0FD}" srcOrd="3" destOrd="0" presId="urn:microsoft.com/office/officeart/2005/8/layout/vList5"/>
    <dgm:cxn modelId="{C646E007-579F-4C0D-A764-B23B94821D7D}" type="presParOf" srcId="{FE3C466C-BFB7-413D-8CFA-6CBF65152E95}" destId="{8E477E58-3F9B-4F7F-8ADC-C02A7B261D62}" srcOrd="4" destOrd="0" presId="urn:microsoft.com/office/officeart/2005/8/layout/vList5"/>
    <dgm:cxn modelId="{4A89E6BB-4BB5-4E73-B299-5EF30931E27E}" type="presParOf" srcId="{8E477E58-3F9B-4F7F-8ADC-C02A7B261D62}" destId="{B255E2B4-C168-4857-B6E0-1B6990E7CAC3}" srcOrd="0" destOrd="0" presId="urn:microsoft.com/office/officeart/2005/8/layout/vList5"/>
    <dgm:cxn modelId="{7EFF11AE-CB03-4185-91DC-B6FAF5199F98}" type="presParOf" srcId="{8E477E58-3F9B-4F7F-8ADC-C02A7B261D62}" destId="{839752C5-2916-4DC0-87AB-FFD06F32A2B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35266B-7317-458A-8A25-9A8F30C161F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697FE95-2BDD-4260-87FA-195F9F8EC482}">
      <dgm:prSet phldrT="[Text]"/>
      <dgm:spPr>
        <a:solidFill>
          <a:schemeClr val="accent1">
            <a:lumMod val="20000"/>
            <a:lumOff val="80000"/>
          </a:schemeClr>
        </a:solidFill>
      </dgm:spPr>
      <dgm:t>
        <a:bodyPr/>
        <a:lstStyle/>
        <a:p>
          <a:r>
            <a:rPr lang="en-US" dirty="0">
              <a:solidFill>
                <a:srgbClr val="002060"/>
              </a:solidFill>
            </a:rPr>
            <a:t>Public awareness</a:t>
          </a:r>
        </a:p>
      </dgm:t>
    </dgm:pt>
    <dgm:pt modelId="{B073818D-149C-49A9-A8A1-53E53DF4BEC2}" type="parTrans" cxnId="{BCBC68D9-12AD-4C2B-B0D7-4A3F1E6D2804}">
      <dgm:prSet/>
      <dgm:spPr/>
      <dgm:t>
        <a:bodyPr/>
        <a:lstStyle/>
        <a:p>
          <a:endParaRPr lang="en-US"/>
        </a:p>
      </dgm:t>
    </dgm:pt>
    <dgm:pt modelId="{4104D735-5B67-48CF-A602-8347764CE214}" type="sibTrans" cxnId="{BCBC68D9-12AD-4C2B-B0D7-4A3F1E6D2804}">
      <dgm:prSet/>
      <dgm:spPr/>
      <dgm:t>
        <a:bodyPr/>
        <a:lstStyle/>
        <a:p>
          <a:endParaRPr lang="en-US"/>
        </a:p>
      </dgm:t>
    </dgm:pt>
    <dgm:pt modelId="{C7D5F393-05CF-4ED5-840C-DE81ED6FEE09}">
      <dgm:prSet phldrT="[Text]"/>
      <dgm:spPr/>
      <dgm:t>
        <a:bodyPr/>
        <a:lstStyle/>
        <a:p>
          <a:r>
            <a:rPr lang="en-US" dirty="0">
              <a:solidFill>
                <a:srgbClr val="002060"/>
              </a:solidFill>
            </a:rPr>
            <a:t>Crime Victims’ rights and services</a:t>
          </a:r>
        </a:p>
      </dgm:t>
    </dgm:pt>
    <dgm:pt modelId="{607349F6-B428-430F-9325-53DAF2638AB0}" type="parTrans" cxnId="{1DDE6043-1ABA-45F7-A5EF-7E0AD05B9E7B}">
      <dgm:prSet/>
      <dgm:spPr/>
      <dgm:t>
        <a:bodyPr/>
        <a:lstStyle/>
        <a:p>
          <a:endParaRPr lang="en-US"/>
        </a:p>
      </dgm:t>
    </dgm:pt>
    <dgm:pt modelId="{170D1C5D-578A-47C8-9AD9-539E86D77B7A}" type="sibTrans" cxnId="{1DDE6043-1ABA-45F7-A5EF-7E0AD05B9E7B}">
      <dgm:prSet/>
      <dgm:spPr/>
      <dgm:t>
        <a:bodyPr/>
        <a:lstStyle/>
        <a:p>
          <a:endParaRPr lang="en-US"/>
        </a:p>
      </dgm:t>
    </dgm:pt>
    <dgm:pt modelId="{5F571956-15DA-4A53-8A07-122904F713A3}">
      <dgm:prSet phldrT="[Text]"/>
      <dgm:spPr/>
      <dgm:t>
        <a:bodyPr/>
        <a:lstStyle/>
        <a:p>
          <a:r>
            <a:rPr lang="en-US" dirty="0">
              <a:solidFill>
                <a:srgbClr val="002060"/>
              </a:solidFill>
            </a:rPr>
            <a:t>Central location for crime victim information</a:t>
          </a:r>
        </a:p>
      </dgm:t>
    </dgm:pt>
    <dgm:pt modelId="{54ABFD81-A97C-44E1-AE46-7B780DA09E62}" type="parTrans" cxnId="{86EFAAF9-D323-4E2F-ACE4-6C2CEA290FC9}">
      <dgm:prSet/>
      <dgm:spPr/>
      <dgm:t>
        <a:bodyPr/>
        <a:lstStyle/>
        <a:p>
          <a:endParaRPr lang="en-US"/>
        </a:p>
      </dgm:t>
    </dgm:pt>
    <dgm:pt modelId="{F7DE7A0F-6FD3-43B0-BE64-585A20DC6166}" type="sibTrans" cxnId="{86EFAAF9-D323-4E2F-ACE4-6C2CEA290FC9}">
      <dgm:prSet/>
      <dgm:spPr/>
      <dgm:t>
        <a:bodyPr/>
        <a:lstStyle/>
        <a:p>
          <a:endParaRPr lang="en-US"/>
        </a:p>
      </dgm:t>
    </dgm:pt>
    <dgm:pt modelId="{74896B07-BD4C-4AF6-8C18-D0B8B8930A32}">
      <dgm:prSet phldrT="[Text]"/>
      <dgm:spPr>
        <a:solidFill>
          <a:schemeClr val="accent1">
            <a:lumMod val="20000"/>
            <a:lumOff val="80000"/>
          </a:schemeClr>
        </a:solidFill>
      </dgm:spPr>
      <dgm:t>
        <a:bodyPr/>
        <a:lstStyle/>
        <a:p>
          <a:r>
            <a:rPr lang="en-US" dirty="0">
              <a:solidFill>
                <a:srgbClr val="002060"/>
              </a:solidFill>
            </a:rPr>
            <a:t>Trainings</a:t>
          </a:r>
        </a:p>
      </dgm:t>
    </dgm:pt>
    <dgm:pt modelId="{38C3EDC7-1B30-4817-B9A1-2EEB07226DF4}" type="parTrans" cxnId="{583F02C6-52DE-4BD9-A23B-22A7C3E147C1}">
      <dgm:prSet/>
      <dgm:spPr/>
      <dgm:t>
        <a:bodyPr/>
        <a:lstStyle/>
        <a:p>
          <a:endParaRPr lang="en-US"/>
        </a:p>
      </dgm:t>
    </dgm:pt>
    <dgm:pt modelId="{EB0C7123-8DC4-4445-9EA4-61B5D7759283}" type="sibTrans" cxnId="{583F02C6-52DE-4BD9-A23B-22A7C3E147C1}">
      <dgm:prSet/>
      <dgm:spPr/>
      <dgm:t>
        <a:bodyPr/>
        <a:lstStyle/>
        <a:p>
          <a:endParaRPr lang="en-US"/>
        </a:p>
      </dgm:t>
    </dgm:pt>
    <dgm:pt modelId="{9AA5A160-231D-468E-8747-320677374D1A}">
      <dgm:prSet phldrT="[Text]"/>
      <dgm:spPr/>
      <dgm:t>
        <a:bodyPr/>
        <a:lstStyle/>
        <a:p>
          <a:r>
            <a:rPr lang="en-US" dirty="0">
              <a:solidFill>
                <a:srgbClr val="002060"/>
              </a:solidFill>
            </a:rPr>
            <a:t>Public or private entities</a:t>
          </a:r>
        </a:p>
      </dgm:t>
    </dgm:pt>
    <dgm:pt modelId="{E9A92186-529B-4AB0-9605-56EFB1F35553}" type="parTrans" cxnId="{42D07139-3521-4028-8291-9D838A4BB1F3}">
      <dgm:prSet/>
      <dgm:spPr/>
      <dgm:t>
        <a:bodyPr/>
        <a:lstStyle/>
        <a:p>
          <a:endParaRPr lang="en-US"/>
        </a:p>
      </dgm:t>
    </dgm:pt>
    <dgm:pt modelId="{29E701FC-4C9A-4EA5-99D5-4201DF6F70D3}" type="sibTrans" cxnId="{42D07139-3521-4028-8291-9D838A4BB1F3}">
      <dgm:prSet/>
      <dgm:spPr/>
      <dgm:t>
        <a:bodyPr/>
        <a:lstStyle/>
        <a:p>
          <a:endParaRPr lang="en-US"/>
        </a:p>
      </dgm:t>
    </dgm:pt>
    <dgm:pt modelId="{2BB71C7F-CDFA-4D4D-AB83-264A13CE43D4}">
      <dgm:prSet phldrT="[Text]"/>
      <dgm:spPr/>
      <dgm:t>
        <a:bodyPr/>
        <a:lstStyle/>
        <a:p>
          <a:r>
            <a:rPr lang="en-US" dirty="0">
              <a:solidFill>
                <a:srgbClr val="002060"/>
              </a:solidFill>
            </a:rPr>
            <a:t>Cross training for criminal justice community</a:t>
          </a:r>
        </a:p>
      </dgm:t>
    </dgm:pt>
    <dgm:pt modelId="{E26A354D-425D-4C5B-8175-0E536848CEA6}" type="parTrans" cxnId="{63CDCC71-BB4C-44F3-86AA-B2DA33ED10D7}">
      <dgm:prSet/>
      <dgm:spPr/>
      <dgm:t>
        <a:bodyPr/>
        <a:lstStyle/>
        <a:p>
          <a:endParaRPr lang="en-US"/>
        </a:p>
      </dgm:t>
    </dgm:pt>
    <dgm:pt modelId="{11DA4933-CF90-4B31-AC77-68093B56C397}" type="sibTrans" cxnId="{63CDCC71-BB4C-44F3-86AA-B2DA33ED10D7}">
      <dgm:prSet/>
      <dgm:spPr/>
      <dgm:t>
        <a:bodyPr/>
        <a:lstStyle/>
        <a:p>
          <a:endParaRPr lang="en-US"/>
        </a:p>
      </dgm:t>
    </dgm:pt>
    <dgm:pt modelId="{3214819F-2CDD-491A-938A-D60494FC6D70}">
      <dgm:prSet phldrT="[Text]"/>
      <dgm:spPr>
        <a:solidFill>
          <a:schemeClr val="accent1">
            <a:lumMod val="20000"/>
            <a:lumOff val="80000"/>
          </a:schemeClr>
        </a:solidFill>
      </dgm:spPr>
      <dgm:t>
        <a:bodyPr/>
        <a:lstStyle/>
        <a:p>
          <a:r>
            <a:rPr lang="en-US" dirty="0">
              <a:solidFill>
                <a:srgbClr val="002060"/>
              </a:solidFill>
            </a:rPr>
            <a:t>Information</a:t>
          </a:r>
        </a:p>
      </dgm:t>
    </dgm:pt>
    <dgm:pt modelId="{FE1A622E-A052-4F53-B9B0-2B3E2AA02AC3}" type="parTrans" cxnId="{EC52A00C-E1BA-4CAA-87B8-9091E9D9DB0B}">
      <dgm:prSet/>
      <dgm:spPr/>
      <dgm:t>
        <a:bodyPr/>
        <a:lstStyle/>
        <a:p>
          <a:endParaRPr lang="en-US"/>
        </a:p>
      </dgm:t>
    </dgm:pt>
    <dgm:pt modelId="{2FA2C00F-8BFD-46E9-BE0E-9D8C53ED89E4}" type="sibTrans" cxnId="{EC52A00C-E1BA-4CAA-87B8-9091E9D9DB0B}">
      <dgm:prSet/>
      <dgm:spPr/>
      <dgm:t>
        <a:bodyPr/>
        <a:lstStyle/>
        <a:p>
          <a:endParaRPr lang="en-US"/>
        </a:p>
      </dgm:t>
    </dgm:pt>
    <dgm:pt modelId="{D20DFBC2-2923-47FF-8206-6F26C36995D1}">
      <dgm:prSet phldrT="[Text]"/>
      <dgm:spPr/>
      <dgm:t>
        <a:bodyPr/>
        <a:lstStyle/>
        <a:p>
          <a:r>
            <a:rPr lang="en-US" dirty="0">
              <a:solidFill>
                <a:srgbClr val="002060"/>
              </a:solidFill>
            </a:rPr>
            <a:t>Social Media/Website</a:t>
          </a:r>
        </a:p>
      </dgm:t>
    </dgm:pt>
    <dgm:pt modelId="{63FAC91F-2C85-49EC-A7F6-8E656575B631}" type="parTrans" cxnId="{08DEC3E4-C51B-42F6-B2CB-3C3B381B965B}">
      <dgm:prSet/>
      <dgm:spPr/>
      <dgm:t>
        <a:bodyPr/>
        <a:lstStyle/>
        <a:p>
          <a:endParaRPr lang="en-US"/>
        </a:p>
      </dgm:t>
    </dgm:pt>
    <dgm:pt modelId="{B5AC5F19-4BB3-471D-B349-C95DE77E478C}" type="sibTrans" cxnId="{08DEC3E4-C51B-42F6-B2CB-3C3B381B965B}">
      <dgm:prSet/>
      <dgm:spPr/>
      <dgm:t>
        <a:bodyPr/>
        <a:lstStyle/>
        <a:p>
          <a:endParaRPr lang="en-US"/>
        </a:p>
      </dgm:t>
    </dgm:pt>
    <dgm:pt modelId="{2C82A968-20F9-4105-906E-55B91DF0F9AA}">
      <dgm:prSet phldrT="[Text]"/>
      <dgm:spPr/>
      <dgm:t>
        <a:bodyPr/>
        <a:lstStyle/>
        <a:p>
          <a:r>
            <a:rPr lang="en-US" dirty="0">
              <a:solidFill>
                <a:srgbClr val="002060"/>
              </a:solidFill>
            </a:rPr>
            <a:t>Printed materials/brochures</a:t>
          </a:r>
        </a:p>
      </dgm:t>
    </dgm:pt>
    <dgm:pt modelId="{C92A5A6F-A8EE-49EA-896E-265A92F399CF}" type="parTrans" cxnId="{54B65DFE-2802-4E12-8724-ABE5D89C7917}">
      <dgm:prSet/>
      <dgm:spPr/>
      <dgm:t>
        <a:bodyPr/>
        <a:lstStyle/>
        <a:p>
          <a:endParaRPr lang="en-US"/>
        </a:p>
      </dgm:t>
    </dgm:pt>
    <dgm:pt modelId="{AD37F24E-B201-479D-A4F7-E50AF0039AA7}" type="sibTrans" cxnId="{54B65DFE-2802-4E12-8724-ABE5D89C7917}">
      <dgm:prSet/>
      <dgm:spPr/>
      <dgm:t>
        <a:bodyPr/>
        <a:lstStyle/>
        <a:p>
          <a:endParaRPr lang="en-US"/>
        </a:p>
      </dgm:t>
    </dgm:pt>
    <dgm:pt modelId="{C089E9CD-BF7B-477E-B6CD-8B05F3A5A3A6}">
      <dgm:prSet phldrT="[Text]"/>
      <dgm:spPr/>
      <dgm:t>
        <a:bodyPr/>
        <a:lstStyle/>
        <a:p>
          <a:r>
            <a:rPr lang="en-US" dirty="0">
              <a:solidFill>
                <a:srgbClr val="002060"/>
              </a:solidFill>
            </a:rPr>
            <a:t>OVA versus OVS</a:t>
          </a:r>
        </a:p>
      </dgm:t>
    </dgm:pt>
    <dgm:pt modelId="{46A77DD9-7E8C-4CC4-AECE-7A910F958FD6}" type="parTrans" cxnId="{4785FA63-8DCA-4853-9C71-786163F2CB1F}">
      <dgm:prSet/>
      <dgm:spPr/>
      <dgm:t>
        <a:bodyPr/>
        <a:lstStyle/>
        <a:p>
          <a:endParaRPr lang="en-US"/>
        </a:p>
      </dgm:t>
    </dgm:pt>
    <dgm:pt modelId="{B0721AA2-6AA3-4FAD-B696-40DCEC7027AE}" type="sibTrans" cxnId="{4785FA63-8DCA-4853-9C71-786163F2CB1F}">
      <dgm:prSet/>
      <dgm:spPr/>
      <dgm:t>
        <a:bodyPr/>
        <a:lstStyle/>
        <a:p>
          <a:endParaRPr lang="en-US"/>
        </a:p>
      </dgm:t>
    </dgm:pt>
    <dgm:pt modelId="{B1004AE0-4957-4178-8EBA-515E4FEFD889}">
      <dgm:prSet phldrT="[Text]"/>
      <dgm:spPr/>
      <dgm:t>
        <a:bodyPr/>
        <a:lstStyle/>
        <a:p>
          <a:r>
            <a:rPr lang="en-US" dirty="0">
              <a:solidFill>
                <a:srgbClr val="002060"/>
              </a:solidFill>
            </a:rPr>
            <a:t>Crime Victim Guide</a:t>
          </a:r>
        </a:p>
      </dgm:t>
    </dgm:pt>
    <dgm:pt modelId="{BB497D34-405A-4C97-9E24-0C80553B055D}" type="parTrans" cxnId="{FFA8E3CE-51FD-45C1-AA54-35AA80734A76}">
      <dgm:prSet/>
      <dgm:spPr/>
      <dgm:t>
        <a:bodyPr/>
        <a:lstStyle/>
        <a:p>
          <a:endParaRPr lang="en-US"/>
        </a:p>
      </dgm:t>
    </dgm:pt>
    <dgm:pt modelId="{4F918DDB-31F8-44B8-A343-87611311FD28}" type="sibTrans" cxnId="{FFA8E3CE-51FD-45C1-AA54-35AA80734A76}">
      <dgm:prSet/>
      <dgm:spPr/>
      <dgm:t>
        <a:bodyPr/>
        <a:lstStyle/>
        <a:p>
          <a:endParaRPr lang="en-US"/>
        </a:p>
      </dgm:t>
    </dgm:pt>
    <dgm:pt modelId="{C06FA0F6-EF06-46A5-B094-7BAA0BFD1A29}" type="pres">
      <dgm:prSet presAssocID="{E235266B-7317-458A-8A25-9A8F30C161F4}" presName="Name0" presStyleCnt="0">
        <dgm:presLayoutVars>
          <dgm:dir/>
          <dgm:animLvl val="lvl"/>
          <dgm:resizeHandles val="exact"/>
        </dgm:presLayoutVars>
      </dgm:prSet>
      <dgm:spPr/>
    </dgm:pt>
    <dgm:pt modelId="{AB764489-0E05-43E9-8974-5CEBD5DD0087}" type="pres">
      <dgm:prSet presAssocID="{F697FE95-2BDD-4260-87FA-195F9F8EC482}" presName="linNode" presStyleCnt="0"/>
      <dgm:spPr/>
    </dgm:pt>
    <dgm:pt modelId="{9C75A41D-D62C-4323-92DE-A6D3D92B0703}" type="pres">
      <dgm:prSet presAssocID="{F697FE95-2BDD-4260-87FA-195F9F8EC482}" presName="parentText" presStyleLbl="node1" presStyleIdx="0" presStyleCnt="3">
        <dgm:presLayoutVars>
          <dgm:chMax val="1"/>
          <dgm:bulletEnabled val="1"/>
        </dgm:presLayoutVars>
      </dgm:prSet>
      <dgm:spPr/>
    </dgm:pt>
    <dgm:pt modelId="{5F59A0D9-C3A1-49D0-AD0E-2DA8D9D214E5}" type="pres">
      <dgm:prSet presAssocID="{F697FE95-2BDD-4260-87FA-195F9F8EC482}" presName="descendantText" presStyleLbl="alignAccFollowNode1" presStyleIdx="0" presStyleCnt="3">
        <dgm:presLayoutVars>
          <dgm:bulletEnabled val="1"/>
        </dgm:presLayoutVars>
      </dgm:prSet>
      <dgm:spPr/>
    </dgm:pt>
    <dgm:pt modelId="{CFEF1679-1F8A-477B-955E-45AA324BCBB4}" type="pres">
      <dgm:prSet presAssocID="{4104D735-5B67-48CF-A602-8347764CE214}" presName="sp" presStyleCnt="0"/>
      <dgm:spPr/>
    </dgm:pt>
    <dgm:pt modelId="{5D4C63DD-A0CB-4FEB-A2DB-816E291226B4}" type="pres">
      <dgm:prSet presAssocID="{74896B07-BD4C-4AF6-8C18-D0B8B8930A32}" presName="linNode" presStyleCnt="0"/>
      <dgm:spPr/>
    </dgm:pt>
    <dgm:pt modelId="{4195E0D2-045E-4903-8C8F-F76D5F8AC433}" type="pres">
      <dgm:prSet presAssocID="{74896B07-BD4C-4AF6-8C18-D0B8B8930A32}" presName="parentText" presStyleLbl="node1" presStyleIdx="1" presStyleCnt="3" custLinFactNeighborY="-1141">
        <dgm:presLayoutVars>
          <dgm:chMax val="1"/>
          <dgm:bulletEnabled val="1"/>
        </dgm:presLayoutVars>
      </dgm:prSet>
      <dgm:spPr/>
    </dgm:pt>
    <dgm:pt modelId="{B8D101E5-6E73-45FA-A7B8-FAFA8FEE046C}" type="pres">
      <dgm:prSet presAssocID="{74896B07-BD4C-4AF6-8C18-D0B8B8930A32}" presName="descendantText" presStyleLbl="alignAccFollowNode1" presStyleIdx="1" presStyleCnt="3" custLinFactNeighborX="14" custLinFactNeighborY="-4690">
        <dgm:presLayoutVars>
          <dgm:bulletEnabled val="1"/>
        </dgm:presLayoutVars>
      </dgm:prSet>
      <dgm:spPr/>
    </dgm:pt>
    <dgm:pt modelId="{2CB30829-4B3B-48D7-82E6-E590F319AB59}" type="pres">
      <dgm:prSet presAssocID="{EB0C7123-8DC4-4445-9EA4-61B5D7759283}" presName="sp" presStyleCnt="0"/>
      <dgm:spPr/>
    </dgm:pt>
    <dgm:pt modelId="{3DA8B2C6-1226-4F7D-8010-130A796D9004}" type="pres">
      <dgm:prSet presAssocID="{3214819F-2CDD-491A-938A-D60494FC6D70}" presName="linNode" presStyleCnt="0"/>
      <dgm:spPr/>
    </dgm:pt>
    <dgm:pt modelId="{200E993C-A8BB-4F31-9D05-F81D04935497}" type="pres">
      <dgm:prSet presAssocID="{3214819F-2CDD-491A-938A-D60494FC6D70}" presName="parentText" presStyleLbl="node1" presStyleIdx="2" presStyleCnt="3">
        <dgm:presLayoutVars>
          <dgm:chMax val="1"/>
          <dgm:bulletEnabled val="1"/>
        </dgm:presLayoutVars>
      </dgm:prSet>
      <dgm:spPr/>
    </dgm:pt>
    <dgm:pt modelId="{05DB67BD-4C21-4531-81FB-7CB4AD880E31}" type="pres">
      <dgm:prSet presAssocID="{3214819F-2CDD-491A-938A-D60494FC6D70}" presName="descendantText" presStyleLbl="alignAccFollowNode1" presStyleIdx="2" presStyleCnt="3">
        <dgm:presLayoutVars>
          <dgm:bulletEnabled val="1"/>
        </dgm:presLayoutVars>
      </dgm:prSet>
      <dgm:spPr/>
    </dgm:pt>
  </dgm:ptLst>
  <dgm:cxnLst>
    <dgm:cxn modelId="{8AC8CC07-D9BC-4880-9638-6597D1C33816}" type="presOf" srcId="{F697FE95-2BDD-4260-87FA-195F9F8EC482}" destId="{9C75A41D-D62C-4323-92DE-A6D3D92B0703}" srcOrd="0" destOrd="0" presId="urn:microsoft.com/office/officeart/2005/8/layout/vList5"/>
    <dgm:cxn modelId="{9F83B208-E750-44BC-A915-69A7BBC6D272}" type="presOf" srcId="{5F571956-15DA-4A53-8A07-122904F713A3}" destId="{5F59A0D9-C3A1-49D0-AD0E-2DA8D9D214E5}" srcOrd="0" destOrd="2" presId="urn:microsoft.com/office/officeart/2005/8/layout/vList5"/>
    <dgm:cxn modelId="{EC52A00C-E1BA-4CAA-87B8-9091E9D9DB0B}" srcId="{E235266B-7317-458A-8A25-9A8F30C161F4}" destId="{3214819F-2CDD-491A-938A-D60494FC6D70}" srcOrd="2" destOrd="0" parTransId="{FE1A622E-A052-4F53-B9B0-2B3E2AA02AC3}" sibTransId="{2FA2C00F-8BFD-46E9-BE0E-9D8C53ED89E4}"/>
    <dgm:cxn modelId="{42D07139-3521-4028-8291-9D838A4BB1F3}" srcId="{74896B07-BD4C-4AF6-8C18-D0B8B8930A32}" destId="{9AA5A160-231D-468E-8747-320677374D1A}" srcOrd="0" destOrd="0" parTransId="{E9A92186-529B-4AB0-9605-56EFB1F35553}" sibTransId="{29E701FC-4C9A-4EA5-99D5-4201DF6F70D3}"/>
    <dgm:cxn modelId="{1DDE6043-1ABA-45F7-A5EF-7E0AD05B9E7B}" srcId="{F697FE95-2BDD-4260-87FA-195F9F8EC482}" destId="{C7D5F393-05CF-4ED5-840C-DE81ED6FEE09}" srcOrd="0" destOrd="0" parTransId="{607349F6-B428-430F-9325-53DAF2638AB0}" sibTransId="{170D1C5D-578A-47C8-9AD9-539E86D77B7A}"/>
    <dgm:cxn modelId="{EEC93A4C-F242-4C11-AB2B-8D53370D36D3}" type="presOf" srcId="{C089E9CD-BF7B-477E-B6CD-8B05F3A5A3A6}" destId="{5F59A0D9-C3A1-49D0-AD0E-2DA8D9D214E5}" srcOrd="0" destOrd="1" presId="urn:microsoft.com/office/officeart/2005/8/layout/vList5"/>
    <dgm:cxn modelId="{789E5B4F-316F-4580-BE03-D8BB416F940D}" type="presOf" srcId="{E235266B-7317-458A-8A25-9A8F30C161F4}" destId="{C06FA0F6-EF06-46A5-B094-7BAA0BFD1A29}" srcOrd="0" destOrd="0" presId="urn:microsoft.com/office/officeart/2005/8/layout/vList5"/>
    <dgm:cxn modelId="{4785FA63-8DCA-4853-9C71-786163F2CB1F}" srcId="{F697FE95-2BDD-4260-87FA-195F9F8EC482}" destId="{C089E9CD-BF7B-477E-B6CD-8B05F3A5A3A6}" srcOrd="1" destOrd="0" parTransId="{46A77DD9-7E8C-4CC4-AECE-7A910F958FD6}" sibTransId="{B0721AA2-6AA3-4FAD-B696-40DCEC7027AE}"/>
    <dgm:cxn modelId="{63CDCC71-BB4C-44F3-86AA-B2DA33ED10D7}" srcId="{74896B07-BD4C-4AF6-8C18-D0B8B8930A32}" destId="{2BB71C7F-CDFA-4D4D-AB83-264A13CE43D4}" srcOrd="1" destOrd="0" parTransId="{E26A354D-425D-4C5B-8175-0E536848CEA6}" sibTransId="{11DA4933-CF90-4B31-AC77-68093B56C397}"/>
    <dgm:cxn modelId="{274DA987-6003-4D8B-BBD7-E559B78F15DF}" type="presOf" srcId="{3214819F-2CDD-491A-938A-D60494FC6D70}" destId="{200E993C-A8BB-4F31-9D05-F81D04935497}" srcOrd="0" destOrd="0" presId="urn:microsoft.com/office/officeart/2005/8/layout/vList5"/>
    <dgm:cxn modelId="{E95A1A8A-D5BA-49D1-B227-627C0DAB0004}" type="presOf" srcId="{2BB71C7F-CDFA-4D4D-AB83-264A13CE43D4}" destId="{B8D101E5-6E73-45FA-A7B8-FAFA8FEE046C}" srcOrd="0" destOrd="1" presId="urn:microsoft.com/office/officeart/2005/8/layout/vList5"/>
    <dgm:cxn modelId="{47C6868B-AE75-46DD-9B74-01A5B3922E12}" type="presOf" srcId="{C7D5F393-05CF-4ED5-840C-DE81ED6FEE09}" destId="{5F59A0D9-C3A1-49D0-AD0E-2DA8D9D214E5}" srcOrd="0" destOrd="0" presId="urn:microsoft.com/office/officeart/2005/8/layout/vList5"/>
    <dgm:cxn modelId="{6FFC22B1-C42A-4F13-98D2-A6B29BD55512}" type="presOf" srcId="{9AA5A160-231D-468E-8747-320677374D1A}" destId="{B8D101E5-6E73-45FA-A7B8-FAFA8FEE046C}" srcOrd="0" destOrd="0" presId="urn:microsoft.com/office/officeart/2005/8/layout/vList5"/>
    <dgm:cxn modelId="{9A9F45B1-155B-4F13-9954-9D066BC28FB5}" type="presOf" srcId="{D20DFBC2-2923-47FF-8206-6F26C36995D1}" destId="{05DB67BD-4C21-4531-81FB-7CB4AD880E31}" srcOrd="0" destOrd="0" presId="urn:microsoft.com/office/officeart/2005/8/layout/vList5"/>
    <dgm:cxn modelId="{583F02C6-52DE-4BD9-A23B-22A7C3E147C1}" srcId="{E235266B-7317-458A-8A25-9A8F30C161F4}" destId="{74896B07-BD4C-4AF6-8C18-D0B8B8930A32}" srcOrd="1" destOrd="0" parTransId="{38C3EDC7-1B30-4817-B9A1-2EEB07226DF4}" sibTransId="{EB0C7123-8DC4-4445-9EA4-61B5D7759283}"/>
    <dgm:cxn modelId="{D9346ECA-3390-4640-A36F-84CF497A1798}" type="presOf" srcId="{2C82A968-20F9-4105-906E-55B91DF0F9AA}" destId="{05DB67BD-4C21-4531-81FB-7CB4AD880E31}" srcOrd="0" destOrd="1" presId="urn:microsoft.com/office/officeart/2005/8/layout/vList5"/>
    <dgm:cxn modelId="{FFA8E3CE-51FD-45C1-AA54-35AA80734A76}" srcId="{3214819F-2CDD-491A-938A-D60494FC6D70}" destId="{B1004AE0-4957-4178-8EBA-515E4FEFD889}" srcOrd="2" destOrd="0" parTransId="{BB497D34-405A-4C97-9E24-0C80553B055D}" sibTransId="{4F918DDB-31F8-44B8-A343-87611311FD28}"/>
    <dgm:cxn modelId="{359BD0D4-C159-455C-A2C5-396C84CC0645}" type="presOf" srcId="{B1004AE0-4957-4178-8EBA-515E4FEFD889}" destId="{05DB67BD-4C21-4531-81FB-7CB4AD880E31}" srcOrd="0" destOrd="2" presId="urn:microsoft.com/office/officeart/2005/8/layout/vList5"/>
    <dgm:cxn modelId="{BCBC68D9-12AD-4C2B-B0D7-4A3F1E6D2804}" srcId="{E235266B-7317-458A-8A25-9A8F30C161F4}" destId="{F697FE95-2BDD-4260-87FA-195F9F8EC482}" srcOrd="0" destOrd="0" parTransId="{B073818D-149C-49A9-A8A1-53E53DF4BEC2}" sibTransId="{4104D735-5B67-48CF-A602-8347764CE214}"/>
    <dgm:cxn modelId="{08DEC3E4-C51B-42F6-B2CB-3C3B381B965B}" srcId="{3214819F-2CDD-491A-938A-D60494FC6D70}" destId="{D20DFBC2-2923-47FF-8206-6F26C36995D1}" srcOrd="0" destOrd="0" parTransId="{63FAC91F-2C85-49EC-A7F6-8E656575B631}" sibTransId="{B5AC5F19-4BB3-471D-B349-C95DE77E478C}"/>
    <dgm:cxn modelId="{53082EF2-2B06-4E8B-932E-CD7B848C81B2}" type="presOf" srcId="{74896B07-BD4C-4AF6-8C18-D0B8B8930A32}" destId="{4195E0D2-045E-4903-8C8F-F76D5F8AC433}" srcOrd="0" destOrd="0" presId="urn:microsoft.com/office/officeart/2005/8/layout/vList5"/>
    <dgm:cxn modelId="{86EFAAF9-D323-4E2F-ACE4-6C2CEA290FC9}" srcId="{F697FE95-2BDD-4260-87FA-195F9F8EC482}" destId="{5F571956-15DA-4A53-8A07-122904F713A3}" srcOrd="2" destOrd="0" parTransId="{54ABFD81-A97C-44E1-AE46-7B780DA09E62}" sibTransId="{F7DE7A0F-6FD3-43B0-BE64-585A20DC6166}"/>
    <dgm:cxn modelId="{54B65DFE-2802-4E12-8724-ABE5D89C7917}" srcId="{3214819F-2CDD-491A-938A-D60494FC6D70}" destId="{2C82A968-20F9-4105-906E-55B91DF0F9AA}" srcOrd="1" destOrd="0" parTransId="{C92A5A6F-A8EE-49EA-896E-265A92F399CF}" sibTransId="{AD37F24E-B201-479D-A4F7-E50AF0039AA7}"/>
    <dgm:cxn modelId="{825973A5-D1B9-495A-94A8-73352324718C}" type="presParOf" srcId="{C06FA0F6-EF06-46A5-B094-7BAA0BFD1A29}" destId="{AB764489-0E05-43E9-8974-5CEBD5DD0087}" srcOrd="0" destOrd="0" presId="urn:microsoft.com/office/officeart/2005/8/layout/vList5"/>
    <dgm:cxn modelId="{E1A7648B-FD99-4CD3-B055-526500AC3F0F}" type="presParOf" srcId="{AB764489-0E05-43E9-8974-5CEBD5DD0087}" destId="{9C75A41D-D62C-4323-92DE-A6D3D92B0703}" srcOrd="0" destOrd="0" presId="urn:microsoft.com/office/officeart/2005/8/layout/vList5"/>
    <dgm:cxn modelId="{D3DF7B51-5736-4FF2-A7EB-6A12DE94342F}" type="presParOf" srcId="{AB764489-0E05-43E9-8974-5CEBD5DD0087}" destId="{5F59A0D9-C3A1-49D0-AD0E-2DA8D9D214E5}" srcOrd="1" destOrd="0" presId="urn:microsoft.com/office/officeart/2005/8/layout/vList5"/>
    <dgm:cxn modelId="{37EE3C0F-E92C-45F4-B884-8ED78E0CAFFE}" type="presParOf" srcId="{C06FA0F6-EF06-46A5-B094-7BAA0BFD1A29}" destId="{CFEF1679-1F8A-477B-955E-45AA324BCBB4}" srcOrd="1" destOrd="0" presId="urn:microsoft.com/office/officeart/2005/8/layout/vList5"/>
    <dgm:cxn modelId="{61DAD114-4A03-4876-AAB0-5877291BC2FE}" type="presParOf" srcId="{C06FA0F6-EF06-46A5-B094-7BAA0BFD1A29}" destId="{5D4C63DD-A0CB-4FEB-A2DB-816E291226B4}" srcOrd="2" destOrd="0" presId="urn:microsoft.com/office/officeart/2005/8/layout/vList5"/>
    <dgm:cxn modelId="{C6D751C0-6D53-4FCF-97DF-51241484AB9A}" type="presParOf" srcId="{5D4C63DD-A0CB-4FEB-A2DB-816E291226B4}" destId="{4195E0D2-045E-4903-8C8F-F76D5F8AC433}" srcOrd="0" destOrd="0" presId="urn:microsoft.com/office/officeart/2005/8/layout/vList5"/>
    <dgm:cxn modelId="{C33B3D55-8EEE-47B8-BC6E-DB129733E476}" type="presParOf" srcId="{5D4C63DD-A0CB-4FEB-A2DB-816E291226B4}" destId="{B8D101E5-6E73-45FA-A7B8-FAFA8FEE046C}" srcOrd="1" destOrd="0" presId="urn:microsoft.com/office/officeart/2005/8/layout/vList5"/>
    <dgm:cxn modelId="{D493785A-F335-4CA7-A758-00D8B9162710}" type="presParOf" srcId="{C06FA0F6-EF06-46A5-B094-7BAA0BFD1A29}" destId="{2CB30829-4B3B-48D7-82E6-E590F319AB59}" srcOrd="3" destOrd="0" presId="urn:microsoft.com/office/officeart/2005/8/layout/vList5"/>
    <dgm:cxn modelId="{1A804194-9236-45F5-98D4-8B16CD4C3EB8}" type="presParOf" srcId="{C06FA0F6-EF06-46A5-B094-7BAA0BFD1A29}" destId="{3DA8B2C6-1226-4F7D-8010-130A796D9004}" srcOrd="4" destOrd="0" presId="urn:microsoft.com/office/officeart/2005/8/layout/vList5"/>
    <dgm:cxn modelId="{6E7D1668-DF4D-425A-9E76-7136FE8993D2}" type="presParOf" srcId="{3DA8B2C6-1226-4F7D-8010-130A796D9004}" destId="{200E993C-A8BB-4F31-9D05-F81D04935497}" srcOrd="0" destOrd="0" presId="urn:microsoft.com/office/officeart/2005/8/layout/vList5"/>
    <dgm:cxn modelId="{41777CF5-E765-4539-A65C-F8F47AAA56E2}" type="presParOf" srcId="{3DA8B2C6-1226-4F7D-8010-130A796D9004}" destId="{05DB67BD-4C21-4531-81FB-7CB4AD880E3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EC7FBB-08C0-4FE9-82B3-1A5845E0BDB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9F1B42F-BE79-4AD6-8A0F-5B0B661EF8B1}">
      <dgm:prSet phldrT="[Text]"/>
      <dgm:spPr>
        <a:solidFill>
          <a:schemeClr val="accent1">
            <a:lumMod val="20000"/>
            <a:lumOff val="80000"/>
          </a:schemeClr>
        </a:solidFill>
      </dgm:spPr>
      <dgm:t>
        <a:bodyPr/>
        <a:lstStyle/>
        <a:p>
          <a:r>
            <a:rPr lang="en-US" dirty="0">
              <a:solidFill>
                <a:srgbClr val="002060"/>
              </a:solidFill>
            </a:rPr>
            <a:t>Treatment</a:t>
          </a:r>
        </a:p>
      </dgm:t>
    </dgm:pt>
    <dgm:pt modelId="{5DF8A487-0734-4D66-BF16-B72C15B8F3D9}" type="parTrans" cxnId="{8F3AF0F3-9722-4328-B750-9A13A18FC765}">
      <dgm:prSet/>
      <dgm:spPr/>
      <dgm:t>
        <a:bodyPr/>
        <a:lstStyle/>
        <a:p>
          <a:endParaRPr lang="en-US"/>
        </a:p>
      </dgm:t>
    </dgm:pt>
    <dgm:pt modelId="{8DC59D33-A946-4663-8C48-54A75ED65275}" type="sibTrans" cxnId="{8F3AF0F3-9722-4328-B750-9A13A18FC765}">
      <dgm:prSet/>
      <dgm:spPr/>
      <dgm:t>
        <a:bodyPr/>
        <a:lstStyle/>
        <a:p>
          <a:endParaRPr lang="en-US"/>
        </a:p>
      </dgm:t>
    </dgm:pt>
    <dgm:pt modelId="{DC905262-BF3C-400C-9730-BD186A9C04DE}">
      <dgm:prSet phldrT="[Text]" custT="1"/>
      <dgm:spPr/>
      <dgm:t>
        <a:bodyPr/>
        <a:lstStyle/>
        <a:p>
          <a:r>
            <a:rPr lang="en-US" sz="2000" i="1" dirty="0">
              <a:solidFill>
                <a:srgbClr val="002060"/>
              </a:solidFill>
            </a:rPr>
            <a:t>The right to be treated with fairness and respect </a:t>
          </a:r>
          <a:endParaRPr lang="en-US" sz="2000" dirty="0">
            <a:solidFill>
              <a:srgbClr val="002060"/>
            </a:solidFill>
          </a:endParaRPr>
        </a:p>
      </dgm:t>
    </dgm:pt>
    <dgm:pt modelId="{245BD0E4-F777-457A-B9C1-DF1203CE473B}" type="parTrans" cxnId="{C417DFFF-1914-4BC6-ABBA-AAAFB3ECCD79}">
      <dgm:prSet/>
      <dgm:spPr/>
      <dgm:t>
        <a:bodyPr/>
        <a:lstStyle/>
        <a:p>
          <a:endParaRPr lang="en-US"/>
        </a:p>
      </dgm:t>
    </dgm:pt>
    <dgm:pt modelId="{B6D2A85A-F740-4A6C-94CE-A0412AF1093A}" type="sibTrans" cxnId="{C417DFFF-1914-4BC6-ABBA-AAAFB3ECCD79}">
      <dgm:prSet/>
      <dgm:spPr/>
      <dgm:t>
        <a:bodyPr/>
        <a:lstStyle/>
        <a:p>
          <a:endParaRPr lang="en-US"/>
        </a:p>
      </dgm:t>
    </dgm:pt>
    <dgm:pt modelId="{E5201A14-235B-4F3C-B9E5-36085F16AEB5}">
      <dgm:prSet phldrT="[Text]" custT="1"/>
      <dgm:spPr/>
      <dgm:t>
        <a:bodyPr/>
        <a:lstStyle/>
        <a:p>
          <a:r>
            <a:rPr lang="en-US" sz="2000" i="1" dirty="0">
              <a:solidFill>
                <a:srgbClr val="002060"/>
              </a:solidFill>
            </a:rPr>
            <a:t>The right to timely disposition of the case </a:t>
          </a:r>
          <a:endParaRPr lang="en-US" sz="2000" dirty="0">
            <a:solidFill>
              <a:srgbClr val="002060"/>
            </a:solidFill>
          </a:endParaRPr>
        </a:p>
      </dgm:t>
    </dgm:pt>
    <dgm:pt modelId="{8EC7D06A-7277-425E-AB5D-546951EA6E48}" type="parTrans" cxnId="{A217C845-D772-4B30-B9D8-92D58AE76428}">
      <dgm:prSet/>
      <dgm:spPr/>
      <dgm:t>
        <a:bodyPr/>
        <a:lstStyle/>
        <a:p>
          <a:endParaRPr lang="en-US"/>
        </a:p>
      </dgm:t>
    </dgm:pt>
    <dgm:pt modelId="{70FB13D8-6E57-45D6-85D0-A46F13EDF660}" type="sibTrans" cxnId="{A217C845-D772-4B30-B9D8-92D58AE76428}">
      <dgm:prSet/>
      <dgm:spPr/>
      <dgm:t>
        <a:bodyPr/>
        <a:lstStyle/>
        <a:p>
          <a:endParaRPr lang="en-US"/>
        </a:p>
      </dgm:t>
    </dgm:pt>
    <dgm:pt modelId="{153FA673-1013-481C-8AEC-8A70E792EC98}">
      <dgm:prSet phldrT="[Text]"/>
      <dgm:spPr>
        <a:solidFill>
          <a:schemeClr val="accent1">
            <a:lumMod val="20000"/>
            <a:lumOff val="80000"/>
          </a:schemeClr>
        </a:solidFill>
      </dgm:spPr>
      <dgm:t>
        <a:bodyPr/>
        <a:lstStyle/>
        <a:p>
          <a:r>
            <a:rPr lang="en-US" dirty="0">
              <a:solidFill>
                <a:srgbClr val="002060"/>
              </a:solidFill>
            </a:rPr>
            <a:t>Information</a:t>
          </a:r>
        </a:p>
      </dgm:t>
    </dgm:pt>
    <dgm:pt modelId="{3A7FBA99-7B0B-4004-A7BF-B9C9059AFAD1}" type="parTrans" cxnId="{5EBD20A9-8D35-4260-BA7B-52F561B5BF86}">
      <dgm:prSet/>
      <dgm:spPr/>
      <dgm:t>
        <a:bodyPr/>
        <a:lstStyle/>
        <a:p>
          <a:endParaRPr lang="en-US"/>
        </a:p>
      </dgm:t>
    </dgm:pt>
    <dgm:pt modelId="{8D58175F-587A-463D-B732-3E32241E2CAC}" type="sibTrans" cxnId="{5EBD20A9-8D35-4260-BA7B-52F561B5BF86}">
      <dgm:prSet/>
      <dgm:spPr/>
      <dgm:t>
        <a:bodyPr/>
        <a:lstStyle/>
        <a:p>
          <a:endParaRPr lang="en-US"/>
        </a:p>
      </dgm:t>
    </dgm:pt>
    <dgm:pt modelId="{B1E291D4-02C3-4CCB-9ED1-583387FF3541}">
      <dgm:prSet phldrT="[Text]" custT="1"/>
      <dgm:spPr/>
      <dgm:t>
        <a:bodyPr/>
        <a:lstStyle/>
        <a:p>
          <a:r>
            <a:rPr lang="en-US" sz="2000" i="1" dirty="0">
              <a:solidFill>
                <a:srgbClr val="002060"/>
              </a:solidFill>
            </a:rPr>
            <a:t>The right to notification of court proceedings</a:t>
          </a:r>
          <a:endParaRPr lang="en-US" sz="2000" dirty="0">
            <a:solidFill>
              <a:srgbClr val="002060"/>
            </a:solidFill>
          </a:endParaRPr>
        </a:p>
      </dgm:t>
    </dgm:pt>
    <dgm:pt modelId="{B1985674-7747-4033-AC74-BCE458E5DD48}" type="parTrans" cxnId="{6935A413-60FD-4BB0-8422-54BA8E9D1B53}">
      <dgm:prSet/>
      <dgm:spPr/>
      <dgm:t>
        <a:bodyPr/>
        <a:lstStyle/>
        <a:p>
          <a:endParaRPr lang="en-US"/>
        </a:p>
      </dgm:t>
    </dgm:pt>
    <dgm:pt modelId="{77BD0093-FA0F-4AC9-9185-D4AF77EF0ADD}" type="sibTrans" cxnId="{6935A413-60FD-4BB0-8422-54BA8E9D1B53}">
      <dgm:prSet/>
      <dgm:spPr/>
      <dgm:t>
        <a:bodyPr/>
        <a:lstStyle/>
        <a:p>
          <a:endParaRPr lang="en-US"/>
        </a:p>
      </dgm:t>
    </dgm:pt>
    <dgm:pt modelId="{515CD17A-1843-4CD1-B7C6-5E6591BC80AC}">
      <dgm:prSet phldrT="[Text]" custT="1"/>
      <dgm:spPr/>
      <dgm:t>
        <a:bodyPr/>
        <a:lstStyle/>
        <a:p>
          <a:r>
            <a:rPr lang="en-US" sz="2000" i="1" dirty="0">
              <a:solidFill>
                <a:srgbClr val="002060"/>
              </a:solidFill>
            </a:rPr>
            <a:t>The right to information about the arrest, conviction, sentence, imprisonment and release of the accused</a:t>
          </a:r>
          <a:endParaRPr lang="en-US" sz="2000" dirty="0">
            <a:solidFill>
              <a:srgbClr val="002060"/>
            </a:solidFill>
          </a:endParaRPr>
        </a:p>
      </dgm:t>
    </dgm:pt>
    <dgm:pt modelId="{E50C9996-8907-4D30-B835-F8F055A69B76}" type="parTrans" cxnId="{AC6629AF-70EA-4D49-BFE2-65E7741470BD}">
      <dgm:prSet/>
      <dgm:spPr/>
      <dgm:t>
        <a:bodyPr/>
        <a:lstStyle/>
        <a:p>
          <a:endParaRPr lang="en-US"/>
        </a:p>
      </dgm:t>
    </dgm:pt>
    <dgm:pt modelId="{D5E946BF-8DE7-407E-81A4-FFD956A5C4B1}" type="sibTrans" cxnId="{AC6629AF-70EA-4D49-BFE2-65E7741470BD}">
      <dgm:prSet/>
      <dgm:spPr/>
      <dgm:t>
        <a:bodyPr/>
        <a:lstStyle/>
        <a:p>
          <a:endParaRPr lang="en-US"/>
        </a:p>
      </dgm:t>
    </dgm:pt>
    <dgm:pt modelId="{CE3DC926-3801-4346-9751-E5DEB1D53621}">
      <dgm:prSet phldrT="[Text]"/>
      <dgm:spPr>
        <a:solidFill>
          <a:schemeClr val="accent1">
            <a:lumMod val="20000"/>
            <a:lumOff val="80000"/>
          </a:schemeClr>
        </a:solidFill>
      </dgm:spPr>
      <dgm:t>
        <a:bodyPr/>
        <a:lstStyle/>
        <a:p>
          <a:r>
            <a:rPr lang="en-US" dirty="0">
              <a:solidFill>
                <a:srgbClr val="002060"/>
              </a:solidFill>
            </a:rPr>
            <a:t>Participation</a:t>
          </a:r>
        </a:p>
      </dgm:t>
    </dgm:pt>
    <dgm:pt modelId="{98BC87E7-6060-4BEE-87C3-FF492AD8C9C4}" type="parTrans" cxnId="{E44ED14A-7E81-4A14-86B8-6E2DE837695C}">
      <dgm:prSet/>
      <dgm:spPr/>
      <dgm:t>
        <a:bodyPr/>
        <a:lstStyle/>
        <a:p>
          <a:endParaRPr lang="en-US"/>
        </a:p>
      </dgm:t>
    </dgm:pt>
    <dgm:pt modelId="{2111E4F8-5AE9-4A2A-A9EA-52793802E270}" type="sibTrans" cxnId="{E44ED14A-7E81-4A14-86B8-6E2DE837695C}">
      <dgm:prSet/>
      <dgm:spPr/>
      <dgm:t>
        <a:bodyPr/>
        <a:lstStyle/>
        <a:p>
          <a:endParaRPr lang="en-US"/>
        </a:p>
      </dgm:t>
    </dgm:pt>
    <dgm:pt modelId="{73FDF8DC-F9FC-4429-A298-04C00BF59A5B}">
      <dgm:prSet phldrT="[Text]" custT="1"/>
      <dgm:spPr/>
      <dgm:t>
        <a:bodyPr/>
        <a:lstStyle/>
        <a:p>
          <a:r>
            <a:rPr lang="en-US" sz="2000" i="1" dirty="0">
              <a:solidFill>
                <a:srgbClr val="002060"/>
              </a:solidFill>
            </a:rPr>
            <a:t>The right to attend all court proceedings</a:t>
          </a:r>
          <a:endParaRPr lang="en-US" sz="2000" dirty="0">
            <a:solidFill>
              <a:srgbClr val="002060"/>
            </a:solidFill>
          </a:endParaRPr>
        </a:p>
      </dgm:t>
    </dgm:pt>
    <dgm:pt modelId="{04245247-13A5-41CA-AF62-9BF083B640D3}" type="parTrans" cxnId="{99B05367-E795-4873-A7D0-3402AF5DD4B4}">
      <dgm:prSet/>
      <dgm:spPr/>
      <dgm:t>
        <a:bodyPr/>
        <a:lstStyle/>
        <a:p>
          <a:endParaRPr lang="en-US"/>
        </a:p>
      </dgm:t>
    </dgm:pt>
    <dgm:pt modelId="{9AD3081D-930D-467F-8FA1-587659570013}" type="sibTrans" cxnId="{99B05367-E795-4873-A7D0-3402AF5DD4B4}">
      <dgm:prSet/>
      <dgm:spPr/>
      <dgm:t>
        <a:bodyPr/>
        <a:lstStyle/>
        <a:p>
          <a:endParaRPr lang="en-US"/>
        </a:p>
      </dgm:t>
    </dgm:pt>
    <dgm:pt modelId="{9B5C32F4-9AE1-411E-888A-1CFEE19BE6EA}">
      <dgm:prSet phldrT="[Text]" custT="1"/>
      <dgm:spPr/>
      <dgm:t>
        <a:bodyPr/>
        <a:lstStyle/>
        <a:p>
          <a:r>
            <a:rPr lang="en-US" sz="2000" i="1" dirty="0">
              <a:solidFill>
                <a:srgbClr val="002060"/>
              </a:solidFill>
            </a:rPr>
            <a:t>The right to communicate with the prosecution</a:t>
          </a:r>
          <a:endParaRPr lang="en-US" sz="2000" dirty="0">
            <a:solidFill>
              <a:srgbClr val="002060"/>
            </a:solidFill>
          </a:endParaRPr>
        </a:p>
      </dgm:t>
    </dgm:pt>
    <dgm:pt modelId="{C9769481-6842-493E-912C-C543E4F859E0}" type="parTrans" cxnId="{08584677-3038-4558-ACDD-F0F259AB1C26}">
      <dgm:prSet/>
      <dgm:spPr/>
      <dgm:t>
        <a:bodyPr/>
        <a:lstStyle/>
        <a:p>
          <a:endParaRPr lang="en-US"/>
        </a:p>
      </dgm:t>
    </dgm:pt>
    <dgm:pt modelId="{F0793AA3-6BE4-48C3-B942-A7EFEDB39DE2}" type="sibTrans" cxnId="{08584677-3038-4558-ACDD-F0F259AB1C26}">
      <dgm:prSet/>
      <dgm:spPr/>
      <dgm:t>
        <a:bodyPr/>
        <a:lstStyle/>
        <a:p>
          <a:endParaRPr lang="en-US"/>
        </a:p>
      </dgm:t>
    </dgm:pt>
    <dgm:pt modelId="{86861047-4031-4D9E-BC57-1CFE2159F747}">
      <dgm:prSet phldrT="[Text]" custT="1"/>
      <dgm:spPr/>
      <dgm:t>
        <a:bodyPr/>
        <a:lstStyle/>
        <a:p>
          <a:r>
            <a:rPr lang="en-US" sz="2000" i="1" dirty="0">
              <a:solidFill>
                <a:srgbClr val="002060"/>
              </a:solidFill>
            </a:rPr>
            <a:t>The right to be reasonably protected from the accused </a:t>
          </a:r>
          <a:endParaRPr lang="en-US" sz="2000" dirty="0">
            <a:solidFill>
              <a:srgbClr val="002060"/>
            </a:solidFill>
          </a:endParaRPr>
        </a:p>
      </dgm:t>
    </dgm:pt>
    <dgm:pt modelId="{80CC6EF1-0FF5-4276-A376-83F8561DD7F2}" type="parTrans" cxnId="{D4D9D97F-6ED9-4A04-BED2-9A0275516410}">
      <dgm:prSet/>
      <dgm:spPr/>
      <dgm:t>
        <a:bodyPr/>
        <a:lstStyle/>
        <a:p>
          <a:endParaRPr lang="en-US"/>
        </a:p>
      </dgm:t>
    </dgm:pt>
    <dgm:pt modelId="{768649F6-E3A9-4430-9B48-B956B8BB64EA}" type="sibTrans" cxnId="{D4D9D97F-6ED9-4A04-BED2-9A0275516410}">
      <dgm:prSet/>
      <dgm:spPr/>
      <dgm:t>
        <a:bodyPr/>
        <a:lstStyle/>
        <a:p>
          <a:endParaRPr lang="en-US"/>
        </a:p>
      </dgm:t>
    </dgm:pt>
    <dgm:pt modelId="{067033B2-6226-4F62-83BF-9DC0119F2060}">
      <dgm:prSet phldrT="[Text]" custT="1"/>
      <dgm:spPr/>
      <dgm:t>
        <a:bodyPr/>
        <a:lstStyle/>
        <a:p>
          <a:r>
            <a:rPr lang="en-US" sz="2000" i="1" dirty="0">
              <a:solidFill>
                <a:srgbClr val="002060"/>
              </a:solidFill>
            </a:rPr>
            <a:t>The right to be heard at plea </a:t>
          </a:r>
          <a:r>
            <a:rPr lang="en-US" sz="2000" b="1" i="1" dirty="0">
              <a:solidFill>
                <a:srgbClr val="002060"/>
              </a:solidFill>
            </a:rPr>
            <a:t>and</a:t>
          </a:r>
          <a:r>
            <a:rPr lang="en-US" sz="2000" i="1" dirty="0">
              <a:solidFill>
                <a:srgbClr val="002060"/>
              </a:solidFill>
            </a:rPr>
            <a:t> at sentencing</a:t>
          </a:r>
        </a:p>
      </dgm:t>
    </dgm:pt>
    <dgm:pt modelId="{AC0926DB-1175-46AA-8F90-E302797A9CBF}" type="parTrans" cxnId="{989F4989-8BFA-4200-A1A7-166C38AA830C}">
      <dgm:prSet/>
      <dgm:spPr/>
      <dgm:t>
        <a:bodyPr/>
        <a:lstStyle/>
        <a:p>
          <a:endParaRPr lang="en-US"/>
        </a:p>
      </dgm:t>
    </dgm:pt>
    <dgm:pt modelId="{CD79D7C1-9BC8-46A3-95CD-B67A044C3A10}" type="sibTrans" cxnId="{989F4989-8BFA-4200-A1A7-166C38AA830C}">
      <dgm:prSet/>
      <dgm:spPr/>
      <dgm:t>
        <a:bodyPr/>
        <a:lstStyle/>
        <a:p>
          <a:endParaRPr lang="en-US"/>
        </a:p>
      </dgm:t>
    </dgm:pt>
    <dgm:pt modelId="{26962801-23B4-4491-8F8C-6726A15CFBD2}">
      <dgm:prSet phldrT="[Text]" custT="1"/>
      <dgm:spPr/>
      <dgm:t>
        <a:bodyPr/>
        <a:lstStyle/>
        <a:p>
          <a:r>
            <a:rPr lang="en-US" sz="2000" i="1" dirty="0">
              <a:solidFill>
                <a:srgbClr val="002060"/>
              </a:solidFill>
            </a:rPr>
            <a:t>The right to restitution</a:t>
          </a:r>
        </a:p>
      </dgm:t>
    </dgm:pt>
    <dgm:pt modelId="{36432290-8B1D-491E-86E9-BDEB449963CD}" type="parTrans" cxnId="{BFD2E8FF-D7A7-483B-B158-CAB70258C92A}">
      <dgm:prSet/>
      <dgm:spPr/>
      <dgm:t>
        <a:bodyPr/>
        <a:lstStyle/>
        <a:p>
          <a:endParaRPr lang="en-US"/>
        </a:p>
      </dgm:t>
    </dgm:pt>
    <dgm:pt modelId="{1D847D95-C49D-4AAC-8F33-AAB1E51656BD}" type="sibTrans" cxnId="{BFD2E8FF-D7A7-483B-B158-CAB70258C92A}">
      <dgm:prSet/>
      <dgm:spPr/>
      <dgm:t>
        <a:bodyPr/>
        <a:lstStyle/>
        <a:p>
          <a:endParaRPr lang="en-US"/>
        </a:p>
      </dgm:t>
    </dgm:pt>
    <dgm:pt modelId="{F6FCC7CC-EBB9-4A11-8334-77D09F98E70C}" type="pres">
      <dgm:prSet presAssocID="{28EC7FBB-08C0-4FE9-82B3-1A5845E0BDB8}" presName="Name0" presStyleCnt="0">
        <dgm:presLayoutVars>
          <dgm:dir/>
          <dgm:animLvl val="lvl"/>
          <dgm:resizeHandles val="exact"/>
        </dgm:presLayoutVars>
      </dgm:prSet>
      <dgm:spPr/>
    </dgm:pt>
    <dgm:pt modelId="{3806992C-FFD0-418E-972F-293953668ABB}" type="pres">
      <dgm:prSet presAssocID="{79F1B42F-BE79-4AD6-8A0F-5B0B661EF8B1}" presName="linNode" presStyleCnt="0"/>
      <dgm:spPr/>
    </dgm:pt>
    <dgm:pt modelId="{2F1ACB4F-0666-4B97-9D0C-147BA04BE990}" type="pres">
      <dgm:prSet presAssocID="{79F1B42F-BE79-4AD6-8A0F-5B0B661EF8B1}" presName="parentText" presStyleLbl="node1" presStyleIdx="0" presStyleCnt="3">
        <dgm:presLayoutVars>
          <dgm:chMax val="1"/>
          <dgm:bulletEnabled val="1"/>
        </dgm:presLayoutVars>
      </dgm:prSet>
      <dgm:spPr/>
    </dgm:pt>
    <dgm:pt modelId="{C96C3118-9D23-42FA-BC54-BFDD3331E2B7}" type="pres">
      <dgm:prSet presAssocID="{79F1B42F-BE79-4AD6-8A0F-5B0B661EF8B1}" presName="descendantText" presStyleLbl="alignAccFollowNode1" presStyleIdx="0" presStyleCnt="3">
        <dgm:presLayoutVars>
          <dgm:bulletEnabled val="1"/>
        </dgm:presLayoutVars>
      </dgm:prSet>
      <dgm:spPr/>
    </dgm:pt>
    <dgm:pt modelId="{B51517A5-B650-4FEC-82EA-12673E8ED224}" type="pres">
      <dgm:prSet presAssocID="{8DC59D33-A946-4663-8C48-54A75ED65275}" presName="sp" presStyleCnt="0"/>
      <dgm:spPr/>
    </dgm:pt>
    <dgm:pt modelId="{79702890-2EAB-4EFE-AF9B-695781767B4C}" type="pres">
      <dgm:prSet presAssocID="{153FA673-1013-481C-8AEC-8A70E792EC98}" presName="linNode" presStyleCnt="0"/>
      <dgm:spPr/>
    </dgm:pt>
    <dgm:pt modelId="{9C37A544-F212-4286-85D7-6A9659E6F736}" type="pres">
      <dgm:prSet presAssocID="{153FA673-1013-481C-8AEC-8A70E792EC98}" presName="parentText" presStyleLbl="node1" presStyleIdx="1" presStyleCnt="3">
        <dgm:presLayoutVars>
          <dgm:chMax val="1"/>
          <dgm:bulletEnabled val="1"/>
        </dgm:presLayoutVars>
      </dgm:prSet>
      <dgm:spPr/>
    </dgm:pt>
    <dgm:pt modelId="{C8E1BBD9-B543-4E91-9226-67E09D301C49}" type="pres">
      <dgm:prSet presAssocID="{153FA673-1013-481C-8AEC-8A70E792EC98}" presName="descendantText" presStyleLbl="alignAccFollowNode1" presStyleIdx="1" presStyleCnt="3">
        <dgm:presLayoutVars>
          <dgm:bulletEnabled val="1"/>
        </dgm:presLayoutVars>
      </dgm:prSet>
      <dgm:spPr/>
    </dgm:pt>
    <dgm:pt modelId="{A5940CFE-87B7-4DD7-A4AB-6C4D5A8EAFFB}" type="pres">
      <dgm:prSet presAssocID="{8D58175F-587A-463D-B732-3E32241E2CAC}" presName="sp" presStyleCnt="0"/>
      <dgm:spPr/>
    </dgm:pt>
    <dgm:pt modelId="{FAC57141-32D4-4F34-8FB8-0F6383E4F504}" type="pres">
      <dgm:prSet presAssocID="{CE3DC926-3801-4346-9751-E5DEB1D53621}" presName="linNode" presStyleCnt="0"/>
      <dgm:spPr/>
    </dgm:pt>
    <dgm:pt modelId="{9CF6530A-FD70-43F8-ADAD-B22FA0B6884E}" type="pres">
      <dgm:prSet presAssocID="{CE3DC926-3801-4346-9751-E5DEB1D53621}" presName="parentText" presStyleLbl="node1" presStyleIdx="2" presStyleCnt="3">
        <dgm:presLayoutVars>
          <dgm:chMax val="1"/>
          <dgm:bulletEnabled val="1"/>
        </dgm:presLayoutVars>
      </dgm:prSet>
      <dgm:spPr/>
    </dgm:pt>
    <dgm:pt modelId="{B5CD573C-EE53-40BB-A223-E5EDE476B67B}" type="pres">
      <dgm:prSet presAssocID="{CE3DC926-3801-4346-9751-E5DEB1D53621}" presName="descendantText" presStyleLbl="alignAccFollowNode1" presStyleIdx="2" presStyleCnt="3">
        <dgm:presLayoutVars>
          <dgm:bulletEnabled val="1"/>
        </dgm:presLayoutVars>
      </dgm:prSet>
      <dgm:spPr/>
    </dgm:pt>
  </dgm:ptLst>
  <dgm:cxnLst>
    <dgm:cxn modelId="{32515A01-49F8-4CCC-AA35-85C9D13C5A8A}" type="presOf" srcId="{28EC7FBB-08C0-4FE9-82B3-1A5845E0BDB8}" destId="{F6FCC7CC-EBB9-4A11-8334-77D09F98E70C}" srcOrd="0" destOrd="0" presId="urn:microsoft.com/office/officeart/2005/8/layout/vList5"/>
    <dgm:cxn modelId="{9BEAA50F-7CF1-4F31-8353-795C37422820}" type="presOf" srcId="{E5201A14-235B-4F3C-B9E5-36085F16AEB5}" destId="{C96C3118-9D23-42FA-BC54-BFDD3331E2B7}" srcOrd="0" destOrd="1" presId="urn:microsoft.com/office/officeart/2005/8/layout/vList5"/>
    <dgm:cxn modelId="{6935A413-60FD-4BB0-8422-54BA8E9D1B53}" srcId="{153FA673-1013-481C-8AEC-8A70E792EC98}" destId="{B1E291D4-02C3-4CCB-9ED1-583387FF3541}" srcOrd="0" destOrd="0" parTransId="{B1985674-7747-4033-AC74-BCE458E5DD48}" sibTransId="{77BD0093-FA0F-4AC9-9185-D4AF77EF0ADD}"/>
    <dgm:cxn modelId="{FA40E01D-5D2A-4CC3-AFBB-B1A4019C2B34}" type="presOf" srcId="{79F1B42F-BE79-4AD6-8A0F-5B0B661EF8B1}" destId="{2F1ACB4F-0666-4B97-9D0C-147BA04BE990}" srcOrd="0" destOrd="0" presId="urn:microsoft.com/office/officeart/2005/8/layout/vList5"/>
    <dgm:cxn modelId="{CA896024-C501-40CD-91BC-3F33B76792B3}" type="presOf" srcId="{73FDF8DC-F9FC-4429-A298-04C00BF59A5B}" destId="{B5CD573C-EE53-40BB-A223-E5EDE476B67B}" srcOrd="0" destOrd="0" presId="urn:microsoft.com/office/officeart/2005/8/layout/vList5"/>
    <dgm:cxn modelId="{5984DB2A-522C-4DE9-8FDA-FD9145B00610}" type="presOf" srcId="{DC905262-BF3C-400C-9730-BD186A9C04DE}" destId="{C96C3118-9D23-42FA-BC54-BFDD3331E2B7}" srcOrd="0" destOrd="0" presId="urn:microsoft.com/office/officeart/2005/8/layout/vList5"/>
    <dgm:cxn modelId="{B0A74040-20D4-4400-9B48-4DDE3DAB8309}" type="presOf" srcId="{B1E291D4-02C3-4CCB-9ED1-583387FF3541}" destId="{C8E1BBD9-B543-4E91-9226-67E09D301C49}" srcOrd="0" destOrd="0" presId="urn:microsoft.com/office/officeart/2005/8/layout/vList5"/>
    <dgm:cxn modelId="{A217C845-D772-4B30-B9D8-92D58AE76428}" srcId="{79F1B42F-BE79-4AD6-8A0F-5B0B661EF8B1}" destId="{E5201A14-235B-4F3C-B9E5-36085F16AEB5}" srcOrd="1" destOrd="0" parTransId="{8EC7D06A-7277-425E-AB5D-546951EA6E48}" sibTransId="{70FB13D8-6E57-45D6-85D0-A46F13EDF660}"/>
    <dgm:cxn modelId="{E44ED14A-7E81-4A14-86B8-6E2DE837695C}" srcId="{28EC7FBB-08C0-4FE9-82B3-1A5845E0BDB8}" destId="{CE3DC926-3801-4346-9751-E5DEB1D53621}" srcOrd="2" destOrd="0" parTransId="{98BC87E7-6060-4BEE-87C3-FF492AD8C9C4}" sibTransId="{2111E4F8-5AE9-4A2A-A9EA-52793802E270}"/>
    <dgm:cxn modelId="{7C15A358-5277-4032-B677-E41F0B0395DE}" type="presOf" srcId="{067033B2-6226-4F62-83BF-9DC0119F2060}" destId="{B5CD573C-EE53-40BB-A223-E5EDE476B67B}" srcOrd="0" destOrd="2" presId="urn:microsoft.com/office/officeart/2005/8/layout/vList5"/>
    <dgm:cxn modelId="{99B05367-E795-4873-A7D0-3402AF5DD4B4}" srcId="{CE3DC926-3801-4346-9751-E5DEB1D53621}" destId="{73FDF8DC-F9FC-4429-A298-04C00BF59A5B}" srcOrd="0" destOrd="0" parTransId="{04245247-13A5-41CA-AF62-9BF083B640D3}" sibTransId="{9AD3081D-930D-467F-8FA1-587659570013}"/>
    <dgm:cxn modelId="{08584677-3038-4558-ACDD-F0F259AB1C26}" srcId="{CE3DC926-3801-4346-9751-E5DEB1D53621}" destId="{9B5C32F4-9AE1-411E-888A-1CFEE19BE6EA}" srcOrd="1" destOrd="0" parTransId="{C9769481-6842-493E-912C-C543E4F859E0}" sibTransId="{F0793AA3-6BE4-48C3-B942-A7EFEDB39DE2}"/>
    <dgm:cxn modelId="{D4D9D97F-6ED9-4A04-BED2-9A0275516410}" srcId="{79F1B42F-BE79-4AD6-8A0F-5B0B661EF8B1}" destId="{86861047-4031-4D9E-BC57-1CFE2159F747}" srcOrd="2" destOrd="0" parTransId="{80CC6EF1-0FF5-4276-A376-83F8561DD7F2}" sibTransId="{768649F6-E3A9-4430-9B48-B956B8BB64EA}"/>
    <dgm:cxn modelId="{989F4989-8BFA-4200-A1A7-166C38AA830C}" srcId="{CE3DC926-3801-4346-9751-E5DEB1D53621}" destId="{067033B2-6226-4F62-83BF-9DC0119F2060}" srcOrd="2" destOrd="0" parTransId="{AC0926DB-1175-46AA-8F90-E302797A9CBF}" sibTransId="{CD79D7C1-9BC8-46A3-95CD-B67A044C3A10}"/>
    <dgm:cxn modelId="{BD6F5A97-13A4-4D3C-910A-AC68A23D63C6}" type="presOf" srcId="{153FA673-1013-481C-8AEC-8A70E792EC98}" destId="{9C37A544-F212-4286-85D7-6A9659E6F736}" srcOrd="0" destOrd="0" presId="urn:microsoft.com/office/officeart/2005/8/layout/vList5"/>
    <dgm:cxn modelId="{5EBD20A9-8D35-4260-BA7B-52F561B5BF86}" srcId="{28EC7FBB-08C0-4FE9-82B3-1A5845E0BDB8}" destId="{153FA673-1013-481C-8AEC-8A70E792EC98}" srcOrd="1" destOrd="0" parTransId="{3A7FBA99-7B0B-4004-A7BF-B9C9059AFAD1}" sibTransId="{8D58175F-587A-463D-B732-3E32241E2CAC}"/>
    <dgm:cxn modelId="{AC6629AF-70EA-4D49-BFE2-65E7741470BD}" srcId="{153FA673-1013-481C-8AEC-8A70E792EC98}" destId="{515CD17A-1843-4CD1-B7C6-5E6591BC80AC}" srcOrd="1" destOrd="0" parTransId="{E50C9996-8907-4D30-B835-F8F055A69B76}" sibTransId="{D5E946BF-8DE7-407E-81A4-FFD956A5C4B1}"/>
    <dgm:cxn modelId="{5F489BCC-95E2-4B4D-852C-B3C0DE377799}" type="presOf" srcId="{9B5C32F4-9AE1-411E-888A-1CFEE19BE6EA}" destId="{B5CD573C-EE53-40BB-A223-E5EDE476B67B}" srcOrd="0" destOrd="1" presId="urn:microsoft.com/office/officeart/2005/8/layout/vList5"/>
    <dgm:cxn modelId="{0C11B5E1-D330-4F06-A501-648D74FCC064}" type="presOf" srcId="{CE3DC926-3801-4346-9751-E5DEB1D53621}" destId="{9CF6530A-FD70-43F8-ADAD-B22FA0B6884E}" srcOrd="0" destOrd="0" presId="urn:microsoft.com/office/officeart/2005/8/layout/vList5"/>
    <dgm:cxn modelId="{ADA641EC-C2C6-4FC9-91AE-E16386AAE5CD}" type="presOf" srcId="{86861047-4031-4D9E-BC57-1CFE2159F747}" destId="{C96C3118-9D23-42FA-BC54-BFDD3331E2B7}" srcOrd="0" destOrd="2" presId="urn:microsoft.com/office/officeart/2005/8/layout/vList5"/>
    <dgm:cxn modelId="{383415F2-0CB7-4A55-8332-6C1E1362667D}" type="presOf" srcId="{26962801-23B4-4491-8F8C-6726A15CFBD2}" destId="{B5CD573C-EE53-40BB-A223-E5EDE476B67B}" srcOrd="0" destOrd="3" presId="urn:microsoft.com/office/officeart/2005/8/layout/vList5"/>
    <dgm:cxn modelId="{8F3AF0F3-9722-4328-B750-9A13A18FC765}" srcId="{28EC7FBB-08C0-4FE9-82B3-1A5845E0BDB8}" destId="{79F1B42F-BE79-4AD6-8A0F-5B0B661EF8B1}" srcOrd="0" destOrd="0" parTransId="{5DF8A487-0734-4D66-BF16-B72C15B8F3D9}" sibTransId="{8DC59D33-A946-4663-8C48-54A75ED65275}"/>
    <dgm:cxn modelId="{8952D1FA-914B-4980-87D2-51B3764AC496}" type="presOf" srcId="{515CD17A-1843-4CD1-B7C6-5E6591BC80AC}" destId="{C8E1BBD9-B543-4E91-9226-67E09D301C49}" srcOrd="0" destOrd="1" presId="urn:microsoft.com/office/officeart/2005/8/layout/vList5"/>
    <dgm:cxn modelId="{C417DFFF-1914-4BC6-ABBA-AAAFB3ECCD79}" srcId="{79F1B42F-BE79-4AD6-8A0F-5B0B661EF8B1}" destId="{DC905262-BF3C-400C-9730-BD186A9C04DE}" srcOrd="0" destOrd="0" parTransId="{245BD0E4-F777-457A-B9C1-DF1203CE473B}" sibTransId="{B6D2A85A-F740-4A6C-94CE-A0412AF1093A}"/>
    <dgm:cxn modelId="{BFD2E8FF-D7A7-483B-B158-CAB70258C92A}" srcId="{CE3DC926-3801-4346-9751-E5DEB1D53621}" destId="{26962801-23B4-4491-8F8C-6726A15CFBD2}" srcOrd="3" destOrd="0" parTransId="{36432290-8B1D-491E-86E9-BDEB449963CD}" sibTransId="{1D847D95-C49D-4AAC-8F33-AAB1E51656BD}"/>
    <dgm:cxn modelId="{64DE2BBE-FB1E-4BC1-8ED5-1EAEB41709D2}" type="presParOf" srcId="{F6FCC7CC-EBB9-4A11-8334-77D09F98E70C}" destId="{3806992C-FFD0-418E-972F-293953668ABB}" srcOrd="0" destOrd="0" presId="urn:microsoft.com/office/officeart/2005/8/layout/vList5"/>
    <dgm:cxn modelId="{0B18E253-96EF-40F7-9BE2-1ACA49F78F42}" type="presParOf" srcId="{3806992C-FFD0-418E-972F-293953668ABB}" destId="{2F1ACB4F-0666-4B97-9D0C-147BA04BE990}" srcOrd="0" destOrd="0" presId="urn:microsoft.com/office/officeart/2005/8/layout/vList5"/>
    <dgm:cxn modelId="{54DAD216-4A13-4482-9DDB-DE55AA9C3B3D}" type="presParOf" srcId="{3806992C-FFD0-418E-972F-293953668ABB}" destId="{C96C3118-9D23-42FA-BC54-BFDD3331E2B7}" srcOrd="1" destOrd="0" presId="urn:microsoft.com/office/officeart/2005/8/layout/vList5"/>
    <dgm:cxn modelId="{86B64BCB-A039-46C6-9666-32E001A2EE88}" type="presParOf" srcId="{F6FCC7CC-EBB9-4A11-8334-77D09F98E70C}" destId="{B51517A5-B650-4FEC-82EA-12673E8ED224}" srcOrd="1" destOrd="0" presId="urn:microsoft.com/office/officeart/2005/8/layout/vList5"/>
    <dgm:cxn modelId="{4F6C32E7-6C08-4D2E-A8BD-6DB0572307C9}" type="presParOf" srcId="{F6FCC7CC-EBB9-4A11-8334-77D09F98E70C}" destId="{79702890-2EAB-4EFE-AF9B-695781767B4C}" srcOrd="2" destOrd="0" presId="urn:microsoft.com/office/officeart/2005/8/layout/vList5"/>
    <dgm:cxn modelId="{8EED9BE6-E78F-451A-AF00-08B4E890570C}" type="presParOf" srcId="{79702890-2EAB-4EFE-AF9B-695781767B4C}" destId="{9C37A544-F212-4286-85D7-6A9659E6F736}" srcOrd="0" destOrd="0" presId="urn:microsoft.com/office/officeart/2005/8/layout/vList5"/>
    <dgm:cxn modelId="{4FF57294-DA3E-4D45-BA63-144FA19714F3}" type="presParOf" srcId="{79702890-2EAB-4EFE-AF9B-695781767B4C}" destId="{C8E1BBD9-B543-4E91-9226-67E09D301C49}" srcOrd="1" destOrd="0" presId="urn:microsoft.com/office/officeart/2005/8/layout/vList5"/>
    <dgm:cxn modelId="{3392695D-61C5-40C4-8924-FD987DAEE110}" type="presParOf" srcId="{F6FCC7CC-EBB9-4A11-8334-77D09F98E70C}" destId="{A5940CFE-87B7-4DD7-A4AB-6C4D5A8EAFFB}" srcOrd="3" destOrd="0" presId="urn:microsoft.com/office/officeart/2005/8/layout/vList5"/>
    <dgm:cxn modelId="{2C3878D3-9637-4FBE-AB7D-FEEED1A22809}" type="presParOf" srcId="{F6FCC7CC-EBB9-4A11-8334-77D09F98E70C}" destId="{FAC57141-32D4-4F34-8FB8-0F6383E4F504}" srcOrd="4" destOrd="0" presId="urn:microsoft.com/office/officeart/2005/8/layout/vList5"/>
    <dgm:cxn modelId="{F308F0E0-776E-4D4D-A74D-DC98485EB641}" type="presParOf" srcId="{FAC57141-32D4-4F34-8FB8-0F6383E4F504}" destId="{9CF6530A-FD70-43F8-ADAD-B22FA0B6884E}" srcOrd="0" destOrd="0" presId="urn:microsoft.com/office/officeart/2005/8/layout/vList5"/>
    <dgm:cxn modelId="{0B2A0C2B-668A-49B3-8120-1F076B641095}" type="presParOf" srcId="{FAC57141-32D4-4F34-8FB8-0F6383E4F504}" destId="{B5CD573C-EE53-40BB-A223-E5EDE476B67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9B8031-F179-4973-A8B2-7046D40D4D2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00E6BEB6-E611-4E21-8F2B-DE194B2F6296}">
      <dgm:prSet phldrT="[Text]" custT="1"/>
      <dgm:spPr>
        <a:solidFill>
          <a:schemeClr val="accent1">
            <a:lumMod val="20000"/>
            <a:lumOff val="80000"/>
          </a:schemeClr>
        </a:solidFill>
      </dgm:spPr>
      <dgm:t>
        <a:bodyPr/>
        <a:lstStyle/>
        <a:p>
          <a:r>
            <a:rPr lang="en-US" sz="2800" dirty="0">
              <a:solidFill>
                <a:srgbClr val="002060"/>
              </a:solidFill>
            </a:rPr>
            <a:t>Treatment</a:t>
          </a:r>
        </a:p>
      </dgm:t>
    </dgm:pt>
    <dgm:pt modelId="{F7C2B467-6607-4B57-95D7-A07B391251BC}" type="parTrans" cxnId="{43B1FC37-FD8F-47EA-B8F3-312D5C387F5C}">
      <dgm:prSet/>
      <dgm:spPr/>
      <dgm:t>
        <a:bodyPr/>
        <a:lstStyle/>
        <a:p>
          <a:endParaRPr lang="en-US"/>
        </a:p>
      </dgm:t>
    </dgm:pt>
    <dgm:pt modelId="{DF9C5EA6-B2A6-494D-ABB1-AE41D2D31DCE}" type="sibTrans" cxnId="{43B1FC37-FD8F-47EA-B8F3-312D5C387F5C}">
      <dgm:prSet/>
      <dgm:spPr/>
      <dgm:t>
        <a:bodyPr/>
        <a:lstStyle/>
        <a:p>
          <a:endParaRPr lang="en-US"/>
        </a:p>
      </dgm:t>
    </dgm:pt>
    <dgm:pt modelId="{D70283E1-0C11-4C6E-9B88-42D375082741}">
      <dgm:prSet phldrT="[Text]" custT="1"/>
      <dgm:spPr/>
      <dgm:t>
        <a:bodyPr/>
        <a:lstStyle/>
        <a:p>
          <a:r>
            <a:rPr lang="en-US" sz="2000" dirty="0">
              <a:solidFill>
                <a:srgbClr val="002060"/>
              </a:solidFill>
            </a:rPr>
            <a:t>Crime Victims do not dictate the progress of the criminal justice process</a:t>
          </a:r>
        </a:p>
      </dgm:t>
    </dgm:pt>
    <dgm:pt modelId="{09703E4A-B1B9-4905-A4A0-597134403F21}" type="parTrans" cxnId="{A1A9EB0B-0714-47A5-9257-38C7931753A2}">
      <dgm:prSet/>
      <dgm:spPr/>
      <dgm:t>
        <a:bodyPr/>
        <a:lstStyle/>
        <a:p>
          <a:endParaRPr lang="en-US"/>
        </a:p>
      </dgm:t>
    </dgm:pt>
    <dgm:pt modelId="{D4585ABD-8BC3-4946-BF4F-CB3B20E5F3E8}" type="sibTrans" cxnId="{A1A9EB0B-0714-47A5-9257-38C7931753A2}">
      <dgm:prSet/>
      <dgm:spPr/>
      <dgm:t>
        <a:bodyPr/>
        <a:lstStyle/>
        <a:p>
          <a:endParaRPr lang="en-US"/>
        </a:p>
      </dgm:t>
    </dgm:pt>
    <dgm:pt modelId="{01FBF39B-C0DB-4A41-AFE9-51BFBF6555AF}">
      <dgm:prSet phldrT="[Text]" custT="1"/>
      <dgm:spPr/>
      <dgm:t>
        <a:bodyPr/>
        <a:lstStyle/>
        <a:p>
          <a:r>
            <a:rPr lang="en-US" sz="2000" dirty="0">
              <a:solidFill>
                <a:srgbClr val="002060"/>
              </a:solidFill>
            </a:rPr>
            <a:t>Crime Victim rights do not “trump” defendant rights</a:t>
          </a:r>
        </a:p>
      </dgm:t>
    </dgm:pt>
    <dgm:pt modelId="{BE226FE0-9E0A-4DFF-AC2A-D766595ED506}" type="parTrans" cxnId="{47254565-D198-472E-AB97-D0C2BD808816}">
      <dgm:prSet/>
      <dgm:spPr/>
      <dgm:t>
        <a:bodyPr/>
        <a:lstStyle/>
        <a:p>
          <a:endParaRPr lang="en-US"/>
        </a:p>
      </dgm:t>
    </dgm:pt>
    <dgm:pt modelId="{1FFC457C-F5E4-4992-B1A0-17F5B7260E0C}" type="sibTrans" cxnId="{47254565-D198-472E-AB97-D0C2BD808816}">
      <dgm:prSet/>
      <dgm:spPr/>
      <dgm:t>
        <a:bodyPr/>
        <a:lstStyle/>
        <a:p>
          <a:endParaRPr lang="en-US"/>
        </a:p>
      </dgm:t>
    </dgm:pt>
    <dgm:pt modelId="{9850BF3C-0406-485C-A776-E027DBA3079E}">
      <dgm:prSet phldrT="[Text]" custT="1"/>
      <dgm:spPr>
        <a:solidFill>
          <a:schemeClr val="accent1">
            <a:lumMod val="20000"/>
            <a:lumOff val="80000"/>
          </a:schemeClr>
        </a:solidFill>
      </dgm:spPr>
      <dgm:t>
        <a:bodyPr/>
        <a:lstStyle/>
        <a:p>
          <a:r>
            <a:rPr lang="en-US" sz="2800" dirty="0">
              <a:solidFill>
                <a:srgbClr val="002060"/>
              </a:solidFill>
            </a:rPr>
            <a:t>Participation</a:t>
          </a:r>
        </a:p>
      </dgm:t>
    </dgm:pt>
    <dgm:pt modelId="{E9559BE0-BB09-409C-BB94-57778B575FE6}" type="parTrans" cxnId="{07A2F12C-CC47-4287-A170-47F0D001F30A}">
      <dgm:prSet/>
      <dgm:spPr/>
      <dgm:t>
        <a:bodyPr/>
        <a:lstStyle/>
        <a:p>
          <a:endParaRPr lang="en-US"/>
        </a:p>
      </dgm:t>
    </dgm:pt>
    <dgm:pt modelId="{B47B7BAE-71AB-47A8-96CB-064148D3E37B}" type="sibTrans" cxnId="{07A2F12C-CC47-4287-A170-47F0D001F30A}">
      <dgm:prSet/>
      <dgm:spPr/>
      <dgm:t>
        <a:bodyPr/>
        <a:lstStyle/>
        <a:p>
          <a:endParaRPr lang="en-US"/>
        </a:p>
      </dgm:t>
    </dgm:pt>
    <dgm:pt modelId="{06EC7223-C9D1-47D3-89E0-B358733EE8FA}">
      <dgm:prSet phldrT="[Text]"/>
      <dgm:spPr/>
      <dgm:t>
        <a:bodyPr/>
        <a:lstStyle/>
        <a:p>
          <a:r>
            <a:rPr lang="en-US" dirty="0">
              <a:solidFill>
                <a:srgbClr val="002060"/>
              </a:solidFill>
            </a:rPr>
            <a:t>Crime Victims do not possess VETO power over plea agreements or dispositions</a:t>
          </a:r>
        </a:p>
      </dgm:t>
    </dgm:pt>
    <dgm:pt modelId="{911200AB-E678-49B5-AD9E-63A951115DB8}" type="parTrans" cxnId="{4826A593-0099-4CB5-B9DD-AF96ED4ACE57}">
      <dgm:prSet/>
      <dgm:spPr/>
      <dgm:t>
        <a:bodyPr/>
        <a:lstStyle/>
        <a:p>
          <a:endParaRPr lang="en-US"/>
        </a:p>
      </dgm:t>
    </dgm:pt>
    <dgm:pt modelId="{3716CD17-6B0C-4568-BCD1-C44A216AE83A}" type="sibTrans" cxnId="{4826A593-0099-4CB5-B9DD-AF96ED4ACE57}">
      <dgm:prSet/>
      <dgm:spPr/>
      <dgm:t>
        <a:bodyPr/>
        <a:lstStyle/>
        <a:p>
          <a:endParaRPr lang="en-US"/>
        </a:p>
      </dgm:t>
    </dgm:pt>
    <dgm:pt modelId="{06E0256F-9D78-4BE3-AB30-261EE14DCCC2}">
      <dgm:prSet phldrT="[Text]"/>
      <dgm:spPr/>
      <dgm:t>
        <a:bodyPr/>
        <a:lstStyle/>
        <a:p>
          <a:r>
            <a:rPr lang="en-US" dirty="0">
              <a:solidFill>
                <a:srgbClr val="002060"/>
              </a:solidFill>
            </a:rPr>
            <a:t>Crime Victims are not a “party” in the criminal matter (State v. defendant)</a:t>
          </a:r>
        </a:p>
      </dgm:t>
    </dgm:pt>
    <dgm:pt modelId="{EABB8FFA-1946-4774-B56A-1225416E3CD8}" type="parTrans" cxnId="{DC59D045-00E2-4E72-9C3C-388E4F106268}">
      <dgm:prSet/>
      <dgm:spPr/>
      <dgm:t>
        <a:bodyPr/>
        <a:lstStyle/>
        <a:p>
          <a:endParaRPr lang="en-US"/>
        </a:p>
      </dgm:t>
    </dgm:pt>
    <dgm:pt modelId="{6F2FE54A-F5E4-4673-99E2-E72FF9AF4F57}" type="sibTrans" cxnId="{DC59D045-00E2-4E72-9C3C-388E4F106268}">
      <dgm:prSet/>
      <dgm:spPr/>
      <dgm:t>
        <a:bodyPr/>
        <a:lstStyle/>
        <a:p>
          <a:endParaRPr lang="en-US"/>
        </a:p>
      </dgm:t>
    </dgm:pt>
    <dgm:pt modelId="{7FEE34FE-CE24-4140-BC59-A686AACDF97A}">
      <dgm:prSet phldrT="[Text]" custT="1"/>
      <dgm:spPr>
        <a:solidFill>
          <a:schemeClr val="accent1">
            <a:lumMod val="20000"/>
            <a:lumOff val="80000"/>
          </a:schemeClr>
        </a:solidFill>
      </dgm:spPr>
      <dgm:t>
        <a:bodyPr/>
        <a:lstStyle/>
        <a:p>
          <a:r>
            <a:rPr lang="en-US" sz="2800" dirty="0">
              <a:solidFill>
                <a:srgbClr val="002060"/>
              </a:solidFill>
            </a:rPr>
            <a:t>Enforcement</a:t>
          </a:r>
        </a:p>
      </dgm:t>
    </dgm:pt>
    <dgm:pt modelId="{FDE54BAC-97DD-4164-9ADD-A73F0E3050C0}" type="parTrans" cxnId="{4540D6D5-0ECD-4BE8-AA1A-71A6461CF103}">
      <dgm:prSet/>
      <dgm:spPr/>
      <dgm:t>
        <a:bodyPr/>
        <a:lstStyle/>
        <a:p>
          <a:endParaRPr lang="en-US"/>
        </a:p>
      </dgm:t>
    </dgm:pt>
    <dgm:pt modelId="{A67F8DE2-18B9-4DEE-8F60-6AF9336B17E8}" type="sibTrans" cxnId="{4540D6D5-0ECD-4BE8-AA1A-71A6461CF103}">
      <dgm:prSet/>
      <dgm:spPr/>
      <dgm:t>
        <a:bodyPr/>
        <a:lstStyle/>
        <a:p>
          <a:endParaRPr lang="en-US"/>
        </a:p>
      </dgm:t>
    </dgm:pt>
    <dgm:pt modelId="{189A1F0F-C604-4203-804F-9A42EA8ADEE0}">
      <dgm:prSet phldrT="[Text]" custT="1"/>
      <dgm:spPr/>
      <dgm:t>
        <a:bodyPr/>
        <a:lstStyle/>
        <a:p>
          <a:r>
            <a:rPr lang="en-US" sz="2000" dirty="0">
              <a:solidFill>
                <a:srgbClr val="002060"/>
              </a:solidFill>
            </a:rPr>
            <a:t>Violation of a Crime victim’s right is not a basis for vacating a conviction</a:t>
          </a:r>
        </a:p>
      </dgm:t>
    </dgm:pt>
    <dgm:pt modelId="{D0239AD9-21B4-4645-8018-F0654E24BBFA}" type="parTrans" cxnId="{9092306D-3563-4F19-9110-22EE7F595A77}">
      <dgm:prSet/>
      <dgm:spPr/>
      <dgm:t>
        <a:bodyPr/>
        <a:lstStyle/>
        <a:p>
          <a:endParaRPr lang="en-US"/>
        </a:p>
      </dgm:t>
    </dgm:pt>
    <dgm:pt modelId="{2D28CA8A-2FAA-4BB4-94A5-3F4FC2B7CC1A}" type="sibTrans" cxnId="{9092306D-3563-4F19-9110-22EE7F595A77}">
      <dgm:prSet/>
      <dgm:spPr/>
      <dgm:t>
        <a:bodyPr/>
        <a:lstStyle/>
        <a:p>
          <a:endParaRPr lang="en-US"/>
        </a:p>
      </dgm:t>
    </dgm:pt>
    <dgm:pt modelId="{267FAB57-BF85-4C01-A1AE-542622A2CB8B}">
      <dgm:prSet phldrT="[Text]" custT="1"/>
      <dgm:spPr/>
      <dgm:t>
        <a:bodyPr/>
        <a:lstStyle/>
        <a:p>
          <a:r>
            <a:rPr lang="en-US" sz="2000" dirty="0">
              <a:solidFill>
                <a:srgbClr val="002060"/>
              </a:solidFill>
            </a:rPr>
            <a:t>Crime Victims cannot appeal a conviction or sentence</a:t>
          </a:r>
        </a:p>
      </dgm:t>
    </dgm:pt>
    <dgm:pt modelId="{015F69D6-4463-4883-BC9B-5FBAE5939BC3}" type="parTrans" cxnId="{E1367BD8-4D9C-403B-9642-F49FFBE7FD1A}">
      <dgm:prSet/>
      <dgm:spPr/>
      <dgm:t>
        <a:bodyPr/>
        <a:lstStyle/>
        <a:p>
          <a:endParaRPr lang="en-US"/>
        </a:p>
      </dgm:t>
    </dgm:pt>
    <dgm:pt modelId="{BC7FABC5-6EFC-4F1A-8CE2-2576C45A9B4D}" type="sibTrans" cxnId="{E1367BD8-4D9C-403B-9642-F49FFBE7FD1A}">
      <dgm:prSet/>
      <dgm:spPr/>
      <dgm:t>
        <a:bodyPr/>
        <a:lstStyle/>
        <a:p>
          <a:endParaRPr lang="en-US"/>
        </a:p>
      </dgm:t>
    </dgm:pt>
    <dgm:pt modelId="{A57843FC-844E-4443-92F1-6A891A43509F}" type="pres">
      <dgm:prSet presAssocID="{F39B8031-F179-4973-A8B2-7046D40D4D26}" presName="Name0" presStyleCnt="0">
        <dgm:presLayoutVars>
          <dgm:dir/>
          <dgm:animLvl val="lvl"/>
          <dgm:resizeHandles/>
        </dgm:presLayoutVars>
      </dgm:prSet>
      <dgm:spPr/>
    </dgm:pt>
    <dgm:pt modelId="{36B166B9-5F73-4E69-B0C3-D8463799641E}" type="pres">
      <dgm:prSet presAssocID="{00E6BEB6-E611-4E21-8F2B-DE194B2F6296}" presName="linNode" presStyleCnt="0"/>
      <dgm:spPr/>
    </dgm:pt>
    <dgm:pt modelId="{E917DEBC-E79A-4B34-8F11-098CFC306D5E}" type="pres">
      <dgm:prSet presAssocID="{00E6BEB6-E611-4E21-8F2B-DE194B2F6296}" presName="parentShp" presStyleLbl="node1" presStyleIdx="0" presStyleCnt="3">
        <dgm:presLayoutVars>
          <dgm:bulletEnabled val="1"/>
        </dgm:presLayoutVars>
      </dgm:prSet>
      <dgm:spPr/>
    </dgm:pt>
    <dgm:pt modelId="{6ABA6E30-6A20-4BFD-9F38-C92FF66B69A7}" type="pres">
      <dgm:prSet presAssocID="{00E6BEB6-E611-4E21-8F2B-DE194B2F6296}" presName="childShp" presStyleLbl="bgAccFollowNode1" presStyleIdx="0" presStyleCnt="3">
        <dgm:presLayoutVars>
          <dgm:bulletEnabled val="1"/>
        </dgm:presLayoutVars>
      </dgm:prSet>
      <dgm:spPr/>
    </dgm:pt>
    <dgm:pt modelId="{ADDEE360-A7E3-424C-9F93-85E5ED3F1DA4}" type="pres">
      <dgm:prSet presAssocID="{DF9C5EA6-B2A6-494D-ABB1-AE41D2D31DCE}" presName="spacing" presStyleCnt="0"/>
      <dgm:spPr/>
    </dgm:pt>
    <dgm:pt modelId="{71E25E50-429A-4391-89E9-E43B73ADA0D8}" type="pres">
      <dgm:prSet presAssocID="{9850BF3C-0406-485C-A776-E027DBA3079E}" presName="linNode" presStyleCnt="0"/>
      <dgm:spPr/>
    </dgm:pt>
    <dgm:pt modelId="{72DC48C8-3EEF-459F-BFAD-5DA8F2669212}" type="pres">
      <dgm:prSet presAssocID="{9850BF3C-0406-485C-A776-E027DBA3079E}" presName="parentShp" presStyleLbl="node1" presStyleIdx="1" presStyleCnt="3">
        <dgm:presLayoutVars>
          <dgm:bulletEnabled val="1"/>
        </dgm:presLayoutVars>
      </dgm:prSet>
      <dgm:spPr/>
    </dgm:pt>
    <dgm:pt modelId="{CB8134AC-2472-43DF-AB38-AA35247C3BB8}" type="pres">
      <dgm:prSet presAssocID="{9850BF3C-0406-485C-A776-E027DBA3079E}" presName="childShp" presStyleLbl="bgAccFollowNode1" presStyleIdx="1" presStyleCnt="3">
        <dgm:presLayoutVars>
          <dgm:bulletEnabled val="1"/>
        </dgm:presLayoutVars>
      </dgm:prSet>
      <dgm:spPr/>
    </dgm:pt>
    <dgm:pt modelId="{926A72EC-747B-46C5-9506-D97C173185F9}" type="pres">
      <dgm:prSet presAssocID="{B47B7BAE-71AB-47A8-96CB-064148D3E37B}" presName="spacing" presStyleCnt="0"/>
      <dgm:spPr/>
    </dgm:pt>
    <dgm:pt modelId="{9E7484A7-1C59-4E63-9A25-8305931D4197}" type="pres">
      <dgm:prSet presAssocID="{7FEE34FE-CE24-4140-BC59-A686AACDF97A}" presName="linNode" presStyleCnt="0"/>
      <dgm:spPr/>
    </dgm:pt>
    <dgm:pt modelId="{34A94067-7E96-4063-8B39-AB4B61213398}" type="pres">
      <dgm:prSet presAssocID="{7FEE34FE-CE24-4140-BC59-A686AACDF97A}" presName="parentShp" presStyleLbl="node1" presStyleIdx="2" presStyleCnt="3">
        <dgm:presLayoutVars>
          <dgm:bulletEnabled val="1"/>
        </dgm:presLayoutVars>
      </dgm:prSet>
      <dgm:spPr/>
    </dgm:pt>
    <dgm:pt modelId="{2D41ADD0-11DA-4474-8F7B-91870926EFAA}" type="pres">
      <dgm:prSet presAssocID="{7FEE34FE-CE24-4140-BC59-A686AACDF97A}" presName="childShp" presStyleLbl="bgAccFollowNode1" presStyleIdx="2" presStyleCnt="3">
        <dgm:presLayoutVars>
          <dgm:bulletEnabled val="1"/>
        </dgm:presLayoutVars>
      </dgm:prSet>
      <dgm:spPr/>
    </dgm:pt>
  </dgm:ptLst>
  <dgm:cxnLst>
    <dgm:cxn modelId="{A1A9EB0B-0714-47A5-9257-38C7931753A2}" srcId="{00E6BEB6-E611-4E21-8F2B-DE194B2F6296}" destId="{D70283E1-0C11-4C6E-9B88-42D375082741}" srcOrd="0" destOrd="0" parTransId="{09703E4A-B1B9-4905-A4A0-597134403F21}" sibTransId="{D4585ABD-8BC3-4946-BF4F-CB3B20E5F3E8}"/>
    <dgm:cxn modelId="{11023F28-1D8D-470F-95FA-E648673A12C5}" type="presOf" srcId="{267FAB57-BF85-4C01-A1AE-542622A2CB8B}" destId="{2D41ADD0-11DA-4474-8F7B-91870926EFAA}" srcOrd="0" destOrd="1" presId="urn:microsoft.com/office/officeart/2005/8/layout/vList6"/>
    <dgm:cxn modelId="{07A2F12C-CC47-4287-A170-47F0D001F30A}" srcId="{F39B8031-F179-4973-A8B2-7046D40D4D26}" destId="{9850BF3C-0406-485C-A776-E027DBA3079E}" srcOrd="1" destOrd="0" parTransId="{E9559BE0-BB09-409C-BB94-57778B575FE6}" sibTransId="{B47B7BAE-71AB-47A8-96CB-064148D3E37B}"/>
    <dgm:cxn modelId="{43B1FC37-FD8F-47EA-B8F3-312D5C387F5C}" srcId="{F39B8031-F179-4973-A8B2-7046D40D4D26}" destId="{00E6BEB6-E611-4E21-8F2B-DE194B2F6296}" srcOrd="0" destOrd="0" parTransId="{F7C2B467-6607-4B57-95D7-A07B391251BC}" sibTransId="{DF9C5EA6-B2A6-494D-ABB1-AE41D2D31DCE}"/>
    <dgm:cxn modelId="{29E8B13B-1F83-41C1-B955-51C5D88844EC}" type="presOf" srcId="{06E0256F-9D78-4BE3-AB30-261EE14DCCC2}" destId="{CB8134AC-2472-43DF-AB38-AA35247C3BB8}" srcOrd="0" destOrd="1" presId="urn:microsoft.com/office/officeart/2005/8/layout/vList6"/>
    <dgm:cxn modelId="{DC59D045-00E2-4E72-9C3C-388E4F106268}" srcId="{9850BF3C-0406-485C-A776-E027DBA3079E}" destId="{06E0256F-9D78-4BE3-AB30-261EE14DCCC2}" srcOrd="1" destOrd="0" parTransId="{EABB8FFA-1946-4774-B56A-1225416E3CD8}" sibTransId="{6F2FE54A-F5E4-4673-99E2-E72FF9AF4F57}"/>
    <dgm:cxn modelId="{4EBF8251-3FFB-488C-97CC-2ECBDA98740D}" type="presOf" srcId="{189A1F0F-C604-4203-804F-9A42EA8ADEE0}" destId="{2D41ADD0-11DA-4474-8F7B-91870926EFAA}" srcOrd="0" destOrd="0" presId="urn:microsoft.com/office/officeart/2005/8/layout/vList6"/>
    <dgm:cxn modelId="{37C76763-3015-4050-A0B3-EA07A9B53926}" type="presOf" srcId="{9850BF3C-0406-485C-A776-E027DBA3079E}" destId="{72DC48C8-3EEF-459F-BFAD-5DA8F2669212}" srcOrd="0" destOrd="0" presId="urn:microsoft.com/office/officeart/2005/8/layout/vList6"/>
    <dgm:cxn modelId="{47254565-D198-472E-AB97-D0C2BD808816}" srcId="{00E6BEB6-E611-4E21-8F2B-DE194B2F6296}" destId="{01FBF39B-C0DB-4A41-AFE9-51BFBF6555AF}" srcOrd="1" destOrd="0" parTransId="{BE226FE0-9E0A-4DFF-AC2A-D766595ED506}" sibTransId="{1FFC457C-F5E4-4992-B1A0-17F5B7260E0C}"/>
    <dgm:cxn modelId="{9092306D-3563-4F19-9110-22EE7F595A77}" srcId="{7FEE34FE-CE24-4140-BC59-A686AACDF97A}" destId="{189A1F0F-C604-4203-804F-9A42EA8ADEE0}" srcOrd="0" destOrd="0" parTransId="{D0239AD9-21B4-4645-8018-F0654E24BBFA}" sibTransId="{2D28CA8A-2FAA-4BB4-94A5-3F4FC2B7CC1A}"/>
    <dgm:cxn modelId="{A975C46E-118E-4B23-B7C9-59CF643BB5DB}" type="presOf" srcId="{06EC7223-C9D1-47D3-89E0-B358733EE8FA}" destId="{CB8134AC-2472-43DF-AB38-AA35247C3BB8}" srcOrd="0" destOrd="0" presId="urn:microsoft.com/office/officeart/2005/8/layout/vList6"/>
    <dgm:cxn modelId="{6A2E2475-6F11-4882-B045-96230064D786}" type="presOf" srcId="{01FBF39B-C0DB-4A41-AFE9-51BFBF6555AF}" destId="{6ABA6E30-6A20-4BFD-9F38-C92FF66B69A7}" srcOrd="0" destOrd="1" presId="urn:microsoft.com/office/officeart/2005/8/layout/vList6"/>
    <dgm:cxn modelId="{2DE6C976-0656-4D2A-AEB4-7D39C00D76A9}" type="presOf" srcId="{D70283E1-0C11-4C6E-9B88-42D375082741}" destId="{6ABA6E30-6A20-4BFD-9F38-C92FF66B69A7}" srcOrd="0" destOrd="0" presId="urn:microsoft.com/office/officeart/2005/8/layout/vList6"/>
    <dgm:cxn modelId="{EECD097D-2134-49FB-A681-6469170BC163}" type="presOf" srcId="{F39B8031-F179-4973-A8B2-7046D40D4D26}" destId="{A57843FC-844E-4443-92F1-6A891A43509F}" srcOrd="0" destOrd="0" presId="urn:microsoft.com/office/officeart/2005/8/layout/vList6"/>
    <dgm:cxn modelId="{B7900990-33BD-4088-BB36-D561CD813FC2}" type="presOf" srcId="{7FEE34FE-CE24-4140-BC59-A686AACDF97A}" destId="{34A94067-7E96-4063-8B39-AB4B61213398}" srcOrd="0" destOrd="0" presId="urn:microsoft.com/office/officeart/2005/8/layout/vList6"/>
    <dgm:cxn modelId="{4826A593-0099-4CB5-B9DD-AF96ED4ACE57}" srcId="{9850BF3C-0406-485C-A776-E027DBA3079E}" destId="{06EC7223-C9D1-47D3-89E0-B358733EE8FA}" srcOrd="0" destOrd="0" parTransId="{911200AB-E678-49B5-AD9E-63A951115DB8}" sibTransId="{3716CD17-6B0C-4568-BCD1-C44A216AE83A}"/>
    <dgm:cxn modelId="{65A9C297-A0CC-466A-87FC-3FCD66A4D1DD}" type="presOf" srcId="{00E6BEB6-E611-4E21-8F2B-DE194B2F6296}" destId="{E917DEBC-E79A-4B34-8F11-098CFC306D5E}" srcOrd="0" destOrd="0" presId="urn:microsoft.com/office/officeart/2005/8/layout/vList6"/>
    <dgm:cxn modelId="{4540D6D5-0ECD-4BE8-AA1A-71A6461CF103}" srcId="{F39B8031-F179-4973-A8B2-7046D40D4D26}" destId="{7FEE34FE-CE24-4140-BC59-A686AACDF97A}" srcOrd="2" destOrd="0" parTransId="{FDE54BAC-97DD-4164-9ADD-A73F0E3050C0}" sibTransId="{A67F8DE2-18B9-4DEE-8F60-6AF9336B17E8}"/>
    <dgm:cxn modelId="{E1367BD8-4D9C-403B-9642-F49FFBE7FD1A}" srcId="{7FEE34FE-CE24-4140-BC59-A686AACDF97A}" destId="{267FAB57-BF85-4C01-A1AE-542622A2CB8B}" srcOrd="1" destOrd="0" parTransId="{015F69D6-4463-4883-BC9B-5FBAE5939BC3}" sibTransId="{BC7FABC5-6EFC-4F1A-8CE2-2576C45A9B4D}"/>
    <dgm:cxn modelId="{89C40824-7DEF-45E9-83B4-6A8745759E17}" type="presParOf" srcId="{A57843FC-844E-4443-92F1-6A891A43509F}" destId="{36B166B9-5F73-4E69-B0C3-D8463799641E}" srcOrd="0" destOrd="0" presId="urn:microsoft.com/office/officeart/2005/8/layout/vList6"/>
    <dgm:cxn modelId="{DC4BF9B8-FA93-4787-9774-3E0CB1F40CF9}" type="presParOf" srcId="{36B166B9-5F73-4E69-B0C3-D8463799641E}" destId="{E917DEBC-E79A-4B34-8F11-098CFC306D5E}" srcOrd="0" destOrd="0" presId="urn:microsoft.com/office/officeart/2005/8/layout/vList6"/>
    <dgm:cxn modelId="{BCDF04C3-A1A4-4DBC-851F-5F4AC162B04C}" type="presParOf" srcId="{36B166B9-5F73-4E69-B0C3-D8463799641E}" destId="{6ABA6E30-6A20-4BFD-9F38-C92FF66B69A7}" srcOrd="1" destOrd="0" presId="urn:microsoft.com/office/officeart/2005/8/layout/vList6"/>
    <dgm:cxn modelId="{11C6395D-4958-4DF9-A653-374DD99234CA}" type="presParOf" srcId="{A57843FC-844E-4443-92F1-6A891A43509F}" destId="{ADDEE360-A7E3-424C-9F93-85E5ED3F1DA4}" srcOrd="1" destOrd="0" presId="urn:microsoft.com/office/officeart/2005/8/layout/vList6"/>
    <dgm:cxn modelId="{E3B95EAA-EAD4-4CA2-A4FF-25216F22F025}" type="presParOf" srcId="{A57843FC-844E-4443-92F1-6A891A43509F}" destId="{71E25E50-429A-4391-89E9-E43B73ADA0D8}" srcOrd="2" destOrd="0" presId="urn:microsoft.com/office/officeart/2005/8/layout/vList6"/>
    <dgm:cxn modelId="{4997224B-8219-432F-B54F-1DC86B8837FA}" type="presParOf" srcId="{71E25E50-429A-4391-89E9-E43B73ADA0D8}" destId="{72DC48C8-3EEF-459F-BFAD-5DA8F2669212}" srcOrd="0" destOrd="0" presId="urn:microsoft.com/office/officeart/2005/8/layout/vList6"/>
    <dgm:cxn modelId="{9E9C7EDF-AD73-4461-9527-CA9692D008AA}" type="presParOf" srcId="{71E25E50-429A-4391-89E9-E43B73ADA0D8}" destId="{CB8134AC-2472-43DF-AB38-AA35247C3BB8}" srcOrd="1" destOrd="0" presId="urn:microsoft.com/office/officeart/2005/8/layout/vList6"/>
    <dgm:cxn modelId="{D5429B81-0B18-4C31-B9D5-EA643A1B3850}" type="presParOf" srcId="{A57843FC-844E-4443-92F1-6A891A43509F}" destId="{926A72EC-747B-46C5-9506-D97C173185F9}" srcOrd="3" destOrd="0" presId="urn:microsoft.com/office/officeart/2005/8/layout/vList6"/>
    <dgm:cxn modelId="{292678EE-2938-4914-8777-BD7532F5BFBE}" type="presParOf" srcId="{A57843FC-844E-4443-92F1-6A891A43509F}" destId="{9E7484A7-1C59-4E63-9A25-8305931D4197}" srcOrd="4" destOrd="0" presId="urn:microsoft.com/office/officeart/2005/8/layout/vList6"/>
    <dgm:cxn modelId="{5BE64BB6-3CAD-489F-8862-CC545B953A24}" type="presParOf" srcId="{9E7484A7-1C59-4E63-9A25-8305931D4197}" destId="{34A94067-7E96-4063-8B39-AB4B61213398}" srcOrd="0" destOrd="0" presId="urn:microsoft.com/office/officeart/2005/8/layout/vList6"/>
    <dgm:cxn modelId="{7D1288D3-90F5-482F-A64F-93A56EB1878E}" type="presParOf" srcId="{9E7484A7-1C59-4E63-9A25-8305931D4197}" destId="{2D41ADD0-11DA-4474-8F7B-91870926EFA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A61E26-528B-4AC3-AE0D-BBB5124B822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1933918E-5838-4E93-8733-B0901C405B4F}">
      <dgm:prSet phldrT="[Text]"/>
      <dgm:spPr>
        <a:solidFill>
          <a:schemeClr val="accent2">
            <a:lumMod val="40000"/>
            <a:lumOff val="60000"/>
          </a:schemeClr>
        </a:solidFill>
      </dgm:spPr>
      <dgm:t>
        <a:bodyPr/>
        <a:lstStyle/>
        <a:p>
          <a:r>
            <a:rPr lang="en-US" dirty="0">
              <a:solidFill>
                <a:srgbClr val="002060"/>
              </a:solidFill>
            </a:rPr>
            <a:t>Crime</a:t>
          </a:r>
        </a:p>
        <a:p>
          <a:r>
            <a:rPr lang="en-US" dirty="0">
              <a:solidFill>
                <a:srgbClr val="002060"/>
              </a:solidFill>
            </a:rPr>
            <a:t>Victim</a:t>
          </a:r>
        </a:p>
      </dgm:t>
    </dgm:pt>
    <dgm:pt modelId="{C9DF7D22-9B3D-41B8-B808-DAD9503E3C28}" type="parTrans" cxnId="{A34B0539-011E-4FC4-B657-BB18C0F7A239}">
      <dgm:prSet/>
      <dgm:spPr/>
      <dgm:t>
        <a:bodyPr/>
        <a:lstStyle/>
        <a:p>
          <a:endParaRPr lang="en-US"/>
        </a:p>
      </dgm:t>
    </dgm:pt>
    <dgm:pt modelId="{59F302E8-A0B2-4A01-AE9F-4343A4A6A1BC}" type="sibTrans" cxnId="{A34B0539-011E-4FC4-B657-BB18C0F7A239}">
      <dgm:prSet/>
      <dgm:spPr/>
      <dgm:t>
        <a:bodyPr/>
        <a:lstStyle/>
        <a:p>
          <a:endParaRPr lang="en-US"/>
        </a:p>
      </dgm:t>
    </dgm:pt>
    <dgm:pt modelId="{EA37A928-1A92-4EC5-A9E7-76F3CBB0F9B1}">
      <dgm:prSet phldrT="[Text]"/>
      <dgm:spPr>
        <a:solidFill>
          <a:schemeClr val="accent1">
            <a:lumMod val="20000"/>
            <a:lumOff val="80000"/>
          </a:schemeClr>
        </a:solidFill>
      </dgm:spPr>
      <dgm:t>
        <a:bodyPr/>
        <a:lstStyle/>
        <a:p>
          <a:r>
            <a:rPr lang="en-US" dirty="0">
              <a:solidFill>
                <a:srgbClr val="002060"/>
              </a:solidFill>
            </a:rPr>
            <a:t>Police</a:t>
          </a:r>
        </a:p>
      </dgm:t>
    </dgm:pt>
    <dgm:pt modelId="{5708926B-2C37-4DAE-98EA-6E1603E10934}" type="parTrans" cxnId="{425D968D-E7DD-4AD9-AECC-2654D1848D0C}">
      <dgm:prSet/>
      <dgm:spPr/>
      <dgm:t>
        <a:bodyPr/>
        <a:lstStyle/>
        <a:p>
          <a:endParaRPr lang="en-US"/>
        </a:p>
      </dgm:t>
    </dgm:pt>
    <dgm:pt modelId="{7792177D-5E25-40B7-A8BC-DBF80054D51D}" type="sibTrans" cxnId="{425D968D-E7DD-4AD9-AECC-2654D1848D0C}">
      <dgm:prSet/>
      <dgm:spPr/>
      <dgm:t>
        <a:bodyPr/>
        <a:lstStyle/>
        <a:p>
          <a:endParaRPr lang="en-US"/>
        </a:p>
      </dgm:t>
    </dgm:pt>
    <dgm:pt modelId="{2CDFB348-B478-495B-B5C9-4851E7E70C44}">
      <dgm:prSet phldrT="[Text]"/>
      <dgm:spPr>
        <a:solidFill>
          <a:schemeClr val="accent1">
            <a:lumMod val="20000"/>
            <a:lumOff val="80000"/>
          </a:schemeClr>
        </a:solidFill>
      </dgm:spPr>
      <dgm:t>
        <a:bodyPr/>
        <a:lstStyle/>
        <a:p>
          <a:r>
            <a:rPr lang="en-US" dirty="0">
              <a:solidFill>
                <a:srgbClr val="002060"/>
              </a:solidFill>
            </a:rPr>
            <a:t>Advocate</a:t>
          </a:r>
        </a:p>
      </dgm:t>
    </dgm:pt>
    <dgm:pt modelId="{22E67356-EF89-47D9-B5BE-BA859F5189CE}" type="parTrans" cxnId="{4961D674-0E21-4AB9-85D7-99B4C7137CB8}">
      <dgm:prSet/>
      <dgm:spPr/>
      <dgm:t>
        <a:bodyPr/>
        <a:lstStyle/>
        <a:p>
          <a:endParaRPr lang="en-US"/>
        </a:p>
      </dgm:t>
    </dgm:pt>
    <dgm:pt modelId="{D6B3B192-CE6E-42C1-B01B-4BB8196444F0}" type="sibTrans" cxnId="{4961D674-0E21-4AB9-85D7-99B4C7137CB8}">
      <dgm:prSet/>
      <dgm:spPr/>
      <dgm:t>
        <a:bodyPr/>
        <a:lstStyle/>
        <a:p>
          <a:endParaRPr lang="en-US"/>
        </a:p>
      </dgm:t>
    </dgm:pt>
    <dgm:pt modelId="{7E342702-F54E-4C44-A64E-7BBD5B2B99DB}">
      <dgm:prSet phldrT="[Text]"/>
      <dgm:spPr>
        <a:solidFill>
          <a:schemeClr val="accent1">
            <a:lumMod val="20000"/>
            <a:lumOff val="80000"/>
          </a:schemeClr>
        </a:solidFill>
      </dgm:spPr>
      <dgm:t>
        <a:bodyPr/>
        <a:lstStyle/>
        <a:p>
          <a:r>
            <a:rPr lang="en-US" dirty="0">
              <a:solidFill>
                <a:srgbClr val="002060"/>
              </a:solidFill>
            </a:rPr>
            <a:t>Services</a:t>
          </a:r>
        </a:p>
      </dgm:t>
    </dgm:pt>
    <dgm:pt modelId="{326314AB-7FB1-4900-9A78-EA6E3FA8F159}" type="parTrans" cxnId="{94DAD2FE-BE24-459C-9313-A4C96D1005A9}">
      <dgm:prSet/>
      <dgm:spPr/>
      <dgm:t>
        <a:bodyPr/>
        <a:lstStyle/>
        <a:p>
          <a:endParaRPr lang="en-US"/>
        </a:p>
      </dgm:t>
    </dgm:pt>
    <dgm:pt modelId="{3576ADEC-B63F-4781-98B5-B4B51B4B3CA0}" type="sibTrans" cxnId="{94DAD2FE-BE24-459C-9313-A4C96D1005A9}">
      <dgm:prSet/>
      <dgm:spPr/>
      <dgm:t>
        <a:bodyPr/>
        <a:lstStyle/>
        <a:p>
          <a:endParaRPr lang="en-US"/>
        </a:p>
      </dgm:t>
    </dgm:pt>
    <dgm:pt modelId="{A45042D1-0E66-4C44-ACFC-14EE617B6BFA}">
      <dgm:prSet phldrT="[Text]"/>
      <dgm:spPr/>
      <dgm:t>
        <a:bodyPr/>
        <a:lstStyle/>
        <a:p>
          <a:endParaRPr lang="en-US"/>
        </a:p>
      </dgm:t>
    </dgm:pt>
    <dgm:pt modelId="{2B7997E2-0D90-4D28-A053-39AC6D58D3A6}" type="parTrans" cxnId="{9BEC81C2-0B5F-4DC6-B712-E93E9206DAD4}">
      <dgm:prSet/>
      <dgm:spPr/>
      <dgm:t>
        <a:bodyPr/>
        <a:lstStyle/>
        <a:p>
          <a:endParaRPr lang="en-US"/>
        </a:p>
      </dgm:t>
    </dgm:pt>
    <dgm:pt modelId="{5FAF8CBA-4DDE-4F18-B263-7A0B30162E77}" type="sibTrans" cxnId="{9BEC81C2-0B5F-4DC6-B712-E93E9206DAD4}">
      <dgm:prSet/>
      <dgm:spPr/>
      <dgm:t>
        <a:bodyPr/>
        <a:lstStyle/>
        <a:p>
          <a:endParaRPr lang="en-US"/>
        </a:p>
      </dgm:t>
    </dgm:pt>
    <dgm:pt modelId="{2B6E5931-FB67-4770-938C-7579C3887A09}">
      <dgm:prSet phldrT="[Text]"/>
      <dgm:spPr>
        <a:solidFill>
          <a:schemeClr val="accent1">
            <a:lumMod val="20000"/>
            <a:lumOff val="80000"/>
          </a:schemeClr>
        </a:solidFill>
      </dgm:spPr>
      <dgm:t>
        <a:bodyPr/>
        <a:lstStyle/>
        <a:p>
          <a:r>
            <a:rPr lang="en-US" dirty="0">
              <a:solidFill>
                <a:srgbClr val="002060"/>
              </a:solidFill>
            </a:rPr>
            <a:t>Prosecutor</a:t>
          </a:r>
        </a:p>
      </dgm:t>
    </dgm:pt>
    <dgm:pt modelId="{429819C0-FDE8-4D2F-B651-6649067C1964}" type="parTrans" cxnId="{6FF2DD85-A75A-4B9C-8366-EF9B73CD5DBC}">
      <dgm:prSet/>
      <dgm:spPr/>
      <dgm:t>
        <a:bodyPr/>
        <a:lstStyle/>
        <a:p>
          <a:endParaRPr lang="en-US"/>
        </a:p>
      </dgm:t>
    </dgm:pt>
    <dgm:pt modelId="{9B04A05D-63CC-41EC-8BFC-2608A4816E63}" type="sibTrans" cxnId="{6FF2DD85-A75A-4B9C-8366-EF9B73CD5DBC}">
      <dgm:prSet/>
      <dgm:spPr/>
      <dgm:t>
        <a:bodyPr/>
        <a:lstStyle/>
        <a:p>
          <a:endParaRPr lang="en-US"/>
        </a:p>
      </dgm:t>
    </dgm:pt>
    <dgm:pt modelId="{EB9E4E60-32EF-4BE7-9254-0DA90A44DAB8}">
      <dgm:prSet phldrT="[Text]"/>
      <dgm:spPr>
        <a:solidFill>
          <a:schemeClr val="accent1">
            <a:lumMod val="20000"/>
            <a:lumOff val="80000"/>
          </a:schemeClr>
        </a:solidFill>
      </dgm:spPr>
      <dgm:t>
        <a:bodyPr/>
        <a:lstStyle/>
        <a:p>
          <a:r>
            <a:rPr lang="en-US" dirty="0">
              <a:solidFill>
                <a:srgbClr val="002060"/>
              </a:solidFill>
            </a:rPr>
            <a:t>Court</a:t>
          </a:r>
        </a:p>
      </dgm:t>
    </dgm:pt>
    <dgm:pt modelId="{5043A6D0-EE66-4976-BFE7-728F25E93A1B}" type="parTrans" cxnId="{E47EEC57-E589-49E1-9EFC-5D4247146293}">
      <dgm:prSet/>
      <dgm:spPr/>
      <dgm:t>
        <a:bodyPr/>
        <a:lstStyle/>
        <a:p>
          <a:endParaRPr lang="en-US"/>
        </a:p>
      </dgm:t>
    </dgm:pt>
    <dgm:pt modelId="{E44C98C3-8C94-4A7A-BA28-648421F7D7A0}" type="sibTrans" cxnId="{E47EEC57-E589-49E1-9EFC-5D4247146293}">
      <dgm:prSet/>
      <dgm:spPr/>
      <dgm:t>
        <a:bodyPr/>
        <a:lstStyle/>
        <a:p>
          <a:endParaRPr lang="en-US"/>
        </a:p>
      </dgm:t>
    </dgm:pt>
    <dgm:pt modelId="{C06110F5-0152-4921-BD35-A420C3A2934C}">
      <dgm:prSet phldrT="[Text]"/>
      <dgm:spPr>
        <a:solidFill>
          <a:schemeClr val="accent1">
            <a:lumMod val="20000"/>
            <a:lumOff val="80000"/>
          </a:schemeClr>
        </a:solidFill>
      </dgm:spPr>
      <dgm:t>
        <a:bodyPr/>
        <a:lstStyle/>
        <a:p>
          <a:r>
            <a:rPr lang="en-US" dirty="0">
              <a:solidFill>
                <a:srgbClr val="002060"/>
              </a:solidFill>
            </a:rPr>
            <a:t>Post-conviction</a:t>
          </a:r>
        </a:p>
      </dgm:t>
    </dgm:pt>
    <dgm:pt modelId="{B2234A9C-0CED-4C10-8FC0-B87696360942}" type="parTrans" cxnId="{C315843F-1B72-4D1E-B8C9-316557DEFDDA}">
      <dgm:prSet/>
      <dgm:spPr/>
      <dgm:t>
        <a:bodyPr/>
        <a:lstStyle/>
        <a:p>
          <a:endParaRPr lang="en-US"/>
        </a:p>
      </dgm:t>
    </dgm:pt>
    <dgm:pt modelId="{93FE82C3-345D-49FE-8264-AF9D59A29CBF}" type="sibTrans" cxnId="{C315843F-1B72-4D1E-B8C9-316557DEFDDA}">
      <dgm:prSet/>
      <dgm:spPr/>
      <dgm:t>
        <a:bodyPr/>
        <a:lstStyle/>
        <a:p>
          <a:endParaRPr lang="en-US"/>
        </a:p>
      </dgm:t>
    </dgm:pt>
    <dgm:pt modelId="{CAA15E14-8420-447B-A947-9C80272E6FA8}" type="pres">
      <dgm:prSet presAssocID="{72A61E26-528B-4AC3-AE0D-BBB5124B822F}" presName="cycle" presStyleCnt="0">
        <dgm:presLayoutVars>
          <dgm:chMax val="1"/>
          <dgm:dir/>
          <dgm:animLvl val="ctr"/>
          <dgm:resizeHandles val="exact"/>
        </dgm:presLayoutVars>
      </dgm:prSet>
      <dgm:spPr/>
    </dgm:pt>
    <dgm:pt modelId="{AE914F18-9D13-41A9-92B7-6E7EA1C974A3}" type="pres">
      <dgm:prSet presAssocID="{1933918E-5838-4E93-8733-B0901C405B4F}" presName="centerShape" presStyleLbl="node0" presStyleIdx="0" presStyleCnt="1"/>
      <dgm:spPr/>
    </dgm:pt>
    <dgm:pt modelId="{B5606F44-8E31-49EF-A760-1AB7C76D4F36}" type="pres">
      <dgm:prSet presAssocID="{5708926B-2C37-4DAE-98EA-6E1603E10934}" presName="parTrans" presStyleLbl="bgSibTrans2D1" presStyleIdx="0" presStyleCnt="6"/>
      <dgm:spPr/>
    </dgm:pt>
    <dgm:pt modelId="{98BE30DC-F561-4F33-9EE2-C74876DFCB53}" type="pres">
      <dgm:prSet presAssocID="{EA37A928-1A92-4EC5-A9E7-76F3CBB0F9B1}" presName="node" presStyleLbl="node1" presStyleIdx="0" presStyleCnt="6">
        <dgm:presLayoutVars>
          <dgm:bulletEnabled val="1"/>
        </dgm:presLayoutVars>
      </dgm:prSet>
      <dgm:spPr/>
    </dgm:pt>
    <dgm:pt modelId="{22DCB49E-C2E7-4E0B-8E0F-CF61C5017B18}" type="pres">
      <dgm:prSet presAssocID="{22E67356-EF89-47D9-B5BE-BA859F5189CE}" presName="parTrans" presStyleLbl="bgSibTrans2D1" presStyleIdx="1" presStyleCnt="6"/>
      <dgm:spPr/>
    </dgm:pt>
    <dgm:pt modelId="{A1C6ED67-774F-4459-BDD0-A34E97EF3716}" type="pres">
      <dgm:prSet presAssocID="{2CDFB348-B478-495B-B5C9-4851E7E70C44}" presName="node" presStyleLbl="node1" presStyleIdx="1" presStyleCnt="6">
        <dgm:presLayoutVars>
          <dgm:bulletEnabled val="1"/>
        </dgm:presLayoutVars>
      </dgm:prSet>
      <dgm:spPr/>
    </dgm:pt>
    <dgm:pt modelId="{8BD7CCC4-9151-4A0D-8FEB-A1FAB8367167}" type="pres">
      <dgm:prSet presAssocID="{326314AB-7FB1-4900-9A78-EA6E3FA8F159}" presName="parTrans" presStyleLbl="bgSibTrans2D1" presStyleIdx="2" presStyleCnt="6"/>
      <dgm:spPr/>
    </dgm:pt>
    <dgm:pt modelId="{8B9EF469-CC73-4D31-8CCC-04DFDB3630FA}" type="pres">
      <dgm:prSet presAssocID="{7E342702-F54E-4C44-A64E-7BBD5B2B99DB}" presName="node" presStyleLbl="node1" presStyleIdx="2" presStyleCnt="6">
        <dgm:presLayoutVars>
          <dgm:bulletEnabled val="1"/>
        </dgm:presLayoutVars>
      </dgm:prSet>
      <dgm:spPr/>
    </dgm:pt>
    <dgm:pt modelId="{2D954301-A33A-4420-8E40-D5AF10630126}" type="pres">
      <dgm:prSet presAssocID="{429819C0-FDE8-4D2F-B651-6649067C1964}" presName="parTrans" presStyleLbl="bgSibTrans2D1" presStyleIdx="3" presStyleCnt="6"/>
      <dgm:spPr/>
    </dgm:pt>
    <dgm:pt modelId="{E9C08F08-EB0C-40EB-A80A-54C9A60D61F9}" type="pres">
      <dgm:prSet presAssocID="{2B6E5931-FB67-4770-938C-7579C3887A09}" presName="node" presStyleLbl="node1" presStyleIdx="3" presStyleCnt="6">
        <dgm:presLayoutVars>
          <dgm:bulletEnabled val="1"/>
        </dgm:presLayoutVars>
      </dgm:prSet>
      <dgm:spPr/>
    </dgm:pt>
    <dgm:pt modelId="{D0A3FFFE-C7D9-4A69-9906-27D25AF20EC8}" type="pres">
      <dgm:prSet presAssocID="{5043A6D0-EE66-4976-BFE7-728F25E93A1B}" presName="parTrans" presStyleLbl="bgSibTrans2D1" presStyleIdx="4" presStyleCnt="6"/>
      <dgm:spPr/>
    </dgm:pt>
    <dgm:pt modelId="{7F70A4AD-A590-4E84-B090-53FC21503311}" type="pres">
      <dgm:prSet presAssocID="{EB9E4E60-32EF-4BE7-9254-0DA90A44DAB8}" presName="node" presStyleLbl="node1" presStyleIdx="4" presStyleCnt="6">
        <dgm:presLayoutVars>
          <dgm:bulletEnabled val="1"/>
        </dgm:presLayoutVars>
      </dgm:prSet>
      <dgm:spPr/>
    </dgm:pt>
    <dgm:pt modelId="{10778347-3214-44A4-94D8-36F261EAF8CB}" type="pres">
      <dgm:prSet presAssocID="{B2234A9C-0CED-4C10-8FC0-B87696360942}" presName="parTrans" presStyleLbl="bgSibTrans2D1" presStyleIdx="5" presStyleCnt="6"/>
      <dgm:spPr/>
    </dgm:pt>
    <dgm:pt modelId="{E141F039-90A2-4DAA-B906-1A710E47CFFA}" type="pres">
      <dgm:prSet presAssocID="{C06110F5-0152-4921-BD35-A420C3A2934C}" presName="node" presStyleLbl="node1" presStyleIdx="5" presStyleCnt="6">
        <dgm:presLayoutVars>
          <dgm:bulletEnabled val="1"/>
        </dgm:presLayoutVars>
      </dgm:prSet>
      <dgm:spPr/>
    </dgm:pt>
  </dgm:ptLst>
  <dgm:cxnLst>
    <dgm:cxn modelId="{A34B0539-011E-4FC4-B657-BB18C0F7A239}" srcId="{72A61E26-528B-4AC3-AE0D-BBB5124B822F}" destId="{1933918E-5838-4E93-8733-B0901C405B4F}" srcOrd="0" destOrd="0" parTransId="{C9DF7D22-9B3D-41B8-B808-DAD9503E3C28}" sibTransId="{59F302E8-A0B2-4A01-AE9F-4343A4A6A1BC}"/>
    <dgm:cxn modelId="{09BCC239-532F-410F-8760-492AEB80DE84}" type="presOf" srcId="{B2234A9C-0CED-4C10-8FC0-B87696360942}" destId="{10778347-3214-44A4-94D8-36F261EAF8CB}" srcOrd="0" destOrd="0" presId="urn:microsoft.com/office/officeart/2005/8/layout/radial4"/>
    <dgm:cxn modelId="{C315843F-1B72-4D1E-B8C9-316557DEFDDA}" srcId="{1933918E-5838-4E93-8733-B0901C405B4F}" destId="{C06110F5-0152-4921-BD35-A420C3A2934C}" srcOrd="5" destOrd="0" parTransId="{B2234A9C-0CED-4C10-8FC0-B87696360942}" sibTransId="{93FE82C3-345D-49FE-8264-AF9D59A29CBF}"/>
    <dgm:cxn modelId="{E47EEC57-E589-49E1-9EFC-5D4247146293}" srcId="{1933918E-5838-4E93-8733-B0901C405B4F}" destId="{EB9E4E60-32EF-4BE7-9254-0DA90A44DAB8}" srcOrd="4" destOrd="0" parTransId="{5043A6D0-EE66-4976-BFE7-728F25E93A1B}" sibTransId="{E44C98C3-8C94-4A7A-BA28-648421F7D7A0}"/>
    <dgm:cxn modelId="{1029455E-2326-4C23-9E6E-4235ABD62171}" type="presOf" srcId="{1933918E-5838-4E93-8733-B0901C405B4F}" destId="{AE914F18-9D13-41A9-92B7-6E7EA1C974A3}" srcOrd="0" destOrd="0" presId="urn:microsoft.com/office/officeart/2005/8/layout/radial4"/>
    <dgm:cxn modelId="{4961D674-0E21-4AB9-85D7-99B4C7137CB8}" srcId="{1933918E-5838-4E93-8733-B0901C405B4F}" destId="{2CDFB348-B478-495B-B5C9-4851E7E70C44}" srcOrd="1" destOrd="0" parTransId="{22E67356-EF89-47D9-B5BE-BA859F5189CE}" sibTransId="{D6B3B192-CE6E-42C1-B01B-4BB8196444F0}"/>
    <dgm:cxn modelId="{37DE8480-2FD9-4F11-9168-45E0B0D90BAB}" type="presOf" srcId="{72A61E26-528B-4AC3-AE0D-BBB5124B822F}" destId="{CAA15E14-8420-447B-A947-9C80272E6FA8}" srcOrd="0" destOrd="0" presId="urn:microsoft.com/office/officeart/2005/8/layout/radial4"/>
    <dgm:cxn modelId="{4CD06982-9AD5-458D-B2EC-80072E2D565C}" type="presOf" srcId="{326314AB-7FB1-4900-9A78-EA6E3FA8F159}" destId="{8BD7CCC4-9151-4A0D-8FEB-A1FAB8367167}" srcOrd="0" destOrd="0" presId="urn:microsoft.com/office/officeart/2005/8/layout/radial4"/>
    <dgm:cxn modelId="{6FF2DD85-A75A-4B9C-8366-EF9B73CD5DBC}" srcId="{1933918E-5838-4E93-8733-B0901C405B4F}" destId="{2B6E5931-FB67-4770-938C-7579C3887A09}" srcOrd="3" destOrd="0" parTransId="{429819C0-FDE8-4D2F-B651-6649067C1964}" sibTransId="{9B04A05D-63CC-41EC-8BFC-2608A4816E63}"/>
    <dgm:cxn modelId="{425D968D-E7DD-4AD9-AECC-2654D1848D0C}" srcId="{1933918E-5838-4E93-8733-B0901C405B4F}" destId="{EA37A928-1A92-4EC5-A9E7-76F3CBB0F9B1}" srcOrd="0" destOrd="0" parTransId="{5708926B-2C37-4DAE-98EA-6E1603E10934}" sibTransId="{7792177D-5E25-40B7-A8BC-DBF80054D51D}"/>
    <dgm:cxn modelId="{3DF67099-FA85-42A0-8D5D-7D15E559012E}" type="presOf" srcId="{2B6E5931-FB67-4770-938C-7579C3887A09}" destId="{E9C08F08-EB0C-40EB-A80A-54C9A60D61F9}" srcOrd="0" destOrd="0" presId="urn:microsoft.com/office/officeart/2005/8/layout/radial4"/>
    <dgm:cxn modelId="{CDF048A5-52F2-45DE-8BC5-0B209107FA31}" type="presOf" srcId="{5708926B-2C37-4DAE-98EA-6E1603E10934}" destId="{B5606F44-8E31-49EF-A760-1AB7C76D4F36}" srcOrd="0" destOrd="0" presId="urn:microsoft.com/office/officeart/2005/8/layout/radial4"/>
    <dgm:cxn modelId="{E28D0AA7-7643-48B7-8DF3-12F3D232FDF2}" type="presOf" srcId="{7E342702-F54E-4C44-A64E-7BBD5B2B99DB}" destId="{8B9EF469-CC73-4D31-8CCC-04DFDB3630FA}" srcOrd="0" destOrd="0" presId="urn:microsoft.com/office/officeart/2005/8/layout/radial4"/>
    <dgm:cxn modelId="{8D5166B2-B309-4E8C-867B-5712718EE835}" type="presOf" srcId="{EA37A928-1A92-4EC5-A9E7-76F3CBB0F9B1}" destId="{98BE30DC-F561-4F33-9EE2-C74876DFCB53}" srcOrd="0" destOrd="0" presId="urn:microsoft.com/office/officeart/2005/8/layout/radial4"/>
    <dgm:cxn modelId="{48787BB2-40D6-4CE6-8F39-31137076B6F4}" type="presOf" srcId="{2CDFB348-B478-495B-B5C9-4851E7E70C44}" destId="{A1C6ED67-774F-4459-BDD0-A34E97EF3716}" srcOrd="0" destOrd="0" presId="urn:microsoft.com/office/officeart/2005/8/layout/radial4"/>
    <dgm:cxn modelId="{ACAA5DB7-0938-488C-ADF4-A0E05B5C579E}" type="presOf" srcId="{EB9E4E60-32EF-4BE7-9254-0DA90A44DAB8}" destId="{7F70A4AD-A590-4E84-B090-53FC21503311}" srcOrd="0" destOrd="0" presId="urn:microsoft.com/office/officeart/2005/8/layout/radial4"/>
    <dgm:cxn modelId="{EFF229BE-6199-4BDD-B5FB-05A52E146874}" type="presOf" srcId="{22E67356-EF89-47D9-B5BE-BA859F5189CE}" destId="{22DCB49E-C2E7-4E0B-8E0F-CF61C5017B18}" srcOrd="0" destOrd="0" presId="urn:microsoft.com/office/officeart/2005/8/layout/radial4"/>
    <dgm:cxn modelId="{9BEC81C2-0B5F-4DC6-B712-E93E9206DAD4}" srcId="{72A61E26-528B-4AC3-AE0D-BBB5124B822F}" destId="{A45042D1-0E66-4C44-ACFC-14EE617B6BFA}" srcOrd="1" destOrd="0" parTransId="{2B7997E2-0D90-4D28-A053-39AC6D58D3A6}" sibTransId="{5FAF8CBA-4DDE-4F18-B263-7A0B30162E77}"/>
    <dgm:cxn modelId="{615746E6-49BF-4CCD-AB17-69F95C8A2E29}" type="presOf" srcId="{5043A6D0-EE66-4976-BFE7-728F25E93A1B}" destId="{D0A3FFFE-C7D9-4A69-9906-27D25AF20EC8}" srcOrd="0" destOrd="0" presId="urn:microsoft.com/office/officeart/2005/8/layout/radial4"/>
    <dgm:cxn modelId="{36CC0EE8-C753-4160-A76C-E1F0FCBA1FA7}" type="presOf" srcId="{C06110F5-0152-4921-BD35-A420C3A2934C}" destId="{E141F039-90A2-4DAA-B906-1A710E47CFFA}" srcOrd="0" destOrd="0" presId="urn:microsoft.com/office/officeart/2005/8/layout/radial4"/>
    <dgm:cxn modelId="{457706FB-4AC2-44A1-930B-C3FABA649E0B}" type="presOf" srcId="{429819C0-FDE8-4D2F-B651-6649067C1964}" destId="{2D954301-A33A-4420-8E40-D5AF10630126}" srcOrd="0" destOrd="0" presId="urn:microsoft.com/office/officeart/2005/8/layout/radial4"/>
    <dgm:cxn modelId="{94DAD2FE-BE24-459C-9313-A4C96D1005A9}" srcId="{1933918E-5838-4E93-8733-B0901C405B4F}" destId="{7E342702-F54E-4C44-A64E-7BBD5B2B99DB}" srcOrd="2" destOrd="0" parTransId="{326314AB-7FB1-4900-9A78-EA6E3FA8F159}" sibTransId="{3576ADEC-B63F-4781-98B5-B4B51B4B3CA0}"/>
    <dgm:cxn modelId="{8B3607A8-94C3-4A2F-AF0F-0C35DD9D0CD7}" type="presParOf" srcId="{CAA15E14-8420-447B-A947-9C80272E6FA8}" destId="{AE914F18-9D13-41A9-92B7-6E7EA1C974A3}" srcOrd="0" destOrd="0" presId="urn:microsoft.com/office/officeart/2005/8/layout/radial4"/>
    <dgm:cxn modelId="{66ED0ADE-53D1-4F65-B6E4-33D0C0A29589}" type="presParOf" srcId="{CAA15E14-8420-447B-A947-9C80272E6FA8}" destId="{B5606F44-8E31-49EF-A760-1AB7C76D4F36}" srcOrd="1" destOrd="0" presId="urn:microsoft.com/office/officeart/2005/8/layout/radial4"/>
    <dgm:cxn modelId="{D6BC0CA1-80DA-430A-ACB7-0531C21C570A}" type="presParOf" srcId="{CAA15E14-8420-447B-A947-9C80272E6FA8}" destId="{98BE30DC-F561-4F33-9EE2-C74876DFCB53}" srcOrd="2" destOrd="0" presId="urn:microsoft.com/office/officeart/2005/8/layout/radial4"/>
    <dgm:cxn modelId="{4391F59B-A8C4-4DC9-B785-B3D008370C92}" type="presParOf" srcId="{CAA15E14-8420-447B-A947-9C80272E6FA8}" destId="{22DCB49E-C2E7-4E0B-8E0F-CF61C5017B18}" srcOrd="3" destOrd="0" presId="urn:microsoft.com/office/officeart/2005/8/layout/radial4"/>
    <dgm:cxn modelId="{E133F3E0-F777-4146-AA6E-24F9E7506EC6}" type="presParOf" srcId="{CAA15E14-8420-447B-A947-9C80272E6FA8}" destId="{A1C6ED67-774F-4459-BDD0-A34E97EF3716}" srcOrd="4" destOrd="0" presId="urn:microsoft.com/office/officeart/2005/8/layout/radial4"/>
    <dgm:cxn modelId="{6408A920-00B9-46BB-8DD8-8D235EF29815}" type="presParOf" srcId="{CAA15E14-8420-447B-A947-9C80272E6FA8}" destId="{8BD7CCC4-9151-4A0D-8FEB-A1FAB8367167}" srcOrd="5" destOrd="0" presId="urn:microsoft.com/office/officeart/2005/8/layout/radial4"/>
    <dgm:cxn modelId="{E90C4D0B-D43C-4152-8FA6-3E55C818C178}" type="presParOf" srcId="{CAA15E14-8420-447B-A947-9C80272E6FA8}" destId="{8B9EF469-CC73-4D31-8CCC-04DFDB3630FA}" srcOrd="6" destOrd="0" presId="urn:microsoft.com/office/officeart/2005/8/layout/radial4"/>
    <dgm:cxn modelId="{8088B335-B7BA-4974-8F90-9C3770D5DA15}" type="presParOf" srcId="{CAA15E14-8420-447B-A947-9C80272E6FA8}" destId="{2D954301-A33A-4420-8E40-D5AF10630126}" srcOrd="7" destOrd="0" presId="urn:microsoft.com/office/officeart/2005/8/layout/radial4"/>
    <dgm:cxn modelId="{C62D9ABB-B1B0-4037-AE91-13E9427E75BD}" type="presParOf" srcId="{CAA15E14-8420-447B-A947-9C80272E6FA8}" destId="{E9C08F08-EB0C-40EB-A80A-54C9A60D61F9}" srcOrd="8" destOrd="0" presId="urn:microsoft.com/office/officeart/2005/8/layout/radial4"/>
    <dgm:cxn modelId="{25465D08-F200-4D7B-97C8-ECE204230ADB}" type="presParOf" srcId="{CAA15E14-8420-447B-A947-9C80272E6FA8}" destId="{D0A3FFFE-C7D9-4A69-9906-27D25AF20EC8}" srcOrd="9" destOrd="0" presId="urn:microsoft.com/office/officeart/2005/8/layout/radial4"/>
    <dgm:cxn modelId="{2A412382-9E6A-4099-8ADF-11B6DBF4C609}" type="presParOf" srcId="{CAA15E14-8420-447B-A947-9C80272E6FA8}" destId="{7F70A4AD-A590-4E84-B090-53FC21503311}" srcOrd="10" destOrd="0" presId="urn:microsoft.com/office/officeart/2005/8/layout/radial4"/>
    <dgm:cxn modelId="{F00FE21D-BA0A-44BD-8DB0-297D0CD5BEBA}" type="presParOf" srcId="{CAA15E14-8420-447B-A947-9C80272E6FA8}" destId="{10778347-3214-44A4-94D8-36F261EAF8CB}" srcOrd="11" destOrd="0" presId="urn:microsoft.com/office/officeart/2005/8/layout/radial4"/>
    <dgm:cxn modelId="{23D6993F-D73A-4766-8ED4-E1775F0A44BA}" type="presParOf" srcId="{CAA15E14-8420-447B-A947-9C80272E6FA8}" destId="{E141F039-90A2-4DAA-B906-1A710E47CFFA}"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14632F-15F7-4D4C-94D1-BB17F38F06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C1FF755-F8A9-46A2-8007-AC229F38BBF7}">
      <dgm:prSet phldrT="[Text]" custT="1"/>
      <dgm:spPr>
        <a:solidFill>
          <a:schemeClr val="accent1">
            <a:lumMod val="20000"/>
            <a:lumOff val="80000"/>
          </a:schemeClr>
        </a:solidFill>
      </dgm:spPr>
      <dgm:t>
        <a:bodyPr/>
        <a:lstStyle/>
        <a:p>
          <a:r>
            <a:rPr lang="en-US" sz="6500" b="1" dirty="0">
              <a:solidFill>
                <a:srgbClr val="002060"/>
              </a:solidFill>
            </a:rPr>
            <a:t>SAVIN</a:t>
          </a:r>
        </a:p>
        <a:p>
          <a:r>
            <a:rPr lang="en-US" sz="2400" b="1" dirty="0">
              <a:solidFill>
                <a:srgbClr val="002060"/>
              </a:solidFill>
            </a:rPr>
            <a:t>(Statewide Automated Victim Information and Notification System)</a:t>
          </a:r>
        </a:p>
      </dgm:t>
    </dgm:pt>
    <dgm:pt modelId="{E9081219-1FEC-4877-A0D7-F30B2CCF830C}" type="parTrans" cxnId="{10500481-EB68-4A55-990D-D779684AB8E0}">
      <dgm:prSet/>
      <dgm:spPr/>
      <dgm:t>
        <a:bodyPr/>
        <a:lstStyle/>
        <a:p>
          <a:endParaRPr lang="en-US"/>
        </a:p>
      </dgm:t>
    </dgm:pt>
    <dgm:pt modelId="{E0F4ACB6-00CF-474A-B779-B37D93ECF2EF}" type="sibTrans" cxnId="{10500481-EB68-4A55-990D-D779684AB8E0}">
      <dgm:prSet/>
      <dgm:spPr/>
      <dgm:t>
        <a:bodyPr/>
        <a:lstStyle/>
        <a:p>
          <a:endParaRPr lang="en-US"/>
        </a:p>
      </dgm:t>
    </dgm:pt>
    <dgm:pt modelId="{06D8D3EE-3FDD-48DD-89B0-0BD679E5244E}">
      <dgm:prSet phldrT="[Text]"/>
      <dgm:spPr/>
      <dgm:t>
        <a:bodyPr/>
        <a:lstStyle/>
        <a:p>
          <a:r>
            <a:rPr lang="en-US" dirty="0">
              <a:solidFill>
                <a:srgbClr val="002060"/>
              </a:solidFill>
            </a:rPr>
            <a:t>Register to receive notification of a pending court case or the status of an incarcerated offender</a:t>
          </a:r>
        </a:p>
      </dgm:t>
    </dgm:pt>
    <dgm:pt modelId="{53782E7D-E3C4-4DB6-8C34-4AC8B2EB5E45}" type="parTrans" cxnId="{429E4EC6-0AF4-463D-9869-1C709F10776A}">
      <dgm:prSet/>
      <dgm:spPr/>
      <dgm:t>
        <a:bodyPr/>
        <a:lstStyle/>
        <a:p>
          <a:endParaRPr lang="en-US"/>
        </a:p>
      </dgm:t>
    </dgm:pt>
    <dgm:pt modelId="{30CC458D-0F27-41F7-B39E-FDB78B68924F}" type="sibTrans" cxnId="{429E4EC6-0AF4-463D-9869-1C709F10776A}">
      <dgm:prSet/>
      <dgm:spPr/>
      <dgm:t>
        <a:bodyPr/>
        <a:lstStyle/>
        <a:p>
          <a:endParaRPr lang="en-US"/>
        </a:p>
      </dgm:t>
    </dgm:pt>
    <dgm:pt modelId="{D0E373FC-CAD3-4DF0-93D0-8249F90C9EB8}">
      <dgm:prSet phldrT="[Text]"/>
      <dgm:spPr/>
      <dgm:t>
        <a:bodyPr/>
        <a:lstStyle/>
        <a:p>
          <a:r>
            <a:rPr lang="en-US" dirty="0">
              <a:solidFill>
                <a:srgbClr val="002060"/>
              </a:solidFill>
            </a:rPr>
            <a:t>Information is limited (often requires follow-up communication)</a:t>
          </a:r>
        </a:p>
      </dgm:t>
    </dgm:pt>
    <dgm:pt modelId="{B437734E-E659-4FCB-81D0-62F9B8B2FC43}" type="parTrans" cxnId="{D238461C-A7D1-4116-8176-2D45FFDEF2B0}">
      <dgm:prSet/>
      <dgm:spPr/>
      <dgm:t>
        <a:bodyPr/>
        <a:lstStyle/>
        <a:p>
          <a:endParaRPr lang="en-US"/>
        </a:p>
      </dgm:t>
    </dgm:pt>
    <dgm:pt modelId="{708C69D3-5CD9-4B2E-9725-EBB58CB0CEA4}" type="sibTrans" cxnId="{D238461C-A7D1-4116-8176-2D45FFDEF2B0}">
      <dgm:prSet/>
      <dgm:spPr/>
      <dgm:t>
        <a:bodyPr/>
        <a:lstStyle/>
        <a:p>
          <a:endParaRPr lang="en-US"/>
        </a:p>
      </dgm:t>
    </dgm:pt>
    <dgm:pt modelId="{F8AAC6A0-87B2-430F-9370-8C6DE3B12F8C}">
      <dgm:prSet phldrT="[Text]"/>
      <dgm:spPr/>
      <dgm:t>
        <a:bodyPr/>
        <a:lstStyle/>
        <a:p>
          <a:endParaRPr lang="en-US" dirty="0">
            <a:solidFill>
              <a:srgbClr val="002060"/>
            </a:solidFill>
          </a:endParaRPr>
        </a:p>
      </dgm:t>
    </dgm:pt>
    <dgm:pt modelId="{897539A7-F3C0-4215-85AE-2712B720D927}" type="parTrans" cxnId="{57EA45E3-26DB-4DB7-BDA7-00D9D79EBE84}">
      <dgm:prSet/>
      <dgm:spPr/>
      <dgm:t>
        <a:bodyPr/>
        <a:lstStyle/>
        <a:p>
          <a:endParaRPr lang="en-US"/>
        </a:p>
      </dgm:t>
    </dgm:pt>
    <dgm:pt modelId="{C72A695F-2E9C-4F35-BC18-C6D9E5640942}" type="sibTrans" cxnId="{57EA45E3-26DB-4DB7-BDA7-00D9D79EBE84}">
      <dgm:prSet/>
      <dgm:spPr/>
      <dgm:t>
        <a:bodyPr/>
        <a:lstStyle/>
        <a:p>
          <a:endParaRPr lang="en-US"/>
        </a:p>
      </dgm:t>
    </dgm:pt>
    <dgm:pt modelId="{946FB2ED-3824-492C-9B67-D40097C7598D}" type="pres">
      <dgm:prSet presAssocID="{3F14632F-15F7-4D4C-94D1-BB17F38F0655}" presName="Name0" presStyleCnt="0">
        <dgm:presLayoutVars>
          <dgm:dir/>
          <dgm:animLvl val="lvl"/>
          <dgm:resizeHandles val="exact"/>
        </dgm:presLayoutVars>
      </dgm:prSet>
      <dgm:spPr/>
    </dgm:pt>
    <dgm:pt modelId="{D252329A-4EAF-462D-A9E7-7AE5E7E26E53}" type="pres">
      <dgm:prSet presAssocID="{7C1FF755-F8A9-46A2-8007-AC229F38BBF7}" presName="linNode" presStyleCnt="0"/>
      <dgm:spPr/>
    </dgm:pt>
    <dgm:pt modelId="{7B136C99-D5BD-49E2-9BC8-157069D30E97}" type="pres">
      <dgm:prSet presAssocID="{7C1FF755-F8A9-46A2-8007-AC229F38BBF7}" presName="parentText" presStyleLbl="node1" presStyleIdx="0" presStyleCnt="1">
        <dgm:presLayoutVars>
          <dgm:chMax val="1"/>
          <dgm:bulletEnabled val="1"/>
        </dgm:presLayoutVars>
      </dgm:prSet>
      <dgm:spPr/>
    </dgm:pt>
    <dgm:pt modelId="{C54FEABF-B8B3-443D-8D32-FEB0D30D4E50}" type="pres">
      <dgm:prSet presAssocID="{7C1FF755-F8A9-46A2-8007-AC229F38BBF7}" presName="descendantText" presStyleLbl="alignAccFollowNode1" presStyleIdx="0" presStyleCnt="1">
        <dgm:presLayoutVars>
          <dgm:bulletEnabled val="1"/>
        </dgm:presLayoutVars>
      </dgm:prSet>
      <dgm:spPr/>
    </dgm:pt>
  </dgm:ptLst>
  <dgm:cxnLst>
    <dgm:cxn modelId="{37E5EB0C-19DE-4EB6-B613-361DCA8C48FF}" type="presOf" srcId="{3F14632F-15F7-4D4C-94D1-BB17F38F0655}" destId="{946FB2ED-3824-492C-9B67-D40097C7598D}" srcOrd="0" destOrd="0" presId="urn:microsoft.com/office/officeart/2005/8/layout/vList5"/>
    <dgm:cxn modelId="{D238461C-A7D1-4116-8176-2D45FFDEF2B0}" srcId="{7C1FF755-F8A9-46A2-8007-AC229F38BBF7}" destId="{D0E373FC-CAD3-4DF0-93D0-8249F90C9EB8}" srcOrd="1" destOrd="0" parTransId="{B437734E-E659-4FCB-81D0-62F9B8B2FC43}" sibTransId="{708C69D3-5CD9-4B2E-9725-EBB58CB0CEA4}"/>
    <dgm:cxn modelId="{D22AA666-BBDC-41A1-BBA1-8D41E6CD515E}" type="presOf" srcId="{F8AAC6A0-87B2-430F-9370-8C6DE3B12F8C}" destId="{C54FEABF-B8B3-443D-8D32-FEB0D30D4E50}" srcOrd="0" destOrd="2" presId="urn:microsoft.com/office/officeart/2005/8/layout/vList5"/>
    <dgm:cxn modelId="{CE13917A-7223-43C5-9CDC-BA165C7FA3A5}" type="presOf" srcId="{D0E373FC-CAD3-4DF0-93D0-8249F90C9EB8}" destId="{C54FEABF-B8B3-443D-8D32-FEB0D30D4E50}" srcOrd="0" destOrd="1" presId="urn:microsoft.com/office/officeart/2005/8/layout/vList5"/>
    <dgm:cxn modelId="{73BE797D-B77E-4405-B93A-E53E8F9515DE}" type="presOf" srcId="{7C1FF755-F8A9-46A2-8007-AC229F38BBF7}" destId="{7B136C99-D5BD-49E2-9BC8-157069D30E97}" srcOrd="0" destOrd="0" presId="urn:microsoft.com/office/officeart/2005/8/layout/vList5"/>
    <dgm:cxn modelId="{10500481-EB68-4A55-990D-D779684AB8E0}" srcId="{3F14632F-15F7-4D4C-94D1-BB17F38F0655}" destId="{7C1FF755-F8A9-46A2-8007-AC229F38BBF7}" srcOrd="0" destOrd="0" parTransId="{E9081219-1FEC-4877-A0D7-F30B2CCF830C}" sibTransId="{E0F4ACB6-00CF-474A-B779-B37D93ECF2EF}"/>
    <dgm:cxn modelId="{233CB18B-4567-4095-AAB0-230C72B18509}" type="presOf" srcId="{06D8D3EE-3FDD-48DD-89B0-0BD679E5244E}" destId="{C54FEABF-B8B3-443D-8D32-FEB0D30D4E50}" srcOrd="0" destOrd="0" presId="urn:microsoft.com/office/officeart/2005/8/layout/vList5"/>
    <dgm:cxn modelId="{429E4EC6-0AF4-463D-9869-1C709F10776A}" srcId="{7C1FF755-F8A9-46A2-8007-AC229F38BBF7}" destId="{06D8D3EE-3FDD-48DD-89B0-0BD679E5244E}" srcOrd="0" destOrd="0" parTransId="{53782E7D-E3C4-4DB6-8C34-4AC8B2EB5E45}" sibTransId="{30CC458D-0F27-41F7-B39E-FDB78B68924F}"/>
    <dgm:cxn modelId="{57EA45E3-26DB-4DB7-BDA7-00D9D79EBE84}" srcId="{7C1FF755-F8A9-46A2-8007-AC229F38BBF7}" destId="{F8AAC6A0-87B2-430F-9370-8C6DE3B12F8C}" srcOrd="2" destOrd="0" parTransId="{897539A7-F3C0-4215-85AE-2712B720D927}" sibTransId="{C72A695F-2E9C-4F35-BC18-C6D9E5640942}"/>
    <dgm:cxn modelId="{3051D556-9A3A-406C-A802-C56E09F75071}" type="presParOf" srcId="{946FB2ED-3824-492C-9B67-D40097C7598D}" destId="{D252329A-4EAF-462D-A9E7-7AE5E7E26E53}" srcOrd="0" destOrd="0" presId="urn:microsoft.com/office/officeart/2005/8/layout/vList5"/>
    <dgm:cxn modelId="{8ACDD54F-6BA6-40E2-9D21-030A36AFB24B}" type="presParOf" srcId="{D252329A-4EAF-462D-A9E7-7AE5E7E26E53}" destId="{7B136C99-D5BD-49E2-9BC8-157069D30E97}" srcOrd="0" destOrd="0" presId="urn:microsoft.com/office/officeart/2005/8/layout/vList5"/>
    <dgm:cxn modelId="{3FDB6810-9E44-4B17-A773-B9721596E4C1}" type="presParOf" srcId="{D252329A-4EAF-462D-A9E7-7AE5E7E26E53}" destId="{C54FEABF-B8B3-443D-8D32-FEB0D30D4E5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6C4CA-6DDF-4079-AC9C-D5F9E0111DF5}">
      <dsp:nvSpPr>
        <dsp:cNvPr id="0" name=""/>
        <dsp:cNvSpPr/>
      </dsp:nvSpPr>
      <dsp:spPr>
        <a:xfrm>
          <a:off x="3000" y="155115"/>
          <a:ext cx="2925849" cy="804438"/>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002060"/>
              </a:solidFill>
            </a:rPr>
            <a:t>1996</a:t>
          </a:r>
          <a:endParaRPr lang="en-US" sz="2400" kern="1200" dirty="0">
            <a:solidFill>
              <a:srgbClr val="002060"/>
            </a:solidFill>
          </a:endParaRPr>
        </a:p>
      </dsp:txBody>
      <dsp:txXfrm>
        <a:off x="3000" y="155115"/>
        <a:ext cx="2925849" cy="804438"/>
      </dsp:txXfrm>
    </dsp:sp>
    <dsp:sp modelId="{2D3130B8-B883-4B86-BCB5-2B1EAADDEA81}">
      <dsp:nvSpPr>
        <dsp:cNvPr id="0" name=""/>
        <dsp:cNvSpPr/>
      </dsp:nvSpPr>
      <dsp:spPr>
        <a:xfrm>
          <a:off x="3000" y="959554"/>
          <a:ext cx="2925849" cy="3499875"/>
        </a:xfrm>
        <a:prstGeom prst="rect">
          <a:avLst/>
        </a:prstGeom>
        <a:solidFill>
          <a:schemeClr val="accent2">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rgbClr val="002060"/>
              </a:solidFill>
            </a:rPr>
            <a:t>CT residents overwhelmingly voted to amend the State Constitution to provide crime victims with Constitutional rights</a:t>
          </a:r>
        </a:p>
      </dsp:txBody>
      <dsp:txXfrm>
        <a:off x="3000" y="959554"/>
        <a:ext cx="2925849" cy="3499875"/>
      </dsp:txXfrm>
    </dsp:sp>
    <dsp:sp modelId="{2171537D-90A4-4605-8B6F-812E5CE03967}">
      <dsp:nvSpPr>
        <dsp:cNvPr id="0" name=""/>
        <dsp:cNvSpPr/>
      </dsp:nvSpPr>
      <dsp:spPr>
        <a:xfrm>
          <a:off x="3338469" y="155115"/>
          <a:ext cx="2925849" cy="804438"/>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002060"/>
              </a:solidFill>
            </a:rPr>
            <a:t>1998</a:t>
          </a:r>
          <a:endParaRPr lang="en-US" sz="2800" kern="1200" dirty="0">
            <a:solidFill>
              <a:srgbClr val="002060"/>
            </a:solidFill>
          </a:endParaRPr>
        </a:p>
      </dsp:txBody>
      <dsp:txXfrm>
        <a:off x="3338469" y="155115"/>
        <a:ext cx="2925849" cy="804438"/>
      </dsp:txXfrm>
    </dsp:sp>
    <dsp:sp modelId="{C8E704DA-0878-487A-95C6-619493707297}">
      <dsp:nvSpPr>
        <dsp:cNvPr id="0" name=""/>
        <dsp:cNvSpPr/>
      </dsp:nvSpPr>
      <dsp:spPr>
        <a:xfrm>
          <a:off x="3338469" y="959554"/>
          <a:ext cx="2925849" cy="3499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rgbClr val="002060"/>
              </a:solidFill>
            </a:rPr>
            <a:t>Creation of the Office of the Victim Advocate – the enforcement agency for crime victims’ rights</a:t>
          </a:r>
        </a:p>
      </dsp:txBody>
      <dsp:txXfrm>
        <a:off x="3338469" y="959554"/>
        <a:ext cx="2925849" cy="3499875"/>
      </dsp:txXfrm>
    </dsp:sp>
    <dsp:sp modelId="{F0C098DF-3D23-443B-8B70-E5376D10F281}">
      <dsp:nvSpPr>
        <dsp:cNvPr id="0" name=""/>
        <dsp:cNvSpPr/>
      </dsp:nvSpPr>
      <dsp:spPr>
        <a:xfrm>
          <a:off x="6673937" y="155115"/>
          <a:ext cx="2925849" cy="804438"/>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002060"/>
              </a:solidFill>
            </a:rPr>
            <a:t>2015</a:t>
          </a:r>
        </a:p>
      </dsp:txBody>
      <dsp:txXfrm>
        <a:off x="6673937" y="155115"/>
        <a:ext cx="2925849" cy="804438"/>
      </dsp:txXfrm>
    </dsp:sp>
    <dsp:sp modelId="{091AAE01-0819-4F20-A9E0-23727CF1017B}">
      <dsp:nvSpPr>
        <dsp:cNvPr id="0" name=""/>
        <dsp:cNvSpPr/>
      </dsp:nvSpPr>
      <dsp:spPr>
        <a:xfrm>
          <a:off x="6673937" y="959554"/>
          <a:ext cx="2925849" cy="349987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solidFill>
                <a:srgbClr val="002060"/>
              </a:solidFill>
            </a:rPr>
            <a:t>Creation of the Victims’ Rights Enforcement Advisory Commission - recommendations submitted to the Governor</a:t>
          </a:r>
        </a:p>
      </dsp:txBody>
      <dsp:txXfrm>
        <a:off x="6673937" y="959554"/>
        <a:ext cx="2925849" cy="3499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3AA80-79BD-4CBD-9716-B873EA2CCD8D}">
      <dsp:nvSpPr>
        <dsp:cNvPr id="0" name=""/>
        <dsp:cNvSpPr/>
      </dsp:nvSpPr>
      <dsp:spPr>
        <a:xfrm>
          <a:off x="3451" y="714"/>
          <a:ext cx="9595885" cy="1804836"/>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State Victim Advocate</a:t>
          </a:r>
        </a:p>
        <a:p>
          <a:pPr marL="0" lvl="0" indent="0" algn="ctr" defTabSz="1244600">
            <a:lnSpc>
              <a:spcPct val="90000"/>
            </a:lnSpc>
            <a:spcBef>
              <a:spcPct val="0"/>
            </a:spcBef>
            <a:spcAft>
              <a:spcPct val="35000"/>
            </a:spcAft>
            <a:buNone/>
          </a:pPr>
          <a:r>
            <a:rPr lang="en-US" sz="2800" kern="1200" dirty="0">
              <a:solidFill>
                <a:srgbClr val="002060"/>
              </a:solidFill>
            </a:rPr>
            <a:t>Natasha M. Pierre, JD, </a:t>
          </a:r>
          <a:r>
            <a:rPr lang="en-US" sz="2800" kern="1200" dirty="0" err="1">
              <a:solidFill>
                <a:srgbClr val="002060"/>
              </a:solidFill>
            </a:rPr>
            <a:t>MSW</a:t>
          </a:r>
          <a:endParaRPr lang="en-US" sz="2800" kern="1200" dirty="0">
            <a:solidFill>
              <a:srgbClr val="002060"/>
            </a:solidFill>
          </a:endParaRPr>
        </a:p>
        <a:p>
          <a:pPr marL="0" lvl="0" indent="0" algn="ctr" defTabSz="1244600">
            <a:lnSpc>
              <a:spcPct val="90000"/>
            </a:lnSpc>
            <a:spcBef>
              <a:spcPct val="0"/>
            </a:spcBef>
            <a:spcAft>
              <a:spcPct val="35000"/>
            </a:spcAft>
            <a:buNone/>
          </a:pPr>
          <a:r>
            <a:rPr lang="en-US" sz="2800" kern="1200" dirty="0">
              <a:solidFill>
                <a:srgbClr val="002060"/>
              </a:solidFill>
            </a:rPr>
            <a:t>Appointed by the Governor</a:t>
          </a:r>
        </a:p>
      </dsp:txBody>
      <dsp:txXfrm>
        <a:off x="56313" y="53576"/>
        <a:ext cx="9490161" cy="1699112"/>
      </dsp:txXfrm>
    </dsp:sp>
    <dsp:sp modelId="{5330F576-FA8F-4914-A93D-583B72F8105A}">
      <dsp:nvSpPr>
        <dsp:cNvPr id="0" name=""/>
        <dsp:cNvSpPr/>
      </dsp:nvSpPr>
      <dsp:spPr>
        <a:xfrm>
          <a:off x="3451" y="2056836"/>
          <a:ext cx="3029004" cy="1804836"/>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Staff Attorney</a:t>
          </a:r>
        </a:p>
        <a:p>
          <a:pPr marL="0" lvl="0" indent="0" algn="ctr" defTabSz="1244600">
            <a:lnSpc>
              <a:spcPct val="90000"/>
            </a:lnSpc>
            <a:spcBef>
              <a:spcPct val="0"/>
            </a:spcBef>
            <a:spcAft>
              <a:spcPct val="35000"/>
            </a:spcAft>
            <a:buNone/>
          </a:pPr>
          <a:r>
            <a:rPr lang="en-US" sz="2800" kern="1200" dirty="0" err="1">
              <a:solidFill>
                <a:srgbClr val="002060"/>
              </a:solidFill>
            </a:rPr>
            <a:t>Hakima</a:t>
          </a:r>
          <a:r>
            <a:rPr lang="en-US" sz="2800" kern="1200" dirty="0">
              <a:solidFill>
                <a:srgbClr val="002060"/>
              </a:solidFill>
            </a:rPr>
            <a:t> </a:t>
          </a:r>
          <a:r>
            <a:rPr lang="en-US" sz="2800" kern="1200" dirty="0" err="1">
              <a:solidFill>
                <a:srgbClr val="002060"/>
              </a:solidFill>
            </a:rPr>
            <a:t>Bey</a:t>
          </a:r>
          <a:r>
            <a:rPr lang="en-US" sz="2800" kern="1200" dirty="0">
              <a:solidFill>
                <a:srgbClr val="002060"/>
              </a:solidFill>
            </a:rPr>
            <a:t>-Coon</a:t>
          </a:r>
        </a:p>
      </dsp:txBody>
      <dsp:txXfrm>
        <a:off x="56313" y="2109698"/>
        <a:ext cx="2923280" cy="1699112"/>
      </dsp:txXfrm>
    </dsp:sp>
    <dsp:sp modelId="{7980F80A-E031-4702-AD38-82FE0F65A5AB}">
      <dsp:nvSpPr>
        <dsp:cNvPr id="0" name=""/>
        <dsp:cNvSpPr/>
      </dsp:nvSpPr>
      <dsp:spPr>
        <a:xfrm>
          <a:off x="3286891" y="2056836"/>
          <a:ext cx="3029004" cy="1804836"/>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Complaint Officer</a:t>
          </a:r>
        </a:p>
        <a:p>
          <a:pPr marL="0" lvl="0" indent="0" algn="ctr" defTabSz="1244600">
            <a:lnSpc>
              <a:spcPct val="90000"/>
            </a:lnSpc>
            <a:spcBef>
              <a:spcPct val="0"/>
            </a:spcBef>
            <a:spcAft>
              <a:spcPct val="35000"/>
            </a:spcAft>
            <a:buNone/>
          </a:pPr>
          <a:r>
            <a:rPr lang="en-US" sz="2800" kern="1200" dirty="0">
              <a:solidFill>
                <a:srgbClr val="002060"/>
              </a:solidFill>
            </a:rPr>
            <a:t>Merit Lajoie</a:t>
          </a:r>
        </a:p>
      </dsp:txBody>
      <dsp:txXfrm>
        <a:off x="3339753" y="2109698"/>
        <a:ext cx="2923280" cy="1699112"/>
      </dsp:txXfrm>
    </dsp:sp>
    <dsp:sp modelId="{F74AE8FF-A650-4C0A-844F-9435CBDAFCA8}">
      <dsp:nvSpPr>
        <dsp:cNvPr id="0" name=""/>
        <dsp:cNvSpPr/>
      </dsp:nvSpPr>
      <dsp:spPr>
        <a:xfrm>
          <a:off x="6570332" y="2056836"/>
          <a:ext cx="3029004" cy="1804836"/>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Administrative Assistant</a:t>
          </a:r>
        </a:p>
        <a:p>
          <a:pPr marL="0" lvl="0" indent="0" algn="ctr" defTabSz="1244600">
            <a:lnSpc>
              <a:spcPct val="90000"/>
            </a:lnSpc>
            <a:spcBef>
              <a:spcPct val="0"/>
            </a:spcBef>
            <a:spcAft>
              <a:spcPct val="35000"/>
            </a:spcAft>
            <a:buNone/>
          </a:pPr>
          <a:r>
            <a:rPr lang="en-US" sz="2800" kern="1200" dirty="0">
              <a:solidFill>
                <a:srgbClr val="002060"/>
              </a:solidFill>
            </a:rPr>
            <a:t>Vanessa Torres</a:t>
          </a:r>
        </a:p>
      </dsp:txBody>
      <dsp:txXfrm>
        <a:off x="6623194" y="2109698"/>
        <a:ext cx="2923280" cy="1699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84C27-8FE4-42D4-BAB3-10417BAF1776}">
      <dsp:nvSpPr>
        <dsp:cNvPr id="0" name=""/>
        <dsp:cNvSpPr/>
      </dsp:nvSpPr>
      <dsp:spPr>
        <a:xfrm>
          <a:off x="3841115" y="0"/>
          <a:ext cx="5761672" cy="1374996"/>
        </a:xfrm>
        <a:prstGeom prst="round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solidFill>
                <a:srgbClr val="002060"/>
              </a:solidFill>
            </a:rPr>
            <a:t>Resolve initial complaint</a:t>
          </a:r>
        </a:p>
        <a:p>
          <a:pPr marL="285750" lvl="1" indent="-285750" algn="l" defTabSz="1333500">
            <a:lnSpc>
              <a:spcPct val="90000"/>
            </a:lnSpc>
            <a:spcBef>
              <a:spcPct val="0"/>
            </a:spcBef>
            <a:spcAft>
              <a:spcPct val="15000"/>
            </a:spcAft>
            <a:buChar char="•"/>
          </a:pPr>
          <a:r>
            <a:rPr lang="en-US" sz="3000" kern="1200" dirty="0">
              <a:solidFill>
                <a:srgbClr val="002060"/>
              </a:solidFill>
            </a:rPr>
            <a:t>Is the complaint systemic</a:t>
          </a:r>
        </a:p>
      </dsp:txBody>
      <dsp:txXfrm>
        <a:off x="3908237" y="67122"/>
        <a:ext cx="5627428" cy="1240752"/>
      </dsp:txXfrm>
    </dsp:sp>
    <dsp:sp modelId="{E0FCC6D2-ED04-46E2-B493-DC6A3970B6BB}">
      <dsp:nvSpPr>
        <dsp:cNvPr id="0" name=""/>
        <dsp:cNvSpPr/>
      </dsp:nvSpPr>
      <dsp:spPr>
        <a:xfrm>
          <a:off x="0" y="0"/>
          <a:ext cx="3841115" cy="1374996"/>
        </a:xfrm>
        <a:prstGeom prst="roundRect">
          <a:avLst/>
        </a:prstGeom>
        <a:solidFill>
          <a:schemeClr val="accent1">
            <a:lumMod val="20000"/>
            <a:lumOff val="8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02060"/>
              </a:solidFill>
            </a:rPr>
            <a:t>Receive complaints from crime victims</a:t>
          </a:r>
        </a:p>
      </dsp:txBody>
      <dsp:txXfrm>
        <a:off x="67122" y="67122"/>
        <a:ext cx="3706871" cy="1240752"/>
      </dsp:txXfrm>
    </dsp:sp>
    <dsp:sp modelId="{19BCDADB-0B3B-4087-A981-BA8010CCA388}">
      <dsp:nvSpPr>
        <dsp:cNvPr id="0" name=""/>
        <dsp:cNvSpPr/>
      </dsp:nvSpPr>
      <dsp:spPr>
        <a:xfrm>
          <a:off x="3841115" y="1512496"/>
          <a:ext cx="5761672" cy="1374996"/>
        </a:xfrm>
        <a:prstGeom prst="round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solidFill>
                <a:srgbClr val="002060"/>
              </a:solidFill>
            </a:rPr>
            <a:t>Evaluation of policies/procedures</a:t>
          </a:r>
        </a:p>
        <a:p>
          <a:pPr marL="285750" lvl="1" indent="-285750" algn="l" defTabSz="1333500">
            <a:lnSpc>
              <a:spcPct val="90000"/>
            </a:lnSpc>
            <a:spcBef>
              <a:spcPct val="0"/>
            </a:spcBef>
            <a:spcAft>
              <a:spcPct val="15000"/>
            </a:spcAft>
            <a:buChar char="•"/>
          </a:pPr>
          <a:r>
            <a:rPr lang="en-US" sz="3000" kern="1200" dirty="0">
              <a:solidFill>
                <a:srgbClr val="002060"/>
              </a:solidFill>
            </a:rPr>
            <a:t>Identify gaps in services</a:t>
          </a:r>
        </a:p>
      </dsp:txBody>
      <dsp:txXfrm>
        <a:off x="3908237" y="1579618"/>
        <a:ext cx="5627428" cy="1240752"/>
      </dsp:txXfrm>
    </dsp:sp>
    <dsp:sp modelId="{5A01C30A-A612-4D01-A79A-67D2127C7815}">
      <dsp:nvSpPr>
        <dsp:cNvPr id="0" name=""/>
        <dsp:cNvSpPr/>
      </dsp:nvSpPr>
      <dsp:spPr>
        <a:xfrm>
          <a:off x="0" y="1512496"/>
          <a:ext cx="3841115" cy="1374996"/>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02060"/>
              </a:solidFill>
            </a:rPr>
            <a:t>Coordinate and cooperate with public and private entities</a:t>
          </a:r>
        </a:p>
      </dsp:txBody>
      <dsp:txXfrm>
        <a:off x="67122" y="1579618"/>
        <a:ext cx="3706871" cy="1240752"/>
      </dsp:txXfrm>
    </dsp:sp>
    <dsp:sp modelId="{1AF0D683-70A0-4A50-B626-446EB2887CA1}">
      <dsp:nvSpPr>
        <dsp:cNvPr id="0" name=""/>
        <dsp:cNvSpPr/>
      </dsp:nvSpPr>
      <dsp:spPr>
        <a:xfrm>
          <a:off x="3841115" y="3024993"/>
          <a:ext cx="5761672" cy="1374996"/>
        </a:xfrm>
        <a:prstGeom prst="round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solidFill>
                <a:srgbClr val="002060"/>
              </a:solidFill>
            </a:rPr>
            <a:t>Availability of services</a:t>
          </a:r>
        </a:p>
        <a:p>
          <a:pPr marL="285750" lvl="1" indent="-285750" algn="l" defTabSz="1333500">
            <a:lnSpc>
              <a:spcPct val="90000"/>
            </a:lnSpc>
            <a:spcBef>
              <a:spcPct val="0"/>
            </a:spcBef>
            <a:spcAft>
              <a:spcPct val="15000"/>
            </a:spcAft>
            <a:buChar char="•"/>
          </a:pPr>
          <a:r>
            <a:rPr lang="en-US" sz="3000" kern="1200" dirty="0">
              <a:solidFill>
                <a:srgbClr val="002060"/>
              </a:solidFill>
            </a:rPr>
            <a:t>Information to crime victims</a:t>
          </a:r>
        </a:p>
      </dsp:txBody>
      <dsp:txXfrm>
        <a:off x="3908237" y="3092115"/>
        <a:ext cx="5627428" cy="1240752"/>
      </dsp:txXfrm>
    </dsp:sp>
    <dsp:sp modelId="{C4C0A751-90EC-4EFC-8B86-8D93CFD0150C}">
      <dsp:nvSpPr>
        <dsp:cNvPr id="0" name=""/>
        <dsp:cNvSpPr/>
      </dsp:nvSpPr>
      <dsp:spPr>
        <a:xfrm>
          <a:off x="0" y="3024993"/>
          <a:ext cx="3841115" cy="1374996"/>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02060"/>
              </a:solidFill>
            </a:rPr>
            <a:t>Services of the Medical Examiner and Witness Protection Program</a:t>
          </a:r>
        </a:p>
      </dsp:txBody>
      <dsp:txXfrm>
        <a:off x="67122" y="3092115"/>
        <a:ext cx="3706871" cy="12407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F8E7E-95E4-4ED6-AE0F-E8189892FD77}">
      <dsp:nvSpPr>
        <dsp:cNvPr id="0" name=""/>
        <dsp:cNvSpPr/>
      </dsp:nvSpPr>
      <dsp:spPr>
        <a:xfrm rot="5400000">
          <a:off x="5927425" y="-2317522"/>
          <a:ext cx="1204940" cy="61457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solidFill>
                <a:srgbClr val="002060"/>
              </a:solidFill>
            </a:rPr>
            <a:t>File limited special appearance</a:t>
          </a:r>
        </a:p>
        <a:p>
          <a:pPr marL="285750" lvl="1" indent="-285750" algn="l" defTabSz="1377950">
            <a:lnSpc>
              <a:spcPct val="90000"/>
            </a:lnSpc>
            <a:spcBef>
              <a:spcPct val="0"/>
            </a:spcBef>
            <a:spcAft>
              <a:spcPct val="15000"/>
            </a:spcAft>
            <a:buChar char="•"/>
          </a:pPr>
          <a:r>
            <a:rPr lang="en-US" sz="3100" kern="1200" dirty="0">
              <a:solidFill>
                <a:srgbClr val="002060"/>
              </a:solidFill>
            </a:rPr>
            <a:t>Written notification to court</a:t>
          </a:r>
        </a:p>
      </dsp:txBody>
      <dsp:txXfrm rot="-5400000">
        <a:off x="3457003" y="211720"/>
        <a:ext cx="6086964" cy="1087300"/>
      </dsp:txXfrm>
    </dsp:sp>
    <dsp:sp modelId="{6FC7CA84-4BA1-46B6-A29A-54B136DD0FB6}">
      <dsp:nvSpPr>
        <dsp:cNvPr id="0" name=""/>
        <dsp:cNvSpPr/>
      </dsp:nvSpPr>
      <dsp:spPr>
        <a:xfrm>
          <a:off x="0" y="2282"/>
          <a:ext cx="3457003" cy="1506175"/>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02060"/>
              </a:solidFill>
            </a:rPr>
            <a:t>Court advocacy</a:t>
          </a:r>
        </a:p>
      </dsp:txBody>
      <dsp:txXfrm>
        <a:off x="73525" y="75807"/>
        <a:ext cx="3309953" cy="1359125"/>
      </dsp:txXfrm>
    </dsp:sp>
    <dsp:sp modelId="{2BDA041D-56D1-40E4-89AC-ED50A5BD83D8}">
      <dsp:nvSpPr>
        <dsp:cNvPr id="0" name=""/>
        <dsp:cNvSpPr/>
      </dsp:nvSpPr>
      <dsp:spPr>
        <a:xfrm rot="5400000">
          <a:off x="5927425" y="-736038"/>
          <a:ext cx="1204940" cy="61457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solidFill>
                <a:srgbClr val="002060"/>
              </a:solidFill>
            </a:rPr>
            <a:t>Highlight gaps</a:t>
          </a:r>
        </a:p>
        <a:p>
          <a:pPr marL="285750" lvl="1" indent="-285750" algn="l" defTabSz="1377950">
            <a:lnSpc>
              <a:spcPct val="90000"/>
            </a:lnSpc>
            <a:spcBef>
              <a:spcPct val="0"/>
            </a:spcBef>
            <a:spcAft>
              <a:spcPct val="15000"/>
            </a:spcAft>
            <a:buChar char="•"/>
          </a:pPr>
          <a:r>
            <a:rPr lang="en-US" sz="3100" kern="1200" dirty="0">
              <a:solidFill>
                <a:srgbClr val="002060"/>
              </a:solidFill>
            </a:rPr>
            <a:t>Opportunity for change</a:t>
          </a:r>
        </a:p>
      </dsp:txBody>
      <dsp:txXfrm rot="-5400000">
        <a:off x="3457003" y="1793204"/>
        <a:ext cx="6086964" cy="1087300"/>
      </dsp:txXfrm>
    </dsp:sp>
    <dsp:sp modelId="{D43E259D-DEA5-403E-B6BC-D27E2784ADF8}">
      <dsp:nvSpPr>
        <dsp:cNvPr id="0" name=""/>
        <dsp:cNvSpPr/>
      </dsp:nvSpPr>
      <dsp:spPr>
        <a:xfrm>
          <a:off x="0" y="1583766"/>
          <a:ext cx="3457003" cy="1506175"/>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02060"/>
              </a:solidFill>
            </a:rPr>
            <a:t>Conduct investigations</a:t>
          </a:r>
        </a:p>
      </dsp:txBody>
      <dsp:txXfrm>
        <a:off x="73525" y="1657291"/>
        <a:ext cx="3309953" cy="1359125"/>
      </dsp:txXfrm>
    </dsp:sp>
    <dsp:sp modelId="{839752C5-2916-4DC0-87AB-FFD06F32A2B2}">
      <dsp:nvSpPr>
        <dsp:cNvPr id="0" name=""/>
        <dsp:cNvSpPr/>
      </dsp:nvSpPr>
      <dsp:spPr>
        <a:xfrm rot="5400000">
          <a:off x="5927425" y="845446"/>
          <a:ext cx="1204940" cy="61457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solidFill>
                <a:srgbClr val="002060"/>
              </a:solidFill>
            </a:rPr>
            <a:t>Recommend legislation</a:t>
          </a:r>
        </a:p>
        <a:p>
          <a:pPr marL="285750" lvl="1" indent="-285750" algn="l" defTabSz="1377950">
            <a:lnSpc>
              <a:spcPct val="90000"/>
            </a:lnSpc>
            <a:spcBef>
              <a:spcPct val="0"/>
            </a:spcBef>
            <a:spcAft>
              <a:spcPct val="15000"/>
            </a:spcAft>
            <a:buChar char="•"/>
          </a:pPr>
          <a:r>
            <a:rPr lang="en-US" sz="3100" kern="1200" dirty="0">
              <a:solidFill>
                <a:srgbClr val="002060"/>
              </a:solidFill>
            </a:rPr>
            <a:t>Advance crime victims’ rights</a:t>
          </a:r>
        </a:p>
      </dsp:txBody>
      <dsp:txXfrm rot="-5400000">
        <a:off x="3457003" y="3374688"/>
        <a:ext cx="6086964" cy="1087300"/>
      </dsp:txXfrm>
    </dsp:sp>
    <dsp:sp modelId="{B255E2B4-C168-4857-B6E0-1B6990E7CAC3}">
      <dsp:nvSpPr>
        <dsp:cNvPr id="0" name=""/>
        <dsp:cNvSpPr/>
      </dsp:nvSpPr>
      <dsp:spPr>
        <a:xfrm>
          <a:off x="0" y="3165250"/>
          <a:ext cx="3457003" cy="1506175"/>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rgbClr val="002060"/>
              </a:solidFill>
            </a:rPr>
            <a:t>Legislative advocacy</a:t>
          </a:r>
        </a:p>
      </dsp:txBody>
      <dsp:txXfrm>
        <a:off x="73525" y="3238775"/>
        <a:ext cx="3309953" cy="13591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9A0D9-C3A1-49D0-AD0E-2DA8D9D214E5}">
      <dsp:nvSpPr>
        <dsp:cNvPr id="0" name=""/>
        <dsp:cNvSpPr/>
      </dsp:nvSpPr>
      <dsp:spPr>
        <a:xfrm rot="5400000">
          <a:off x="5909561" y="-2295125"/>
          <a:ext cx="1240667" cy="61457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rgbClr val="002060"/>
              </a:solidFill>
            </a:rPr>
            <a:t>Crime Victims’ rights and services</a:t>
          </a:r>
        </a:p>
        <a:p>
          <a:pPr marL="228600" lvl="1" indent="-228600" algn="l" defTabSz="977900">
            <a:lnSpc>
              <a:spcPct val="90000"/>
            </a:lnSpc>
            <a:spcBef>
              <a:spcPct val="0"/>
            </a:spcBef>
            <a:spcAft>
              <a:spcPct val="15000"/>
            </a:spcAft>
            <a:buChar char="•"/>
          </a:pPr>
          <a:r>
            <a:rPr lang="en-US" sz="2200" kern="1200" dirty="0">
              <a:solidFill>
                <a:srgbClr val="002060"/>
              </a:solidFill>
            </a:rPr>
            <a:t>OVA versus OVS</a:t>
          </a:r>
        </a:p>
        <a:p>
          <a:pPr marL="228600" lvl="1" indent="-228600" algn="l" defTabSz="977900">
            <a:lnSpc>
              <a:spcPct val="90000"/>
            </a:lnSpc>
            <a:spcBef>
              <a:spcPct val="0"/>
            </a:spcBef>
            <a:spcAft>
              <a:spcPct val="15000"/>
            </a:spcAft>
            <a:buChar char="•"/>
          </a:pPr>
          <a:r>
            <a:rPr lang="en-US" sz="2200" kern="1200" dirty="0">
              <a:solidFill>
                <a:srgbClr val="002060"/>
              </a:solidFill>
            </a:rPr>
            <a:t>Central location for crime victim information</a:t>
          </a:r>
        </a:p>
      </dsp:txBody>
      <dsp:txXfrm rot="-5400000">
        <a:off x="3457003" y="217997"/>
        <a:ext cx="6085220" cy="1119539"/>
      </dsp:txXfrm>
    </dsp:sp>
    <dsp:sp modelId="{9C75A41D-D62C-4323-92DE-A6D3D92B0703}">
      <dsp:nvSpPr>
        <dsp:cNvPr id="0" name=""/>
        <dsp:cNvSpPr/>
      </dsp:nvSpPr>
      <dsp:spPr>
        <a:xfrm>
          <a:off x="0" y="2349"/>
          <a:ext cx="3457003" cy="1550834"/>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rgbClr val="002060"/>
              </a:solidFill>
            </a:rPr>
            <a:t>Public awareness</a:t>
          </a:r>
        </a:p>
      </dsp:txBody>
      <dsp:txXfrm>
        <a:off x="75705" y="78054"/>
        <a:ext cx="3305593" cy="1399424"/>
      </dsp:txXfrm>
    </dsp:sp>
    <dsp:sp modelId="{B8D101E5-6E73-45FA-A7B8-FAFA8FEE046C}">
      <dsp:nvSpPr>
        <dsp:cNvPr id="0" name=""/>
        <dsp:cNvSpPr/>
      </dsp:nvSpPr>
      <dsp:spPr>
        <a:xfrm rot="5400000">
          <a:off x="5909561" y="-724935"/>
          <a:ext cx="1240667" cy="61457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rgbClr val="002060"/>
              </a:solidFill>
            </a:rPr>
            <a:t>Public or private entities</a:t>
          </a:r>
        </a:p>
        <a:p>
          <a:pPr marL="228600" lvl="1" indent="-228600" algn="l" defTabSz="977900">
            <a:lnSpc>
              <a:spcPct val="90000"/>
            </a:lnSpc>
            <a:spcBef>
              <a:spcPct val="0"/>
            </a:spcBef>
            <a:spcAft>
              <a:spcPct val="15000"/>
            </a:spcAft>
            <a:buChar char="•"/>
          </a:pPr>
          <a:r>
            <a:rPr lang="en-US" sz="2200" kern="1200" dirty="0">
              <a:solidFill>
                <a:srgbClr val="002060"/>
              </a:solidFill>
            </a:rPr>
            <a:t>Cross training for criminal justice community</a:t>
          </a:r>
        </a:p>
      </dsp:txBody>
      <dsp:txXfrm rot="-5400000">
        <a:off x="3457003" y="1788187"/>
        <a:ext cx="6085220" cy="1119539"/>
      </dsp:txXfrm>
    </dsp:sp>
    <dsp:sp modelId="{4195E0D2-045E-4903-8C8F-F76D5F8AC433}">
      <dsp:nvSpPr>
        <dsp:cNvPr id="0" name=""/>
        <dsp:cNvSpPr/>
      </dsp:nvSpPr>
      <dsp:spPr>
        <a:xfrm>
          <a:off x="0" y="1613031"/>
          <a:ext cx="3457003" cy="1550834"/>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rgbClr val="002060"/>
              </a:solidFill>
            </a:rPr>
            <a:t>Trainings</a:t>
          </a:r>
        </a:p>
      </dsp:txBody>
      <dsp:txXfrm>
        <a:off x="75705" y="1688736"/>
        <a:ext cx="3305593" cy="1399424"/>
      </dsp:txXfrm>
    </dsp:sp>
    <dsp:sp modelId="{05DB67BD-4C21-4531-81FB-7CB4AD880E31}">
      <dsp:nvSpPr>
        <dsp:cNvPr id="0" name=""/>
        <dsp:cNvSpPr/>
      </dsp:nvSpPr>
      <dsp:spPr>
        <a:xfrm rot="5400000">
          <a:off x="5909561" y="961627"/>
          <a:ext cx="1240667" cy="61457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rgbClr val="002060"/>
              </a:solidFill>
            </a:rPr>
            <a:t>Social Media/Website</a:t>
          </a:r>
        </a:p>
        <a:p>
          <a:pPr marL="228600" lvl="1" indent="-228600" algn="l" defTabSz="977900">
            <a:lnSpc>
              <a:spcPct val="90000"/>
            </a:lnSpc>
            <a:spcBef>
              <a:spcPct val="0"/>
            </a:spcBef>
            <a:spcAft>
              <a:spcPct val="15000"/>
            </a:spcAft>
            <a:buChar char="•"/>
          </a:pPr>
          <a:r>
            <a:rPr lang="en-US" sz="2200" kern="1200" dirty="0">
              <a:solidFill>
                <a:srgbClr val="002060"/>
              </a:solidFill>
            </a:rPr>
            <a:t>Printed materials/brochures</a:t>
          </a:r>
        </a:p>
        <a:p>
          <a:pPr marL="228600" lvl="1" indent="-228600" algn="l" defTabSz="977900">
            <a:lnSpc>
              <a:spcPct val="90000"/>
            </a:lnSpc>
            <a:spcBef>
              <a:spcPct val="0"/>
            </a:spcBef>
            <a:spcAft>
              <a:spcPct val="15000"/>
            </a:spcAft>
            <a:buChar char="•"/>
          </a:pPr>
          <a:r>
            <a:rPr lang="en-US" sz="2200" kern="1200" dirty="0">
              <a:solidFill>
                <a:srgbClr val="002060"/>
              </a:solidFill>
            </a:rPr>
            <a:t>Crime Victim Guide</a:t>
          </a:r>
        </a:p>
      </dsp:txBody>
      <dsp:txXfrm rot="-5400000">
        <a:off x="3457003" y="3474749"/>
        <a:ext cx="6085220" cy="1119539"/>
      </dsp:txXfrm>
    </dsp:sp>
    <dsp:sp modelId="{200E993C-A8BB-4F31-9D05-F81D04935497}">
      <dsp:nvSpPr>
        <dsp:cNvPr id="0" name=""/>
        <dsp:cNvSpPr/>
      </dsp:nvSpPr>
      <dsp:spPr>
        <a:xfrm>
          <a:off x="0" y="3259102"/>
          <a:ext cx="3457003" cy="1550834"/>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rgbClr val="002060"/>
              </a:solidFill>
            </a:rPr>
            <a:t>Information</a:t>
          </a:r>
        </a:p>
      </dsp:txBody>
      <dsp:txXfrm>
        <a:off x="75705" y="3334807"/>
        <a:ext cx="3305593" cy="13994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C3118-9D23-42FA-BC54-BFDD3331E2B7}">
      <dsp:nvSpPr>
        <dsp:cNvPr id="0" name=""/>
        <dsp:cNvSpPr/>
      </dsp:nvSpPr>
      <dsp:spPr>
        <a:xfrm rot="5400000">
          <a:off x="6172120" y="-2381669"/>
          <a:ext cx="1335182"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i="1" kern="1200" dirty="0">
              <a:solidFill>
                <a:srgbClr val="002060"/>
              </a:solidFill>
            </a:rPr>
            <a:t>The right to be treated with fairness and respect </a:t>
          </a:r>
          <a:endParaRPr lang="en-US" sz="2000" kern="1200" dirty="0">
            <a:solidFill>
              <a:srgbClr val="002060"/>
            </a:solidFill>
          </a:endParaRPr>
        </a:p>
        <a:p>
          <a:pPr marL="228600" lvl="1" indent="-228600" algn="l" defTabSz="889000">
            <a:lnSpc>
              <a:spcPct val="90000"/>
            </a:lnSpc>
            <a:spcBef>
              <a:spcPct val="0"/>
            </a:spcBef>
            <a:spcAft>
              <a:spcPct val="15000"/>
            </a:spcAft>
            <a:buChar char="•"/>
          </a:pPr>
          <a:r>
            <a:rPr lang="en-US" sz="2000" i="1" kern="1200" dirty="0">
              <a:solidFill>
                <a:srgbClr val="002060"/>
              </a:solidFill>
            </a:rPr>
            <a:t>The right to timely disposition of the case </a:t>
          </a:r>
          <a:endParaRPr lang="en-US" sz="2000" kern="1200" dirty="0">
            <a:solidFill>
              <a:srgbClr val="002060"/>
            </a:solidFill>
          </a:endParaRPr>
        </a:p>
        <a:p>
          <a:pPr marL="228600" lvl="1" indent="-228600" algn="l" defTabSz="889000">
            <a:lnSpc>
              <a:spcPct val="90000"/>
            </a:lnSpc>
            <a:spcBef>
              <a:spcPct val="0"/>
            </a:spcBef>
            <a:spcAft>
              <a:spcPct val="15000"/>
            </a:spcAft>
            <a:buChar char="•"/>
          </a:pPr>
          <a:r>
            <a:rPr lang="en-US" sz="2000" i="1" kern="1200" dirty="0">
              <a:solidFill>
                <a:srgbClr val="002060"/>
              </a:solidFill>
            </a:rPr>
            <a:t>The right to be reasonably protected from the accused </a:t>
          </a:r>
          <a:endParaRPr lang="en-US" sz="2000" kern="1200" dirty="0">
            <a:solidFill>
              <a:srgbClr val="002060"/>
            </a:solidFill>
          </a:endParaRPr>
        </a:p>
      </dsp:txBody>
      <dsp:txXfrm rot="-5400000">
        <a:off x="3621023" y="234606"/>
        <a:ext cx="6372198" cy="1204826"/>
      </dsp:txXfrm>
    </dsp:sp>
    <dsp:sp modelId="{2F1ACB4F-0666-4B97-9D0C-147BA04BE990}">
      <dsp:nvSpPr>
        <dsp:cNvPr id="0" name=""/>
        <dsp:cNvSpPr/>
      </dsp:nvSpPr>
      <dsp:spPr>
        <a:xfrm>
          <a:off x="0" y="2528"/>
          <a:ext cx="3621024" cy="1668978"/>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rgbClr val="002060"/>
              </a:solidFill>
            </a:rPr>
            <a:t>Treatment</a:t>
          </a:r>
        </a:p>
      </dsp:txBody>
      <dsp:txXfrm>
        <a:off x="81473" y="84001"/>
        <a:ext cx="3458078" cy="1506032"/>
      </dsp:txXfrm>
    </dsp:sp>
    <dsp:sp modelId="{C8E1BBD9-B543-4E91-9226-67E09D301C49}">
      <dsp:nvSpPr>
        <dsp:cNvPr id="0" name=""/>
        <dsp:cNvSpPr/>
      </dsp:nvSpPr>
      <dsp:spPr>
        <a:xfrm rot="5400000">
          <a:off x="6172120" y="-629242"/>
          <a:ext cx="1335182"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i="1" kern="1200" dirty="0">
              <a:solidFill>
                <a:srgbClr val="002060"/>
              </a:solidFill>
            </a:rPr>
            <a:t>The right to notification of court proceedings</a:t>
          </a:r>
          <a:endParaRPr lang="en-US" sz="2000" kern="1200" dirty="0">
            <a:solidFill>
              <a:srgbClr val="002060"/>
            </a:solidFill>
          </a:endParaRPr>
        </a:p>
        <a:p>
          <a:pPr marL="228600" lvl="1" indent="-228600" algn="l" defTabSz="889000">
            <a:lnSpc>
              <a:spcPct val="90000"/>
            </a:lnSpc>
            <a:spcBef>
              <a:spcPct val="0"/>
            </a:spcBef>
            <a:spcAft>
              <a:spcPct val="15000"/>
            </a:spcAft>
            <a:buChar char="•"/>
          </a:pPr>
          <a:r>
            <a:rPr lang="en-US" sz="2000" i="1" kern="1200" dirty="0">
              <a:solidFill>
                <a:srgbClr val="002060"/>
              </a:solidFill>
            </a:rPr>
            <a:t>The right to information about the arrest, conviction, sentence, imprisonment and release of the accused</a:t>
          </a:r>
          <a:endParaRPr lang="en-US" sz="2000" kern="1200" dirty="0">
            <a:solidFill>
              <a:srgbClr val="002060"/>
            </a:solidFill>
          </a:endParaRPr>
        </a:p>
      </dsp:txBody>
      <dsp:txXfrm rot="-5400000">
        <a:off x="3621023" y="1987033"/>
        <a:ext cx="6372198" cy="1204826"/>
      </dsp:txXfrm>
    </dsp:sp>
    <dsp:sp modelId="{9C37A544-F212-4286-85D7-6A9659E6F736}">
      <dsp:nvSpPr>
        <dsp:cNvPr id="0" name=""/>
        <dsp:cNvSpPr/>
      </dsp:nvSpPr>
      <dsp:spPr>
        <a:xfrm>
          <a:off x="0" y="1754956"/>
          <a:ext cx="3621024" cy="1668978"/>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rgbClr val="002060"/>
              </a:solidFill>
            </a:rPr>
            <a:t>Information</a:t>
          </a:r>
        </a:p>
      </dsp:txBody>
      <dsp:txXfrm>
        <a:off x="81473" y="1836429"/>
        <a:ext cx="3458078" cy="1506032"/>
      </dsp:txXfrm>
    </dsp:sp>
    <dsp:sp modelId="{B5CD573C-EE53-40BB-A223-E5EDE476B67B}">
      <dsp:nvSpPr>
        <dsp:cNvPr id="0" name=""/>
        <dsp:cNvSpPr/>
      </dsp:nvSpPr>
      <dsp:spPr>
        <a:xfrm rot="5400000">
          <a:off x="6172120" y="1123184"/>
          <a:ext cx="1335182"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i="1" kern="1200" dirty="0">
              <a:solidFill>
                <a:srgbClr val="002060"/>
              </a:solidFill>
            </a:rPr>
            <a:t>The right to attend all court proceedings</a:t>
          </a:r>
          <a:endParaRPr lang="en-US" sz="2000" kern="1200" dirty="0">
            <a:solidFill>
              <a:srgbClr val="002060"/>
            </a:solidFill>
          </a:endParaRPr>
        </a:p>
        <a:p>
          <a:pPr marL="228600" lvl="1" indent="-228600" algn="l" defTabSz="889000">
            <a:lnSpc>
              <a:spcPct val="90000"/>
            </a:lnSpc>
            <a:spcBef>
              <a:spcPct val="0"/>
            </a:spcBef>
            <a:spcAft>
              <a:spcPct val="15000"/>
            </a:spcAft>
            <a:buChar char="•"/>
          </a:pPr>
          <a:r>
            <a:rPr lang="en-US" sz="2000" i="1" kern="1200" dirty="0">
              <a:solidFill>
                <a:srgbClr val="002060"/>
              </a:solidFill>
            </a:rPr>
            <a:t>The right to communicate with the prosecution</a:t>
          </a:r>
          <a:endParaRPr lang="en-US" sz="2000" kern="1200" dirty="0">
            <a:solidFill>
              <a:srgbClr val="002060"/>
            </a:solidFill>
          </a:endParaRPr>
        </a:p>
        <a:p>
          <a:pPr marL="228600" lvl="1" indent="-228600" algn="l" defTabSz="889000">
            <a:lnSpc>
              <a:spcPct val="90000"/>
            </a:lnSpc>
            <a:spcBef>
              <a:spcPct val="0"/>
            </a:spcBef>
            <a:spcAft>
              <a:spcPct val="15000"/>
            </a:spcAft>
            <a:buChar char="•"/>
          </a:pPr>
          <a:r>
            <a:rPr lang="en-US" sz="2000" i="1" kern="1200" dirty="0">
              <a:solidFill>
                <a:srgbClr val="002060"/>
              </a:solidFill>
            </a:rPr>
            <a:t>The right to be heard at plea </a:t>
          </a:r>
          <a:r>
            <a:rPr lang="en-US" sz="2000" b="1" i="1" kern="1200" dirty="0">
              <a:solidFill>
                <a:srgbClr val="002060"/>
              </a:solidFill>
            </a:rPr>
            <a:t>and</a:t>
          </a:r>
          <a:r>
            <a:rPr lang="en-US" sz="2000" i="1" kern="1200" dirty="0">
              <a:solidFill>
                <a:srgbClr val="002060"/>
              </a:solidFill>
            </a:rPr>
            <a:t> at sentencing</a:t>
          </a:r>
        </a:p>
        <a:p>
          <a:pPr marL="228600" lvl="1" indent="-228600" algn="l" defTabSz="889000">
            <a:lnSpc>
              <a:spcPct val="90000"/>
            </a:lnSpc>
            <a:spcBef>
              <a:spcPct val="0"/>
            </a:spcBef>
            <a:spcAft>
              <a:spcPct val="15000"/>
            </a:spcAft>
            <a:buChar char="•"/>
          </a:pPr>
          <a:r>
            <a:rPr lang="en-US" sz="2000" i="1" kern="1200" dirty="0">
              <a:solidFill>
                <a:srgbClr val="002060"/>
              </a:solidFill>
            </a:rPr>
            <a:t>The right to restitution</a:t>
          </a:r>
        </a:p>
      </dsp:txBody>
      <dsp:txXfrm rot="-5400000">
        <a:off x="3621023" y="3739459"/>
        <a:ext cx="6372198" cy="1204826"/>
      </dsp:txXfrm>
    </dsp:sp>
    <dsp:sp modelId="{9CF6530A-FD70-43F8-ADAD-B22FA0B6884E}">
      <dsp:nvSpPr>
        <dsp:cNvPr id="0" name=""/>
        <dsp:cNvSpPr/>
      </dsp:nvSpPr>
      <dsp:spPr>
        <a:xfrm>
          <a:off x="0" y="3507383"/>
          <a:ext cx="3621024" cy="1668978"/>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rgbClr val="002060"/>
              </a:solidFill>
            </a:rPr>
            <a:t>Participation</a:t>
          </a:r>
        </a:p>
      </dsp:txBody>
      <dsp:txXfrm>
        <a:off x="81473" y="3588856"/>
        <a:ext cx="3458078" cy="15060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A6E30-6A20-4BFD-9F38-C92FF66B69A7}">
      <dsp:nvSpPr>
        <dsp:cNvPr id="0" name=""/>
        <dsp:cNvSpPr/>
      </dsp:nvSpPr>
      <dsp:spPr>
        <a:xfrm>
          <a:off x="3845560" y="0"/>
          <a:ext cx="5768340" cy="149178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002060"/>
              </a:solidFill>
            </a:rPr>
            <a:t>Crime Victims do not dictate the progress of the criminal justice process</a:t>
          </a:r>
        </a:p>
        <a:p>
          <a:pPr marL="228600" lvl="1" indent="-228600" algn="l" defTabSz="889000">
            <a:lnSpc>
              <a:spcPct val="90000"/>
            </a:lnSpc>
            <a:spcBef>
              <a:spcPct val="0"/>
            </a:spcBef>
            <a:spcAft>
              <a:spcPct val="15000"/>
            </a:spcAft>
            <a:buChar char="•"/>
          </a:pPr>
          <a:r>
            <a:rPr lang="en-US" sz="2000" kern="1200" dirty="0">
              <a:solidFill>
                <a:srgbClr val="002060"/>
              </a:solidFill>
            </a:rPr>
            <a:t>Crime Victim rights do not “trump” defendant rights</a:t>
          </a:r>
        </a:p>
      </dsp:txBody>
      <dsp:txXfrm>
        <a:off x="3845560" y="186473"/>
        <a:ext cx="5208921" cy="1118837"/>
      </dsp:txXfrm>
    </dsp:sp>
    <dsp:sp modelId="{E917DEBC-E79A-4B34-8F11-098CFC306D5E}">
      <dsp:nvSpPr>
        <dsp:cNvPr id="0" name=""/>
        <dsp:cNvSpPr/>
      </dsp:nvSpPr>
      <dsp:spPr>
        <a:xfrm>
          <a:off x="0" y="0"/>
          <a:ext cx="3845560" cy="1491783"/>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Treatment</a:t>
          </a:r>
        </a:p>
      </dsp:txBody>
      <dsp:txXfrm>
        <a:off x="72823" y="72823"/>
        <a:ext cx="3699914" cy="1346137"/>
      </dsp:txXfrm>
    </dsp:sp>
    <dsp:sp modelId="{CB8134AC-2472-43DF-AB38-AA35247C3BB8}">
      <dsp:nvSpPr>
        <dsp:cNvPr id="0" name=""/>
        <dsp:cNvSpPr/>
      </dsp:nvSpPr>
      <dsp:spPr>
        <a:xfrm>
          <a:off x="3845560" y="1640961"/>
          <a:ext cx="5768340" cy="149178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002060"/>
              </a:solidFill>
            </a:rPr>
            <a:t>Crime Victims do not possess VETO power over plea agreements or dispositions</a:t>
          </a:r>
        </a:p>
        <a:p>
          <a:pPr marL="171450" lvl="1" indent="-171450" algn="l" defTabSz="800100">
            <a:lnSpc>
              <a:spcPct val="90000"/>
            </a:lnSpc>
            <a:spcBef>
              <a:spcPct val="0"/>
            </a:spcBef>
            <a:spcAft>
              <a:spcPct val="15000"/>
            </a:spcAft>
            <a:buChar char="•"/>
          </a:pPr>
          <a:r>
            <a:rPr lang="en-US" sz="1800" kern="1200" dirty="0">
              <a:solidFill>
                <a:srgbClr val="002060"/>
              </a:solidFill>
            </a:rPr>
            <a:t>Crime Victims are not a “party” in the criminal matter (State v. defendant)</a:t>
          </a:r>
        </a:p>
      </dsp:txBody>
      <dsp:txXfrm>
        <a:off x="3845560" y="1827434"/>
        <a:ext cx="5208921" cy="1118837"/>
      </dsp:txXfrm>
    </dsp:sp>
    <dsp:sp modelId="{72DC48C8-3EEF-459F-BFAD-5DA8F2669212}">
      <dsp:nvSpPr>
        <dsp:cNvPr id="0" name=""/>
        <dsp:cNvSpPr/>
      </dsp:nvSpPr>
      <dsp:spPr>
        <a:xfrm>
          <a:off x="0" y="1640961"/>
          <a:ext cx="3845560" cy="1491783"/>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Participation</a:t>
          </a:r>
        </a:p>
      </dsp:txBody>
      <dsp:txXfrm>
        <a:off x="72823" y="1713784"/>
        <a:ext cx="3699914" cy="1346137"/>
      </dsp:txXfrm>
    </dsp:sp>
    <dsp:sp modelId="{2D41ADD0-11DA-4474-8F7B-91870926EFAA}">
      <dsp:nvSpPr>
        <dsp:cNvPr id="0" name=""/>
        <dsp:cNvSpPr/>
      </dsp:nvSpPr>
      <dsp:spPr>
        <a:xfrm>
          <a:off x="3845560" y="3281922"/>
          <a:ext cx="5768340" cy="149178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002060"/>
              </a:solidFill>
            </a:rPr>
            <a:t>Violation of a Crime victim’s right is not a basis for vacating a conviction</a:t>
          </a:r>
        </a:p>
        <a:p>
          <a:pPr marL="228600" lvl="1" indent="-228600" algn="l" defTabSz="889000">
            <a:lnSpc>
              <a:spcPct val="90000"/>
            </a:lnSpc>
            <a:spcBef>
              <a:spcPct val="0"/>
            </a:spcBef>
            <a:spcAft>
              <a:spcPct val="15000"/>
            </a:spcAft>
            <a:buChar char="•"/>
          </a:pPr>
          <a:r>
            <a:rPr lang="en-US" sz="2000" kern="1200" dirty="0">
              <a:solidFill>
                <a:srgbClr val="002060"/>
              </a:solidFill>
            </a:rPr>
            <a:t>Crime Victims cannot appeal a conviction or sentence</a:t>
          </a:r>
        </a:p>
      </dsp:txBody>
      <dsp:txXfrm>
        <a:off x="3845560" y="3468395"/>
        <a:ext cx="5208921" cy="1118837"/>
      </dsp:txXfrm>
    </dsp:sp>
    <dsp:sp modelId="{34A94067-7E96-4063-8B39-AB4B61213398}">
      <dsp:nvSpPr>
        <dsp:cNvPr id="0" name=""/>
        <dsp:cNvSpPr/>
      </dsp:nvSpPr>
      <dsp:spPr>
        <a:xfrm>
          <a:off x="0" y="3281922"/>
          <a:ext cx="3845560" cy="1491783"/>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2060"/>
              </a:solidFill>
            </a:rPr>
            <a:t>Enforcement</a:t>
          </a:r>
        </a:p>
      </dsp:txBody>
      <dsp:txXfrm>
        <a:off x="72823" y="3354745"/>
        <a:ext cx="3699914" cy="13461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14F18-9D13-41A9-92B7-6E7EA1C974A3}">
      <dsp:nvSpPr>
        <dsp:cNvPr id="0" name=""/>
        <dsp:cNvSpPr/>
      </dsp:nvSpPr>
      <dsp:spPr>
        <a:xfrm>
          <a:off x="4053327" y="2469216"/>
          <a:ext cx="2021594" cy="2021594"/>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rgbClr val="002060"/>
              </a:solidFill>
            </a:rPr>
            <a:t>Crime</a:t>
          </a:r>
        </a:p>
        <a:p>
          <a:pPr marL="0" lvl="0" indent="0" algn="ctr" defTabSz="1822450">
            <a:lnSpc>
              <a:spcPct val="90000"/>
            </a:lnSpc>
            <a:spcBef>
              <a:spcPct val="0"/>
            </a:spcBef>
            <a:spcAft>
              <a:spcPct val="35000"/>
            </a:spcAft>
            <a:buNone/>
          </a:pPr>
          <a:r>
            <a:rPr lang="en-US" sz="4100" kern="1200" dirty="0">
              <a:solidFill>
                <a:srgbClr val="002060"/>
              </a:solidFill>
            </a:rPr>
            <a:t>Victim</a:t>
          </a:r>
        </a:p>
      </dsp:txBody>
      <dsp:txXfrm>
        <a:off x="4349383" y="2765272"/>
        <a:ext cx="1429482" cy="1429482"/>
      </dsp:txXfrm>
    </dsp:sp>
    <dsp:sp modelId="{B5606F44-8E31-49EF-A760-1AB7C76D4F36}">
      <dsp:nvSpPr>
        <dsp:cNvPr id="0" name=""/>
        <dsp:cNvSpPr/>
      </dsp:nvSpPr>
      <dsp:spPr>
        <a:xfrm rot="10800000">
          <a:off x="2000730" y="3191936"/>
          <a:ext cx="1939704" cy="5761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BE30DC-F561-4F33-9EE2-C74876DFCB53}">
      <dsp:nvSpPr>
        <dsp:cNvPr id="0" name=""/>
        <dsp:cNvSpPr/>
      </dsp:nvSpPr>
      <dsp:spPr>
        <a:xfrm>
          <a:off x="1293172" y="2913966"/>
          <a:ext cx="1415116" cy="1132093"/>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2060"/>
              </a:solidFill>
            </a:rPr>
            <a:t>Police</a:t>
          </a:r>
        </a:p>
      </dsp:txBody>
      <dsp:txXfrm>
        <a:off x="1326330" y="2947124"/>
        <a:ext cx="1348800" cy="1065777"/>
      </dsp:txXfrm>
    </dsp:sp>
    <dsp:sp modelId="{22DCB49E-C2E7-4E0B-8E0F-CF61C5017B18}">
      <dsp:nvSpPr>
        <dsp:cNvPr id="0" name=""/>
        <dsp:cNvSpPr/>
      </dsp:nvSpPr>
      <dsp:spPr>
        <a:xfrm rot="12960000">
          <a:off x="2400561" y="1961382"/>
          <a:ext cx="1939704" cy="5761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C6ED67-774F-4459-BDD0-A34E97EF3716}">
      <dsp:nvSpPr>
        <dsp:cNvPr id="0" name=""/>
        <dsp:cNvSpPr/>
      </dsp:nvSpPr>
      <dsp:spPr>
        <a:xfrm>
          <a:off x="1878228" y="1113348"/>
          <a:ext cx="1415116" cy="1132093"/>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2060"/>
              </a:solidFill>
            </a:rPr>
            <a:t>Advocate</a:t>
          </a:r>
        </a:p>
      </dsp:txBody>
      <dsp:txXfrm>
        <a:off x="1911386" y="1146506"/>
        <a:ext cx="1348800" cy="1065777"/>
      </dsp:txXfrm>
    </dsp:sp>
    <dsp:sp modelId="{8BD7CCC4-9151-4A0D-8FEB-A1FAB8367167}">
      <dsp:nvSpPr>
        <dsp:cNvPr id="0" name=""/>
        <dsp:cNvSpPr/>
      </dsp:nvSpPr>
      <dsp:spPr>
        <a:xfrm rot="15120000">
          <a:off x="3447332" y="1200858"/>
          <a:ext cx="1939704" cy="5761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9EF469-CC73-4D31-8CCC-04DFDB3630FA}">
      <dsp:nvSpPr>
        <dsp:cNvPr id="0" name=""/>
        <dsp:cNvSpPr/>
      </dsp:nvSpPr>
      <dsp:spPr>
        <a:xfrm>
          <a:off x="3409925" y="505"/>
          <a:ext cx="1415116" cy="1132093"/>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2060"/>
              </a:solidFill>
            </a:rPr>
            <a:t>Services</a:t>
          </a:r>
        </a:p>
      </dsp:txBody>
      <dsp:txXfrm>
        <a:off x="3443083" y="33663"/>
        <a:ext cx="1348800" cy="1065777"/>
      </dsp:txXfrm>
    </dsp:sp>
    <dsp:sp modelId="{2D954301-A33A-4420-8E40-D5AF10630126}">
      <dsp:nvSpPr>
        <dsp:cNvPr id="0" name=""/>
        <dsp:cNvSpPr/>
      </dsp:nvSpPr>
      <dsp:spPr>
        <a:xfrm rot="17280000">
          <a:off x="4741212" y="1200858"/>
          <a:ext cx="1939704" cy="5761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C08F08-EB0C-40EB-A80A-54C9A60D61F9}">
      <dsp:nvSpPr>
        <dsp:cNvPr id="0" name=""/>
        <dsp:cNvSpPr/>
      </dsp:nvSpPr>
      <dsp:spPr>
        <a:xfrm>
          <a:off x="5303207" y="505"/>
          <a:ext cx="1415116" cy="1132093"/>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2060"/>
              </a:solidFill>
            </a:rPr>
            <a:t>Prosecutor</a:t>
          </a:r>
        </a:p>
      </dsp:txBody>
      <dsp:txXfrm>
        <a:off x="5336365" y="33663"/>
        <a:ext cx="1348800" cy="1065777"/>
      </dsp:txXfrm>
    </dsp:sp>
    <dsp:sp modelId="{D0A3FFFE-C7D9-4A69-9906-27D25AF20EC8}">
      <dsp:nvSpPr>
        <dsp:cNvPr id="0" name=""/>
        <dsp:cNvSpPr/>
      </dsp:nvSpPr>
      <dsp:spPr>
        <a:xfrm rot="19440000">
          <a:off x="5787984" y="1961382"/>
          <a:ext cx="1939704" cy="5761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70A4AD-A590-4E84-B090-53FC21503311}">
      <dsp:nvSpPr>
        <dsp:cNvPr id="0" name=""/>
        <dsp:cNvSpPr/>
      </dsp:nvSpPr>
      <dsp:spPr>
        <a:xfrm>
          <a:off x="6834905" y="1113348"/>
          <a:ext cx="1415116" cy="1132093"/>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2060"/>
              </a:solidFill>
            </a:rPr>
            <a:t>Court</a:t>
          </a:r>
        </a:p>
      </dsp:txBody>
      <dsp:txXfrm>
        <a:off x="6868063" y="1146506"/>
        <a:ext cx="1348800" cy="1065777"/>
      </dsp:txXfrm>
    </dsp:sp>
    <dsp:sp modelId="{10778347-3214-44A4-94D8-36F261EAF8CB}">
      <dsp:nvSpPr>
        <dsp:cNvPr id="0" name=""/>
        <dsp:cNvSpPr/>
      </dsp:nvSpPr>
      <dsp:spPr>
        <a:xfrm>
          <a:off x="6187815" y="3191936"/>
          <a:ext cx="1939704" cy="5761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41F039-90A2-4DAA-B906-1A710E47CFFA}">
      <dsp:nvSpPr>
        <dsp:cNvPr id="0" name=""/>
        <dsp:cNvSpPr/>
      </dsp:nvSpPr>
      <dsp:spPr>
        <a:xfrm>
          <a:off x="7419961" y="2913966"/>
          <a:ext cx="1415116" cy="1132093"/>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002060"/>
              </a:solidFill>
            </a:rPr>
            <a:t>Post-conviction</a:t>
          </a:r>
        </a:p>
      </dsp:txBody>
      <dsp:txXfrm>
        <a:off x="7453119" y="2947124"/>
        <a:ext cx="1348800" cy="10657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FEABF-B8B3-443D-8D32-FEB0D30D4E50}">
      <dsp:nvSpPr>
        <dsp:cNvPr id="0" name=""/>
        <dsp:cNvSpPr/>
      </dsp:nvSpPr>
      <dsp:spPr>
        <a:xfrm rot="5400000">
          <a:off x="5230621" y="-1207325"/>
          <a:ext cx="3218180" cy="643737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solidFill>
                <a:srgbClr val="002060"/>
              </a:solidFill>
            </a:rPr>
            <a:t>Register to receive notification of a pending court case or the status of an incarcerated offender</a:t>
          </a:r>
        </a:p>
        <a:p>
          <a:pPr marL="285750" lvl="1" indent="-285750" algn="l" defTabSz="1377950">
            <a:lnSpc>
              <a:spcPct val="90000"/>
            </a:lnSpc>
            <a:spcBef>
              <a:spcPct val="0"/>
            </a:spcBef>
            <a:spcAft>
              <a:spcPct val="15000"/>
            </a:spcAft>
            <a:buChar char="•"/>
          </a:pPr>
          <a:r>
            <a:rPr lang="en-US" sz="3100" kern="1200" dirty="0">
              <a:solidFill>
                <a:srgbClr val="002060"/>
              </a:solidFill>
            </a:rPr>
            <a:t>Information is limited (often requires follow-up communication)</a:t>
          </a:r>
        </a:p>
        <a:p>
          <a:pPr marL="285750" lvl="1" indent="-285750" algn="l" defTabSz="1377950">
            <a:lnSpc>
              <a:spcPct val="90000"/>
            </a:lnSpc>
            <a:spcBef>
              <a:spcPct val="0"/>
            </a:spcBef>
            <a:spcAft>
              <a:spcPct val="15000"/>
            </a:spcAft>
            <a:buChar char="•"/>
          </a:pPr>
          <a:endParaRPr lang="en-US" sz="3100" kern="1200" dirty="0">
            <a:solidFill>
              <a:srgbClr val="002060"/>
            </a:solidFill>
          </a:endParaRPr>
        </a:p>
      </dsp:txBody>
      <dsp:txXfrm rot="-5400000">
        <a:off x="3621024" y="559371"/>
        <a:ext cx="6280277" cy="2903982"/>
      </dsp:txXfrm>
    </dsp:sp>
    <dsp:sp modelId="{7B136C99-D5BD-49E2-9BC8-157069D30E97}">
      <dsp:nvSpPr>
        <dsp:cNvPr id="0" name=""/>
        <dsp:cNvSpPr/>
      </dsp:nvSpPr>
      <dsp:spPr>
        <a:xfrm>
          <a:off x="0" y="0"/>
          <a:ext cx="3621024" cy="4022725"/>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b="1" kern="1200" dirty="0">
              <a:solidFill>
                <a:srgbClr val="002060"/>
              </a:solidFill>
            </a:rPr>
            <a:t>SAVIN</a:t>
          </a:r>
        </a:p>
        <a:p>
          <a:pPr marL="0" lvl="0" indent="0" algn="ctr" defTabSz="2889250">
            <a:lnSpc>
              <a:spcPct val="90000"/>
            </a:lnSpc>
            <a:spcBef>
              <a:spcPct val="0"/>
            </a:spcBef>
            <a:spcAft>
              <a:spcPct val="35000"/>
            </a:spcAft>
            <a:buNone/>
          </a:pPr>
          <a:r>
            <a:rPr lang="en-US" sz="2400" b="1" kern="1200" dirty="0">
              <a:solidFill>
                <a:srgbClr val="002060"/>
              </a:solidFill>
            </a:rPr>
            <a:t>(Statewide Automated Victim Information and Notification System)</a:t>
          </a:r>
        </a:p>
      </dsp:txBody>
      <dsp:txXfrm>
        <a:off x="176764" y="176764"/>
        <a:ext cx="3267496" cy="366919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CB2E47-6F41-409B-AD22-834AE1EFF186}" type="datetimeFigureOut">
              <a:rPr lang="en-US" smtClean="0"/>
              <a:t>9/23/20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0BE5A-9D85-4716-9443-9D9E66ACB5E5}" type="slidenum">
              <a:rPr lang="en-US" smtClean="0"/>
              <a:t>‹#›</a:t>
            </a:fld>
            <a:endParaRPr lang="en-US" dirty="0"/>
          </a:p>
        </p:txBody>
      </p:sp>
    </p:spTree>
    <p:extLst>
      <p:ext uri="{BB962C8B-B14F-4D97-AF65-F5344CB8AC3E}">
        <p14:creationId xmlns:p14="http://schemas.microsoft.com/office/powerpoint/2010/main" val="3788782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6744A-403D-42A1-BFE7-61DA46EE7C6C}" type="datetimeFigureOut">
              <a:rPr lang="en-US" smtClean="0"/>
              <a:t>9/23/20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05635-4EFD-4447-A451-86C57984FA89}" type="slidenum">
              <a:rPr lang="en-US" smtClean="0"/>
              <a:t>‹#›</a:t>
            </a:fld>
            <a:endParaRPr lang="en-US" dirty="0"/>
          </a:p>
        </p:txBody>
      </p:sp>
    </p:spTree>
    <p:extLst>
      <p:ext uri="{BB962C8B-B14F-4D97-AF65-F5344CB8AC3E}">
        <p14:creationId xmlns:p14="http://schemas.microsoft.com/office/powerpoint/2010/main" val="120660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bwMode="grayWhite">
          <a:xfrm>
            <a:off x="83909" y="1449304"/>
            <a:ext cx="12028716" cy="1527349"/>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chemeClr val="bg1"/>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9" name="Slide Number Placeholder 28"/>
          <p:cNvSpPr>
            <a:spLocks noGrp="1"/>
          </p:cNvSpPr>
          <p:nvPr>
            <p:ph type="sldNum" sz="quarter" idx="12"/>
          </p:nvPr>
        </p:nvSpPr>
        <p:spPr>
          <a:solidFill>
            <a:schemeClr val="accent1">
              <a:lumMod val="75000"/>
            </a:schemeClr>
          </a:solidFill>
        </p:spPr>
        <p:txBody>
          <a:bodyPr lIns="0" tIns="0" rIns="0" bIns="0">
            <a:noAutofit/>
          </a:bodyPr>
          <a:lstStyle>
            <a:lvl1pPr>
              <a:defRPr sz="1400">
                <a:solidFill>
                  <a:srgbClr val="FFFFFF"/>
                </a:solidFill>
              </a:defRPr>
            </a:lvl1pPr>
          </a:lstStyle>
          <a:p>
            <a:fld id="{401CF334-2D5C-4859-84A6-CA7E6E43FAEB}" type="slidenum">
              <a:rPr lang="en-US" smtClean="0"/>
              <a:t>‹#›</a:t>
            </a:fld>
            <a:endParaRPr lang="en-US" dirty="0"/>
          </a:p>
        </p:txBody>
      </p:sp>
      <p:sp>
        <p:nvSpPr>
          <p:cNvPr id="17" name="Footer Placeholder 16"/>
          <p:cNvSpPr>
            <a:spLocks noGrp="1"/>
          </p:cNvSpPr>
          <p:nvPr>
            <p:ph type="ftr" sz="quarter" idx="11"/>
          </p:nvPr>
        </p:nvSpPr>
        <p:spPr/>
        <p:txBody>
          <a:bodyPr/>
          <a:lstStyle/>
          <a:p>
            <a:r>
              <a:rPr lang="en-US" dirty="0"/>
              <a:t>Add a footer</a:t>
            </a:r>
          </a:p>
        </p:txBody>
      </p:sp>
      <p:sp>
        <p:nvSpPr>
          <p:cNvPr id="28" name="Date Placeholder 27"/>
          <p:cNvSpPr>
            <a:spLocks noGrp="1"/>
          </p:cNvSpPr>
          <p:nvPr>
            <p:ph type="dt" sz="half" idx="10"/>
          </p:nvPr>
        </p:nvSpPr>
        <p:spPr/>
        <p:txBody>
          <a:bodyPr/>
          <a:lstStyle/>
          <a:p>
            <a:fld id="{349BF3EA-1A78-4F07-BDC0-C8A1BD461199}" type="datetimeFigureOut">
              <a:rPr lang="en-US" smtClean="0"/>
              <a:t>9/23/20</a:t>
            </a:fld>
            <a:endParaRPr lang="en-US" dirty="0"/>
          </a:p>
        </p:txBody>
      </p:sp>
    </p:spTree>
    <p:extLst>
      <p:ext uri="{BB962C8B-B14F-4D97-AF65-F5344CB8AC3E}">
        <p14:creationId xmlns:p14="http://schemas.microsoft.com/office/powerpoint/2010/main" val="24006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9/23/20</a:t>
            </a:fld>
            <a:endParaRPr lang="en-US" dirty="0"/>
          </a:p>
        </p:txBody>
      </p:sp>
    </p:spTree>
    <p:extLst>
      <p:ext uri="{BB962C8B-B14F-4D97-AF65-F5344CB8AC3E}">
        <p14:creationId xmlns:p14="http://schemas.microsoft.com/office/powerpoint/2010/main" val="320773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9/23/20</a:t>
            </a:fld>
            <a:endParaRPr lang="en-US" dirty="0"/>
          </a:p>
        </p:txBody>
      </p:sp>
    </p:spTree>
    <p:extLst>
      <p:ext uri="{BB962C8B-B14F-4D97-AF65-F5344CB8AC3E}">
        <p14:creationId xmlns:p14="http://schemas.microsoft.com/office/powerpoint/2010/main" val="392358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9/23/20</a:t>
            </a:fld>
            <a:endParaRPr lang="en-US" dirty="0"/>
          </a:p>
        </p:txBody>
      </p:sp>
    </p:spTree>
    <p:extLst>
      <p:ext uri="{BB962C8B-B14F-4D97-AF65-F5344CB8AC3E}">
        <p14:creationId xmlns:p14="http://schemas.microsoft.com/office/powerpoint/2010/main" val="131643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flipV="1">
            <a:off x="92550" y="2376830"/>
            <a:ext cx="120180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6" name="Slide Number Placeholder 5"/>
          <p:cNvSpPr>
            <a:spLocks noGrp="1"/>
          </p:cNvSpPr>
          <p:nvPr>
            <p:ph type="sldNum" sz="quarter" idx="12"/>
          </p:nvPr>
        </p:nvSpPr>
        <p:spPr>
          <a:xfrm>
            <a:off x="195072" y="6208776"/>
            <a:ext cx="609600" cy="457200"/>
          </a:xfrm>
        </p:spPr>
        <p:txBody>
          <a:bodyPr/>
          <a:lstStyle/>
          <a:p>
            <a:fld id="{401CF334-2D5C-4859-84A6-CA7E6E43FAEB}" type="slidenum">
              <a:rPr lang="en-US" smtClean="0"/>
              <a:t>‹#›</a:t>
            </a:fld>
            <a:endParaRPr lang="en-US" dirty="0"/>
          </a:p>
        </p:txBody>
      </p:sp>
      <p:sp>
        <p:nvSpPr>
          <p:cNvPr id="5" name="Footer Placeholder 4"/>
          <p:cNvSpPr>
            <a:spLocks noGrp="1"/>
          </p:cNvSpPr>
          <p:nvPr>
            <p:ph type="ftr" sz="quarter" idx="11"/>
          </p:nvPr>
        </p:nvSpPr>
        <p:spPr>
          <a:xfrm>
            <a:off x="1066800" y="6172200"/>
            <a:ext cx="5334000" cy="457200"/>
          </a:xfrm>
        </p:spPr>
        <p:txBody>
          <a:bodyPr/>
          <a:lstStyle/>
          <a:p>
            <a:r>
              <a:rPr lang="en-US" dirty="0"/>
              <a:t>Add a footer</a:t>
            </a:r>
          </a:p>
        </p:txBody>
      </p:sp>
      <p:sp>
        <p:nvSpPr>
          <p:cNvPr id="4" name="Date Placeholder 3"/>
          <p:cNvSpPr>
            <a:spLocks noGrp="1"/>
          </p:cNvSpPr>
          <p:nvPr>
            <p:ph type="dt" sz="half" idx="10"/>
          </p:nvPr>
        </p:nvSpPr>
        <p:spPr/>
        <p:txBody>
          <a:bodyPr/>
          <a:lstStyle/>
          <a:p>
            <a:fld id="{349BF3EA-1A78-4F07-BDC0-C8A1BD461199}" type="datetimeFigureOut">
              <a:rPr lang="en-US" smtClean="0"/>
              <a:t>9/23/20</a:t>
            </a:fld>
            <a:endParaRPr lang="en-US" dirty="0"/>
          </a:p>
        </p:txBody>
      </p:sp>
    </p:spTree>
    <p:extLst>
      <p:ext uri="{BB962C8B-B14F-4D97-AF65-F5344CB8AC3E}">
        <p14:creationId xmlns:p14="http://schemas.microsoft.com/office/powerpoint/2010/main" val="290822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9/23/20</a:t>
            </a:fld>
            <a:endParaRPr lang="en-US" dirty="0"/>
          </a:p>
        </p:txBody>
      </p:sp>
    </p:spTree>
    <p:extLst>
      <p:ext uri="{BB962C8B-B14F-4D97-AF65-F5344CB8AC3E}">
        <p14:creationId xmlns:p14="http://schemas.microsoft.com/office/powerpoint/2010/main" val="36584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lumMod val="7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lumMod val="75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49BF3EA-1A78-4F07-BDC0-C8A1BD461199}" type="datetimeFigureOut">
              <a:rPr lang="en-US" smtClean="0"/>
              <a:t>9/23/20</a:t>
            </a:fld>
            <a:endParaRPr lang="en-US" dirty="0"/>
          </a:p>
        </p:txBody>
      </p:sp>
    </p:spTree>
    <p:extLst>
      <p:ext uri="{BB962C8B-B14F-4D97-AF65-F5344CB8AC3E}">
        <p14:creationId xmlns:p14="http://schemas.microsoft.com/office/powerpoint/2010/main" val="91127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49BF3EA-1A78-4F07-BDC0-C8A1BD461199}" type="datetimeFigureOut">
              <a:rPr lang="en-US" smtClean="0"/>
              <a:t>9/23/20</a:t>
            </a:fld>
            <a:endParaRPr lang="en-US" dirty="0"/>
          </a:p>
        </p:txBody>
      </p:sp>
    </p:spTree>
    <p:extLst>
      <p:ext uri="{BB962C8B-B14F-4D97-AF65-F5344CB8AC3E}">
        <p14:creationId xmlns:p14="http://schemas.microsoft.com/office/powerpoint/2010/main" val="16130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49BF3EA-1A78-4F07-BDC0-C8A1BD461199}" type="datetimeFigureOut">
              <a:rPr lang="en-US" smtClean="0"/>
              <a:t>9/23/20</a:t>
            </a:fld>
            <a:endParaRPr lang="en-US" dirty="0"/>
          </a:p>
        </p:txBody>
      </p:sp>
    </p:spTree>
    <p:extLst>
      <p:ext uri="{BB962C8B-B14F-4D97-AF65-F5344CB8AC3E}">
        <p14:creationId xmlns:p14="http://schemas.microsoft.com/office/powerpoint/2010/main" val="71155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endParaRPr kumimoji="0"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9/23/20</a:t>
            </a:fld>
            <a:endParaRPr lang="en-US" dirty="0"/>
          </a:p>
        </p:txBody>
      </p:sp>
    </p:spTree>
    <p:extLst>
      <p:ext uri="{BB962C8B-B14F-4D97-AF65-F5344CB8AC3E}">
        <p14:creationId xmlns:p14="http://schemas.microsoft.com/office/powerpoint/2010/main" val="35662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flipV="1">
            <a:off x="91076" y="4683555"/>
            <a:ext cx="12009120" cy="91440"/>
          </a:xfrm>
          <a:prstGeom prst="rect">
            <a:avLst/>
          </a:prstGeom>
          <a:solidFill>
            <a:schemeClr val="accent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3" name="Picture Placeholder 2" descr="An empty placeholder to add an image. Click on the placeholder and select the image that you wish to add"/>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95072" y="6208776"/>
            <a:ext cx="609600" cy="457200"/>
          </a:xfrm>
        </p:spPr>
        <p:txBody>
          <a:bodyPr/>
          <a:lstStyle/>
          <a:p>
            <a:fld id="{401CF334-2D5C-4859-84A6-CA7E6E43FAEB}" type="slidenum">
              <a:rPr lang="en-US" smtClean="0"/>
              <a:t>‹#›</a:t>
            </a:fld>
            <a:endParaRPr lang="en-US" dirty="0"/>
          </a:p>
        </p:txBody>
      </p:sp>
      <p:sp>
        <p:nvSpPr>
          <p:cNvPr id="6" name="Footer Placeholder 5"/>
          <p:cNvSpPr>
            <a:spLocks noGrp="1"/>
          </p:cNvSpPr>
          <p:nvPr>
            <p:ph type="ftr" sz="quarter" idx="11"/>
          </p:nvPr>
        </p:nvSpPr>
        <p:spPr>
          <a:xfrm>
            <a:off x="1219200" y="6172200"/>
            <a:ext cx="5181600" cy="457200"/>
          </a:xfrm>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9/23/20</a:t>
            </a:fld>
            <a:endParaRPr lang="en-US" dirty="0"/>
          </a:p>
        </p:txBody>
      </p:sp>
    </p:spTree>
    <p:extLst>
      <p:ext uri="{BB962C8B-B14F-4D97-AF65-F5344CB8AC3E}">
        <p14:creationId xmlns:p14="http://schemas.microsoft.com/office/powerpoint/2010/main" val="372657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3">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lumMod val="75000"/>
            </a:schemeClr>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01CF334-2D5C-4859-84A6-CA7E6E43FAEB}" type="slidenum">
              <a:rPr lang="en-US" smtClean="0"/>
              <a:t>‹#›</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r>
              <a:rPr lang="en-US" dirty="0"/>
              <a:t>Add a footer</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349BF3EA-1A78-4F07-BDC0-C8A1BD461199}" type="datetimeFigureOut">
              <a:rPr lang="en-US" smtClean="0"/>
              <a:t>9/23/20</a:t>
            </a:fld>
            <a:endParaRPr lang="en-US" dirty="0"/>
          </a:p>
        </p:txBody>
      </p:sp>
    </p:spTree>
    <p:extLst>
      <p:ext uri="{BB962C8B-B14F-4D97-AF65-F5344CB8AC3E}">
        <p14:creationId xmlns:p14="http://schemas.microsoft.com/office/powerpoint/2010/main" val="39309707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lumMod val="75000"/>
          </a:schemeClr>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lumMod val="75000"/>
          </a:schemeClr>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lumMod val="60000"/>
            <a:lumOff val="4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lumMod val="75000"/>
          </a:schemeClr>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lumMod val="75000"/>
          </a:schemeClr>
        </a:buClr>
        <a:buChar char="•"/>
        <a:defRPr kumimoji="0" sz="1800" kern="1200">
          <a:solidFill>
            <a:schemeClr val="tx1"/>
          </a:solidFill>
          <a:latin typeface="+mn-lt"/>
          <a:ea typeface="+mn-ea"/>
          <a:cs typeface="+mn-cs"/>
        </a:defRPr>
      </a:lvl8pPr>
      <a:lvl9pPr marL="2526030" indent="-285750" algn="l" rtl="0" eaLnBrk="1" latinLnBrk="0" hangingPunct="1">
        <a:spcBef>
          <a:spcPts val="370"/>
        </a:spcBef>
        <a:buClr>
          <a:schemeClr val="accent3">
            <a:lumMod val="50000"/>
          </a:schemeClr>
        </a:buClr>
        <a:buFont typeface="Arial" panose="020B0604020202020204" pitchFamily="34" charset="0"/>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ct.gov/ova"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08000" y="1505931"/>
            <a:ext cx="10972800" cy="1470025"/>
          </a:xfrm>
        </p:spPr>
        <p:txBody>
          <a:bodyPr>
            <a:normAutofit/>
          </a:bodyPr>
          <a:lstStyle/>
          <a:p>
            <a:r>
              <a:rPr lang="en-US" sz="5400" dirty="0"/>
              <a:t>Child Protection and Crime Victims</a:t>
            </a:r>
          </a:p>
        </p:txBody>
      </p:sp>
      <p:sp>
        <p:nvSpPr>
          <p:cNvPr id="4" name="Subtitle 3"/>
          <p:cNvSpPr>
            <a:spLocks noGrp="1"/>
          </p:cNvSpPr>
          <p:nvPr>
            <p:ph type="subTitle" idx="1"/>
          </p:nvPr>
        </p:nvSpPr>
        <p:spPr>
          <a:xfrm>
            <a:off x="507999" y="3200400"/>
            <a:ext cx="11260349" cy="723207"/>
          </a:xfrm>
        </p:spPr>
        <p:txBody>
          <a:bodyPr>
            <a:normAutofit/>
          </a:bodyPr>
          <a:lstStyle/>
          <a:p>
            <a:r>
              <a:rPr lang="en-US" sz="3600" b="1" dirty="0"/>
              <a:t>Protecting children while honoring Crime Victims’ Rights</a:t>
            </a:r>
          </a:p>
        </p:txBody>
      </p:sp>
      <p:pic>
        <p:nvPicPr>
          <p:cNvPr id="5" name="Picture 4" descr="Logo placehol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8672" y="4936068"/>
            <a:ext cx="2629677" cy="14478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4704" y="5019888"/>
            <a:ext cx="2137612" cy="1280160"/>
          </a:xfrm>
          <a:prstGeom prst="rect">
            <a:avLst/>
          </a:prstGeom>
        </p:spPr>
      </p:pic>
    </p:spTree>
    <p:extLst>
      <p:ext uri="{BB962C8B-B14F-4D97-AF65-F5344CB8AC3E}">
        <p14:creationId xmlns:p14="http://schemas.microsoft.com/office/powerpoint/2010/main" val="156607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ChangeArrowheads="1"/>
          </p:cNvSpPr>
          <p:nvPr/>
        </p:nvSpPr>
        <p:spPr bwMode="auto">
          <a:xfrm>
            <a:off x="2752680" y="154372"/>
            <a:ext cx="716176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333399"/>
                </a:solidFill>
                <a:effectLst/>
                <a:latin typeface="Arial" panose="020B0604020202020204" pitchFamily="34" charset="0"/>
                <a:ea typeface="Arial Unicode MS" charset="0"/>
                <a:cs typeface="Arial Unicode MS" charset="0"/>
              </a:rPr>
              <a:t>CONSTITUTION of the STATE of CONNECTICUT</a:t>
            </a:r>
            <a:endParaRPr kumimoji="0" lang="en-US" altLang="en-US" sz="2400" b="0" i="0" u="none" strike="noStrike" cap="none" normalizeH="0" baseline="0" dirty="0">
              <a:ln>
                <a:noFill/>
              </a:ln>
              <a:solidFill>
                <a:schemeClr val="tx1"/>
              </a:solidFill>
              <a:effectLst/>
              <a:latin typeface="Arial" panose="020B0604020202020204" pitchFamily="34" charset="0"/>
              <a:ea typeface="Arial Unicode MS" charset="0"/>
              <a:cs typeface="Arial Unicode MS"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33399"/>
                </a:solidFill>
                <a:effectLst/>
                <a:latin typeface="Arial" panose="020B0604020202020204" pitchFamily="34" charset="0"/>
                <a:ea typeface="Arial Unicode MS" charset="0"/>
                <a:cs typeface="Arial Unicode MS" charset="0"/>
              </a:rPr>
              <a:t>Article XXIX - Rights of Victims of Crime</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p:nvPr/>
        </p:nvSpPr>
        <p:spPr>
          <a:xfrm>
            <a:off x="632012" y="1131631"/>
            <a:ext cx="11403106" cy="5570756"/>
          </a:xfrm>
          <a:prstGeom prst="rect">
            <a:avLst/>
          </a:prstGeom>
        </p:spPr>
        <p:txBody>
          <a:bodyPr wrap="square">
            <a:spAutoFit/>
          </a:bodyPr>
          <a:lstStyle/>
          <a:p>
            <a:r>
              <a:rPr lang="en-US" dirty="0">
                <a:latin typeface="Arial" panose="020B0604020202020204" pitchFamily="34" charset="0"/>
                <a:ea typeface="Arial Unicode MS"/>
                <a:cs typeface="Arial Unicode MS"/>
              </a:rPr>
              <a:t>In all criminal prosecutions, a victim, as the General Assembly may define by law, shall have the following rights:</a:t>
            </a:r>
          </a:p>
          <a:p>
            <a:pPr marL="285750" lvl="0" indent="-285750">
              <a:buFont typeface="Arial" panose="020B0604020202020204" pitchFamily="34" charset="0"/>
              <a:buChar char="•"/>
            </a:pPr>
            <a:r>
              <a:rPr lang="en-US" sz="2000" dirty="0"/>
              <a:t>To be treated with fairness and respect throughout the criminal justice process; </a:t>
            </a:r>
          </a:p>
          <a:p>
            <a:pPr marL="285750" lvl="0" indent="-285750">
              <a:buFont typeface="Arial" panose="020B0604020202020204" pitchFamily="34" charset="0"/>
              <a:buChar char="•"/>
            </a:pPr>
            <a:r>
              <a:rPr lang="en-US" sz="2000" dirty="0"/>
              <a:t>To timely disposition of the case following arrest of the accused, provided no right of the accused is abridged; </a:t>
            </a:r>
          </a:p>
          <a:p>
            <a:pPr marL="285750" lvl="0" indent="-285750">
              <a:buFont typeface="Arial" panose="020B0604020202020204" pitchFamily="34" charset="0"/>
              <a:buChar char="•"/>
            </a:pPr>
            <a:r>
              <a:rPr lang="en-US" sz="2000" dirty="0"/>
              <a:t>To be reasonably protected from the accused throughout the criminal justice process; </a:t>
            </a:r>
          </a:p>
          <a:p>
            <a:pPr marL="285750" lvl="0" indent="-285750">
              <a:buFont typeface="Arial" panose="020B0604020202020204" pitchFamily="34" charset="0"/>
              <a:buChar char="•"/>
            </a:pPr>
            <a:r>
              <a:rPr lang="en-US" sz="2000" dirty="0"/>
              <a:t>To notification of court proceedings; </a:t>
            </a:r>
          </a:p>
          <a:p>
            <a:pPr marL="285750" lvl="0" indent="-285750">
              <a:buFont typeface="Arial" panose="020B0604020202020204" pitchFamily="34" charset="0"/>
              <a:buChar char="•"/>
            </a:pPr>
            <a:r>
              <a:rPr lang="en-US" sz="2000" dirty="0"/>
              <a:t>To attend the trial and all other court proceedings the accused has the right to attend, unless such person is to testify and the court determines that such person’s testimony would be materially affected if such person hears other testimony; </a:t>
            </a:r>
          </a:p>
          <a:p>
            <a:pPr marL="285750" lvl="0" indent="-285750">
              <a:buFont typeface="Arial" panose="020B0604020202020204" pitchFamily="34" charset="0"/>
              <a:buChar char="•"/>
            </a:pPr>
            <a:r>
              <a:rPr lang="en-US" sz="2000" dirty="0"/>
              <a:t>To communicate with the prosecution; </a:t>
            </a:r>
          </a:p>
          <a:p>
            <a:pPr marL="285750" lvl="0" indent="-285750">
              <a:buFont typeface="Arial" panose="020B0604020202020204" pitchFamily="34" charset="0"/>
              <a:buChar char="•"/>
            </a:pPr>
            <a:r>
              <a:rPr lang="en-US" sz="2000" dirty="0"/>
              <a:t>To object to or support any plea agreement entered into by the accused and the prosecution and to make a statement to the court prior to the acceptance by the court of the plea of guilty or nolo contendere by the accused; </a:t>
            </a:r>
          </a:p>
          <a:p>
            <a:pPr marL="285750" lvl="0" indent="-285750">
              <a:buFont typeface="Arial" panose="020B0604020202020204" pitchFamily="34" charset="0"/>
              <a:buChar char="•"/>
            </a:pPr>
            <a:r>
              <a:rPr lang="en-US" sz="2000" dirty="0"/>
              <a:t>To make a statement to the court at sentencing; </a:t>
            </a:r>
          </a:p>
          <a:p>
            <a:pPr marL="285750" lvl="0" indent="-285750">
              <a:buFont typeface="Arial" panose="020B0604020202020204" pitchFamily="34" charset="0"/>
              <a:buChar char="•"/>
            </a:pPr>
            <a:r>
              <a:rPr lang="en-US" sz="2000" dirty="0"/>
              <a:t>To restitution which shall be enforceable in the same manner as any other cause of action or as otherwise provided by law; </a:t>
            </a:r>
          </a:p>
          <a:p>
            <a:pPr marL="285750" lvl="0" indent="-285750">
              <a:buFont typeface="Arial" panose="020B0604020202020204" pitchFamily="34" charset="0"/>
              <a:buChar char="•"/>
            </a:pPr>
            <a:r>
              <a:rPr lang="en-US" sz="2000" dirty="0"/>
              <a:t>To information about the arrest, conviction, sentence, imprisonment and release of the accused. </a:t>
            </a:r>
          </a:p>
        </p:txBody>
      </p:sp>
    </p:spTree>
    <p:extLst>
      <p:ext uri="{BB962C8B-B14F-4D97-AF65-F5344CB8AC3E}">
        <p14:creationId xmlns:p14="http://schemas.microsoft.com/office/powerpoint/2010/main" val="225682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320" y="198438"/>
            <a:ext cx="11704320" cy="809625"/>
          </a:xfrm>
        </p:spPr>
        <p:txBody>
          <a:bodyPr>
            <a:normAutofit/>
          </a:bodyPr>
          <a:lstStyle/>
          <a:p>
            <a:pPr algn="ctr"/>
            <a:r>
              <a:rPr lang="en-US" b="1" dirty="0">
                <a:solidFill>
                  <a:srgbClr val="002060"/>
                </a:solidFill>
              </a:rPr>
              <a:t>Crime Victims’ Constitutional Rights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85062744"/>
              </p:ext>
            </p:extLst>
          </p:nvPr>
        </p:nvGraphicFramePr>
        <p:xfrm>
          <a:off x="1097280" y="1248151"/>
          <a:ext cx="10058400" cy="5178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14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340822"/>
            <a:ext cx="10363200" cy="794183"/>
          </a:xfrm>
        </p:spPr>
        <p:txBody>
          <a:bodyPr/>
          <a:lstStyle/>
          <a:p>
            <a:r>
              <a:rPr lang="en-US" b="1" dirty="0">
                <a:solidFill>
                  <a:srgbClr val="002060"/>
                </a:solidFill>
              </a:rPr>
              <a:t>What the Constitutional rights </a:t>
            </a:r>
            <a:r>
              <a:rPr lang="en-US" b="1" u="sng" dirty="0">
                <a:solidFill>
                  <a:srgbClr val="002060"/>
                </a:solidFill>
              </a:rPr>
              <a:t>DON’T</a:t>
            </a:r>
            <a:r>
              <a:rPr lang="en-US" b="1" dirty="0">
                <a:solidFill>
                  <a:srgbClr val="002060"/>
                </a:solidFill>
              </a:rPr>
              <a:t> mean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022642"/>
              </p:ext>
            </p:extLst>
          </p:nvPr>
        </p:nvGraphicFramePr>
        <p:xfrm>
          <a:off x="1055688" y="1428078"/>
          <a:ext cx="9613900" cy="4773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95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8435" y="472347"/>
            <a:ext cx="8095129" cy="769441"/>
          </a:xfrm>
          <a:prstGeom prst="rect">
            <a:avLst/>
          </a:prstGeom>
          <a:noFill/>
          <a:ln>
            <a:noFill/>
          </a:ln>
        </p:spPr>
        <p:txBody>
          <a:bodyPr wrap="square" rtlCol="0" anchor="ctr" anchorCtr="1">
            <a:spAutoFit/>
          </a:bodyPr>
          <a:lstStyle/>
          <a:p>
            <a:r>
              <a:rPr lang="en-US" sz="4400" b="1" dirty="0">
                <a:solidFill>
                  <a:srgbClr val="002060"/>
                </a:solidFill>
              </a:rPr>
              <a:t>Criminal Justice Process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5854" y="1495772"/>
            <a:ext cx="6800290" cy="4447248"/>
          </a:xfrm>
          <a:prstGeom prst="rect">
            <a:avLst/>
          </a:prstGeom>
        </p:spPr>
      </p:pic>
    </p:spTree>
    <p:extLst>
      <p:ext uri="{BB962C8B-B14F-4D97-AF65-F5344CB8AC3E}">
        <p14:creationId xmlns:p14="http://schemas.microsoft.com/office/powerpoint/2010/main" val="184916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aw &amp; Order - Wikipedia"/>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350862" y="1447800"/>
            <a:ext cx="8099875" cy="4572000"/>
          </a:xfrm>
        </p:spPr>
      </p:pic>
      <p:sp>
        <p:nvSpPr>
          <p:cNvPr id="2" name="TextBox 1"/>
          <p:cNvSpPr txBox="1"/>
          <p:nvPr/>
        </p:nvSpPr>
        <p:spPr>
          <a:xfrm>
            <a:off x="2350862" y="433754"/>
            <a:ext cx="7868903" cy="584775"/>
          </a:xfrm>
          <a:prstGeom prst="rect">
            <a:avLst/>
          </a:prstGeom>
          <a:noFill/>
          <a:ln>
            <a:solidFill>
              <a:schemeClr val="bg1"/>
            </a:solidFill>
          </a:ln>
        </p:spPr>
        <p:txBody>
          <a:bodyPr wrap="square" rtlCol="0" anchor="ctr" anchorCtr="1">
            <a:spAutoFit/>
          </a:bodyPr>
          <a:lstStyle/>
          <a:p>
            <a:r>
              <a:rPr lang="en-US" sz="3200" b="1" dirty="0">
                <a:solidFill>
                  <a:srgbClr val="002060"/>
                </a:solidFill>
              </a:rPr>
              <a:t>Understanding the criminal justice process</a:t>
            </a:r>
          </a:p>
        </p:txBody>
      </p:sp>
    </p:spTree>
    <p:extLst>
      <p:ext uri="{BB962C8B-B14F-4D97-AF65-F5344CB8AC3E}">
        <p14:creationId xmlns:p14="http://schemas.microsoft.com/office/powerpoint/2010/main" val="196649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815" y="108383"/>
            <a:ext cx="10363200" cy="806017"/>
          </a:xfrm>
        </p:spPr>
        <p:txBody>
          <a:bodyPr/>
          <a:lstStyle/>
          <a:p>
            <a:pPr algn="ctr"/>
            <a:r>
              <a:rPr lang="en-US" b="1" dirty="0">
                <a:solidFill>
                  <a:srgbClr val="002060"/>
                </a:solidFill>
              </a:rPr>
              <a:t>Criminal Justice Process</a:t>
            </a:r>
            <a:endParaRPr lang="en-US" dirty="0"/>
          </a:p>
        </p:txBody>
      </p:sp>
      <p:sp>
        <p:nvSpPr>
          <p:cNvPr id="3" name="Content Placeholder 2"/>
          <p:cNvSpPr>
            <a:spLocks noGrp="1"/>
          </p:cNvSpPr>
          <p:nvPr>
            <p:ph sz="quarter" idx="1"/>
          </p:nvPr>
        </p:nvSpPr>
        <p:spPr>
          <a:xfrm>
            <a:off x="1219200" y="914401"/>
            <a:ext cx="10363200" cy="5586152"/>
          </a:xfrm>
        </p:spPr>
        <p:txBody>
          <a:bodyPr>
            <a:noAutofit/>
          </a:bodyPr>
          <a:lstStyle/>
          <a:p>
            <a:pPr marL="0" indent="0">
              <a:buNone/>
            </a:pPr>
            <a:r>
              <a:rPr lang="en-US" sz="3200" dirty="0"/>
              <a:t>Police Investigation</a:t>
            </a:r>
          </a:p>
          <a:p>
            <a:pPr lvl="1"/>
            <a:r>
              <a:rPr lang="en-US" sz="3200" dirty="0"/>
              <a:t>Can take months</a:t>
            </a:r>
          </a:p>
          <a:p>
            <a:pPr marL="0" indent="0">
              <a:buNone/>
            </a:pPr>
            <a:r>
              <a:rPr lang="en-US" sz="3200" dirty="0"/>
              <a:t>Arrest of the Offender</a:t>
            </a:r>
          </a:p>
          <a:p>
            <a:pPr lvl="1"/>
            <a:r>
              <a:rPr lang="en-US" sz="3200" dirty="0"/>
              <a:t>Release on Bond</a:t>
            </a:r>
          </a:p>
          <a:p>
            <a:pPr lvl="1"/>
            <a:r>
              <a:rPr lang="en-US" sz="3200" dirty="0"/>
              <a:t>Conditions of Release (issued by police-temporary)</a:t>
            </a:r>
          </a:p>
          <a:p>
            <a:pPr marL="0" indent="0">
              <a:buNone/>
            </a:pPr>
            <a:r>
              <a:rPr lang="en-US" sz="3200" dirty="0"/>
              <a:t>Arraignment (first court appearance)</a:t>
            </a:r>
          </a:p>
          <a:p>
            <a:pPr lvl="1"/>
            <a:r>
              <a:rPr lang="en-US" sz="3200" dirty="0"/>
              <a:t>Consideration of bond</a:t>
            </a:r>
          </a:p>
          <a:p>
            <a:pPr lvl="1"/>
            <a:r>
              <a:rPr lang="en-US" sz="3200" dirty="0"/>
              <a:t>Review and set conditions</a:t>
            </a:r>
          </a:p>
          <a:p>
            <a:pPr lvl="1"/>
            <a:r>
              <a:rPr lang="en-US" sz="3200" dirty="0"/>
              <a:t>Orders of Protection</a:t>
            </a:r>
          </a:p>
          <a:p>
            <a:pPr lvl="1"/>
            <a:r>
              <a:rPr lang="en-US" sz="3200" dirty="0"/>
              <a:t>Referral to Family Relations</a:t>
            </a:r>
          </a:p>
        </p:txBody>
      </p:sp>
    </p:spTree>
    <p:extLst>
      <p:ext uri="{BB962C8B-B14F-4D97-AF65-F5344CB8AC3E}">
        <p14:creationId xmlns:p14="http://schemas.microsoft.com/office/powerpoint/2010/main" val="201955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811" y="241069"/>
            <a:ext cx="10363200" cy="744307"/>
          </a:xfrm>
        </p:spPr>
        <p:txBody>
          <a:bodyPr>
            <a:noAutofit/>
          </a:bodyPr>
          <a:lstStyle/>
          <a:p>
            <a:pPr algn="ctr"/>
            <a:r>
              <a:rPr lang="en-US" b="1" dirty="0">
                <a:solidFill>
                  <a:srgbClr val="002060"/>
                </a:solidFill>
              </a:rPr>
              <a:t>Criminal Justice Process</a:t>
            </a:r>
            <a:endParaRPr lang="en-US" dirty="0"/>
          </a:p>
        </p:txBody>
      </p:sp>
      <p:sp>
        <p:nvSpPr>
          <p:cNvPr id="3" name="Content Placeholder 2"/>
          <p:cNvSpPr>
            <a:spLocks noGrp="1"/>
          </p:cNvSpPr>
          <p:nvPr>
            <p:ph sz="quarter" idx="1"/>
          </p:nvPr>
        </p:nvSpPr>
        <p:spPr>
          <a:xfrm>
            <a:off x="806335" y="985376"/>
            <a:ext cx="10776065" cy="5556739"/>
          </a:xfrm>
        </p:spPr>
        <p:txBody>
          <a:bodyPr>
            <a:normAutofit lnSpcReduction="10000"/>
          </a:bodyPr>
          <a:lstStyle/>
          <a:p>
            <a:pPr marL="0" indent="0">
              <a:buNone/>
            </a:pPr>
            <a:r>
              <a:rPr lang="en-US" sz="2800" dirty="0"/>
              <a:t>Pre-trial Stage</a:t>
            </a:r>
          </a:p>
          <a:p>
            <a:pPr lvl="1"/>
            <a:r>
              <a:rPr lang="en-US" sz="2800" dirty="0"/>
              <a:t>Diversion Programs</a:t>
            </a:r>
          </a:p>
          <a:p>
            <a:pPr lvl="2"/>
            <a:r>
              <a:rPr lang="en-US" sz="2400" dirty="0"/>
              <a:t>Family violence education program: Crime Victim has the right to be heard</a:t>
            </a:r>
          </a:p>
          <a:p>
            <a:pPr lvl="2"/>
            <a:r>
              <a:rPr lang="en-US" sz="2400" dirty="0"/>
              <a:t>Alcohol/drug education program</a:t>
            </a:r>
          </a:p>
          <a:p>
            <a:pPr lvl="2"/>
            <a:r>
              <a:rPr lang="en-US" sz="2400" dirty="0"/>
              <a:t>Explore/Evolve programs (26 session or 52 session):  Requires a conviction</a:t>
            </a:r>
          </a:p>
          <a:p>
            <a:pPr lvl="1"/>
            <a:r>
              <a:rPr lang="en-US" sz="2800" dirty="0"/>
              <a:t>Negotiated plea agreement or Trial</a:t>
            </a:r>
          </a:p>
          <a:p>
            <a:pPr lvl="2"/>
            <a:r>
              <a:rPr lang="en-US" sz="2400" dirty="0"/>
              <a:t>Pre-sentence Investigation Report (PSI): Crime Victim Impact Statement</a:t>
            </a:r>
          </a:p>
          <a:p>
            <a:pPr marL="0" indent="0">
              <a:buNone/>
            </a:pPr>
            <a:r>
              <a:rPr lang="en-US" sz="2800" dirty="0"/>
              <a:t>Sentencing</a:t>
            </a:r>
          </a:p>
          <a:p>
            <a:pPr lvl="1"/>
            <a:r>
              <a:rPr lang="en-US" sz="2800" dirty="0"/>
              <a:t>Crime Victim has the right to be heard</a:t>
            </a:r>
          </a:p>
          <a:p>
            <a:pPr marL="0" indent="0">
              <a:buNone/>
            </a:pPr>
            <a:r>
              <a:rPr lang="en-US" sz="2800" dirty="0"/>
              <a:t>Post-conviction</a:t>
            </a:r>
          </a:p>
          <a:p>
            <a:pPr lvl="1"/>
            <a:r>
              <a:rPr lang="en-US" sz="2800" dirty="0"/>
              <a:t>Release from custody</a:t>
            </a:r>
          </a:p>
          <a:p>
            <a:pPr lvl="1"/>
            <a:r>
              <a:rPr lang="en-US" sz="2800" dirty="0"/>
              <a:t>Probation/Parole/Special Parole</a:t>
            </a:r>
          </a:p>
          <a:p>
            <a:pPr lvl="2"/>
            <a:endParaRPr lang="en-US" dirty="0"/>
          </a:p>
          <a:p>
            <a:pPr lvl="1"/>
            <a:endParaRPr lang="en-US" dirty="0"/>
          </a:p>
        </p:txBody>
      </p:sp>
    </p:spTree>
    <p:extLst>
      <p:ext uri="{BB962C8B-B14F-4D97-AF65-F5344CB8AC3E}">
        <p14:creationId xmlns:p14="http://schemas.microsoft.com/office/powerpoint/2010/main" val="392242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258" y="322729"/>
            <a:ext cx="8697836" cy="1183342"/>
          </a:xfrm>
        </p:spPr>
        <p:txBody>
          <a:bodyPr>
            <a:normAutofit fontScale="90000"/>
          </a:bodyPr>
          <a:lstStyle/>
          <a:p>
            <a:pPr algn="ctr"/>
            <a:r>
              <a:rPr lang="en-US" sz="4000" dirty="0">
                <a:solidFill>
                  <a:srgbClr val="002060"/>
                </a:solidFill>
              </a:rPr>
              <a:t>The Criminal Justice System:  </a:t>
            </a:r>
            <a:br>
              <a:rPr lang="en-US" sz="4000" dirty="0">
                <a:solidFill>
                  <a:srgbClr val="002060"/>
                </a:solidFill>
              </a:rPr>
            </a:br>
            <a:r>
              <a:rPr lang="en-US" sz="4000" dirty="0">
                <a:solidFill>
                  <a:srgbClr val="002060"/>
                </a:solidFill>
              </a:rPr>
              <a:t>How does the OVA fit in?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3772574"/>
              </p:ext>
            </p:extLst>
          </p:nvPr>
        </p:nvGraphicFramePr>
        <p:xfrm>
          <a:off x="1316038" y="1721225"/>
          <a:ext cx="10128250" cy="4491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768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564" y="274638"/>
            <a:ext cx="10363200" cy="839267"/>
          </a:xfrm>
        </p:spPr>
        <p:txBody>
          <a:bodyPr/>
          <a:lstStyle/>
          <a:p>
            <a:pPr algn="ctr"/>
            <a:r>
              <a:rPr lang="en-US" dirty="0">
                <a:solidFill>
                  <a:srgbClr val="002060"/>
                </a:solidFill>
              </a:rPr>
              <a:t>Victim of Domestic Violence</a:t>
            </a:r>
          </a:p>
        </p:txBody>
      </p:sp>
      <p:sp>
        <p:nvSpPr>
          <p:cNvPr id="3" name="Content Placeholder 2"/>
          <p:cNvSpPr>
            <a:spLocks noGrp="1"/>
          </p:cNvSpPr>
          <p:nvPr>
            <p:ph sz="quarter" idx="1"/>
          </p:nvPr>
        </p:nvSpPr>
        <p:spPr/>
        <p:txBody>
          <a:bodyPr>
            <a:normAutofit/>
          </a:bodyPr>
          <a:lstStyle/>
          <a:p>
            <a:r>
              <a:rPr lang="en-US" dirty="0"/>
              <a:t>Contacts the OVA</a:t>
            </a:r>
          </a:p>
          <a:p>
            <a:pPr lvl="1"/>
            <a:r>
              <a:rPr lang="en-US" dirty="0"/>
              <a:t>Complaint about DCF</a:t>
            </a:r>
          </a:p>
          <a:p>
            <a:r>
              <a:rPr lang="en-US" dirty="0"/>
              <a:t>Crime Victim contacted by criminal court</a:t>
            </a:r>
          </a:p>
          <a:p>
            <a:pPr lvl="1"/>
            <a:r>
              <a:rPr lang="en-US" dirty="0"/>
              <a:t>Family relations officer</a:t>
            </a:r>
          </a:p>
          <a:p>
            <a:pPr lvl="1"/>
            <a:r>
              <a:rPr lang="en-US" dirty="0"/>
              <a:t>Domestic Violence Victim Advocate</a:t>
            </a:r>
          </a:p>
          <a:p>
            <a:r>
              <a:rPr lang="en-US" dirty="0"/>
              <a:t>Non-offending parent</a:t>
            </a:r>
          </a:p>
          <a:p>
            <a:pPr lvl="1"/>
            <a:r>
              <a:rPr lang="en-US" dirty="0"/>
              <a:t>Weight of cooperation</a:t>
            </a:r>
          </a:p>
          <a:p>
            <a:pPr lvl="1"/>
            <a:r>
              <a:rPr lang="en-US" dirty="0"/>
              <a:t>Unintended consequence</a:t>
            </a:r>
          </a:p>
          <a:p>
            <a:pPr lvl="1"/>
            <a:endParaRPr lang="en-US" dirty="0"/>
          </a:p>
        </p:txBody>
      </p:sp>
      <p:sp>
        <p:nvSpPr>
          <p:cNvPr id="4" name="Content Placeholder 3"/>
          <p:cNvSpPr>
            <a:spLocks noGrp="1"/>
          </p:cNvSpPr>
          <p:nvPr>
            <p:ph sz="quarter" idx="2"/>
          </p:nvPr>
        </p:nvSpPr>
        <p:spPr/>
        <p:txBody>
          <a:bodyPr>
            <a:normAutofit/>
          </a:bodyPr>
          <a:lstStyle/>
          <a:p>
            <a:r>
              <a:rPr lang="en-US" dirty="0"/>
              <a:t>Ombudsman Office</a:t>
            </a:r>
          </a:p>
          <a:p>
            <a:pPr lvl="1"/>
            <a:r>
              <a:rPr lang="en-US" dirty="0"/>
              <a:t>Referred for complaints </a:t>
            </a:r>
            <a:r>
              <a:rPr lang="en-US" u="sng" dirty="0"/>
              <a:t>not</a:t>
            </a:r>
            <a:r>
              <a:rPr lang="en-US" dirty="0"/>
              <a:t> involving Crime Victims’ rights</a:t>
            </a:r>
          </a:p>
          <a:p>
            <a:r>
              <a:rPr lang="en-US" dirty="0"/>
              <a:t>Office of the Child Advocate</a:t>
            </a:r>
          </a:p>
          <a:p>
            <a:pPr lvl="1"/>
            <a:r>
              <a:rPr lang="en-US" dirty="0"/>
              <a:t>Oversee child protection</a:t>
            </a:r>
          </a:p>
          <a:p>
            <a:r>
              <a:rPr lang="en-US" dirty="0"/>
              <a:t>Ancillary needs of victim</a:t>
            </a:r>
          </a:p>
          <a:p>
            <a:pPr lvl="1"/>
            <a:r>
              <a:rPr lang="en-US" dirty="0"/>
              <a:t>Child care</a:t>
            </a:r>
          </a:p>
          <a:p>
            <a:pPr lvl="1"/>
            <a:r>
              <a:rPr lang="en-US" dirty="0"/>
              <a:t>Support</a:t>
            </a:r>
          </a:p>
          <a:p>
            <a:pPr lvl="1"/>
            <a:r>
              <a:rPr lang="en-US" dirty="0"/>
              <a:t>Transportation</a:t>
            </a:r>
          </a:p>
          <a:p>
            <a:pPr lvl="1"/>
            <a:endParaRPr lang="en-US" dirty="0"/>
          </a:p>
        </p:txBody>
      </p:sp>
    </p:spTree>
    <p:extLst>
      <p:ext uri="{BB962C8B-B14F-4D97-AF65-F5344CB8AC3E}">
        <p14:creationId xmlns:p14="http://schemas.microsoft.com/office/powerpoint/2010/main" val="39384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oking photo of Jose Valenzuela and Lisbeth Castillo-Cruz"/>
          <p:cNvPicPr/>
          <p:nvPr/>
        </p:nvPicPr>
        <p:blipFill rotWithShape="1">
          <a:blip r:embed="rId2">
            <a:extLst>
              <a:ext uri="{28A0092B-C50C-407E-A947-70E740481C1C}">
                <a14:useLocalDpi xmlns:a14="http://schemas.microsoft.com/office/drawing/2010/main" val="0"/>
              </a:ext>
            </a:extLst>
          </a:blip>
          <a:srcRect l="660" r="1867"/>
          <a:stretch/>
        </p:blipFill>
        <p:spPr bwMode="auto">
          <a:xfrm>
            <a:off x="993981" y="941700"/>
            <a:ext cx="3458095" cy="1993265"/>
          </a:xfrm>
          <a:prstGeom prst="rect">
            <a:avLst/>
          </a:prstGeom>
          <a:noFill/>
          <a:ln>
            <a:noFill/>
          </a:ln>
        </p:spPr>
      </p:pic>
      <p:sp>
        <p:nvSpPr>
          <p:cNvPr id="5" name="TextBox 4"/>
          <p:cNvSpPr txBox="1"/>
          <p:nvPr/>
        </p:nvSpPr>
        <p:spPr>
          <a:xfrm>
            <a:off x="4961963" y="632549"/>
            <a:ext cx="6252883" cy="5509200"/>
          </a:xfrm>
          <a:prstGeom prst="rect">
            <a:avLst/>
          </a:prstGeom>
          <a:noFill/>
          <a:ln>
            <a:solidFill>
              <a:schemeClr val="bg2"/>
            </a:solidFill>
          </a:ln>
        </p:spPr>
        <p:txBody>
          <a:bodyPr wrap="square" rtlCol="0" anchor="ctr" anchorCtr="1">
            <a:spAutoFit/>
          </a:bodyPr>
          <a:lstStyle/>
          <a:p>
            <a:r>
              <a:rPr lang="en-US" sz="1600" dirty="0"/>
              <a:t>A woman and her boyfriend are suspected of abusing her child and Norwalk police have arrested them. 31-year-old Lisbeth Castillo-Cruz and 35-year-old Jose Valenzuela, both of Danbury, are accused of hitting the child with a belt several times.</a:t>
            </a:r>
          </a:p>
          <a:p>
            <a:r>
              <a:rPr lang="en-US" sz="1600" dirty="0"/>
              <a:t> </a:t>
            </a:r>
          </a:p>
          <a:p>
            <a:r>
              <a:rPr lang="en-US" sz="1600" dirty="0"/>
              <a:t>Police said the child was also struck with a phone cord and punished by being forced to hold books over his or her head until it hurt. </a:t>
            </a:r>
          </a:p>
          <a:p>
            <a:r>
              <a:rPr lang="en-US" sz="1600" dirty="0"/>
              <a:t> </a:t>
            </a:r>
          </a:p>
          <a:p>
            <a:r>
              <a:rPr lang="en-US" sz="1600" dirty="0"/>
              <a:t>Police received the complaint from the State Department of Children and Families on January 16</a:t>
            </a:r>
            <a:r>
              <a:rPr lang="en-US" sz="1600" baseline="30000" dirty="0"/>
              <a:t>th</a:t>
            </a:r>
            <a:r>
              <a:rPr lang="en-US" sz="1600" dirty="0"/>
              <a:t> and arrest warrants were issued on February 24</a:t>
            </a:r>
            <a:r>
              <a:rPr lang="en-US" sz="1600" baseline="30000" dirty="0"/>
              <a:t>th</a:t>
            </a:r>
            <a:r>
              <a:rPr lang="en-US" sz="1600" dirty="0"/>
              <a:t>. </a:t>
            </a:r>
          </a:p>
          <a:p>
            <a:r>
              <a:rPr lang="en-US" sz="1600" dirty="0"/>
              <a:t> </a:t>
            </a:r>
          </a:p>
          <a:p>
            <a:r>
              <a:rPr lang="en-US" sz="1600" dirty="0"/>
              <a:t>Detectives from the special victims unit found the two suspects at separate locations in Danbury and they were transported to the Norwalk Police Department. </a:t>
            </a:r>
          </a:p>
          <a:p>
            <a:r>
              <a:rPr lang="en-US" sz="1600" dirty="0"/>
              <a:t> </a:t>
            </a:r>
          </a:p>
          <a:p>
            <a:r>
              <a:rPr lang="en-US" sz="1600" dirty="0"/>
              <a:t>Valenzuela was charged with cruelty to persons, third-degree assault and risk of injury to a minor.  Bond was set at $100,000 and he posted bond. </a:t>
            </a:r>
          </a:p>
          <a:p>
            <a:r>
              <a:rPr lang="en-US" sz="1600" dirty="0"/>
              <a:t> </a:t>
            </a:r>
          </a:p>
          <a:p>
            <a:r>
              <a:rPr lang="en-US" sz="1600" dirty="0"/>
              <a:t>Castillo-Cruz was charged with cruelty to persons and risk of injury to a minor. Her bond was set at $75,000 and she posted it.  The cases are still pending.</a:t>
            </a:r>
          </a:p>
        </p:txBody>
      </p:sp>
      <p:sp>
        <p:nvSpPr>
          <p:cNvPr id="6" name="TextBox 5"/>
          <p:cNvSpPr txBox="1"/>
          <p:nvPr/>
        </p:nvSpPr>
        <p:spPr>
          <a:xfrm>
            <a:off x="779929" y="2977390"/>
            <a:ext cx="3886200" cy="3108543"/>
          </a:xfrm>
          <a:prstGeom prst="rect">
            <a:avLst/>
          </a:prstGeom>
          <a:noFill/>
          <a:ln>
            <a:solidFill>
              <a:schemeClr val="bg2"/>
            </a:solidFill>
          </a:ln>
        </p:spPr>
        <p:txBody>
          <a:bodyPr wrap="square" rtlCol="0" anchor="ctr" anchorCtr="1">
            <a:spAutoFit/>
          </a:bodyPr>
          <a:lstStyle/>
          <a:p>
            <a:r>
              <a:rPr lang="en-US" sz="2800" dirty="0"/>
              <a:t>Who will represent the crime victim in criminal court?</a:t>
            </a:r>
          </a:p>
          <a:p>
            <a:r>
              <a:rPr lang="en-US" sz="2800" dirty="0"/>
              <a:t>Non-offending parent;</a:t>
            </a:r>
          </a:p>
          <a:p>
            <a:r>
              <a:rPr lang="en-US" sz="2800" dirty="0"/>
              <a:t>Guardian ad litem; or</a:t>
            </a:r>
          </a:p>
          <a:p>
            <a:r>
              <a:rPr lang="en-US" sz="2800" dirty="0"/>
              <a:t>DCF?</a:t>
            </a:r>
          </a:p>
          <a:p>
            <a:endParaRPr lang="en-US" sz="2800" dirty="0"/>
          </a:p>
        </p:txBody>
      </p:sp>
    </p:spTree>
    <p:extLst>
      <p:ext uri="{BB962C8B-B14F-4D97-AF65-F5344CB8AC3E}">
        <p14:creationId xmlns:p14="http://schemas.microsoft.com/office/powerpoint/2010/main" val="241892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349135"/>
            <a:ext cx="9603275" cy="1254198"/>
          </a:xfrm>
        </p:spPr>
        <p:txBody>
          <a:bodyPr>
            <a:noAutofit/>
          </a:bodyPr>
          <a:lstStyle/>
          <a:p>
            <a:pPr algn="ctr"/>
            <a:r>
              <a:rPr lang="en-US" sz="4400" b="1" dirty="0">
                <a:solidFill>
                  <a:srgbClr val="002060"/>
                </a:solidFill>
              </a:rPr>
              <a:t>History of Crime Victims’ Rights in Connecticut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2756205"/>
              </p:ext>
            </p:extLst>
          </p:nvPr>
        </p:nvGraphicFramePr>
        <p:xfrm>
          <a:off x="1130300" y="1603374"/>
          <a:ext cx="9602788" cy="4614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73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92031"/>
          </a:xfrm>
        </p:spPr>
        <p:txBody>
          <a:bodyPr/>
          <a:lstStyle/>
          <a:p>
            <a:pPr algn="ctr"/>
            <a:r>
              <a:rPr lang="en-US" b="1" dirty="0">
                <a:solidFill>
                  <a:srgbClr val="002060"/>
                </a:solidFill>
              </a:rPr>
              <a:t>Notification of court case/offender status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9026842"/>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78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33684" t="10429" r="34869" b="22826"/>
          <a:stretch/>
        </p:blipFill>
        <p:spPr>
          <a:xfrm>
            <a:off x="417093" y="9525"/>
            <a:ext cx="11502189" cy="6866021"/>
          </a:xfrm>
          <a:prstGeom prst="rect">
            <a:avLst/>
          </a:prstGeom>
        </p:spPr>
      </p:pic>
      <p:pic>
        <p:nvPicPr>
          <p:cNvPr id="2056" name="Picture 8" descr="Skip Navigation Li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28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6886" t="11832" r="37938" b="21423"/>
          <a:stretch/>
        </p:blipFill>
        <p:spPr>
          <a:xfrm>
            <a:off x="1652335" y="-8022"/>
            <a:ext cx="9208169" cy="6866022"/>
          </a:xfrm>
          <a:prstGeom prst="rect">
            <a:avLst/>
          </a:prstGeom>
        </p:spPr>
      </p:pic>
    </p:spTree>
    <p:extLst>
      <p:ext uri="{BB962C8B-B14F-4D97-AF65-F5344CB8AC3E}">
        <p14:creationId xmlns:p14="http://schemas.microsoft.com/office/powerpoint/2010/main" val="7856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Juvenile Justice System</a:t>
            </a:r>
          </a:p>
        </p:txBody>
      </p:sp>
      <p:sp>
        <p:nvSpPr>
          <p:cNvPr id="3" name="Text Placeholder 2"/>
          <p:cNvSpPr>
            <a:spLocks noGrp="1"/>
          </p:cNvSpPr>
          <p:nvPr>
            <p:ph type="body" idx="1"/>
          </p:nvPr>
        </p:nvSpPr>
        <p:spPr/>
        <p:txBody>
          <a:bodyPr/>
          <a:lstStyle/>
          <a:p>
            <a:pPr algn="ctr"/>
            <a:r>
              <a:rPr lang="en-US" dirty="0"/>
              <a:t>Juvenile Victim</a:t>
            </a:r>
          </a:p>
        </p:txBody>
      </p:sp>
      <p:sp>
        <p:nvSpPr>
          <p:cNvPr id="4" name="Content Placeholder 3"/>
          <p:cNvSpPr>
            <a:spLocks noGrp="1"/>
          </p:cNvSpPr>
          <p:nvPr>
            <p:ph sz="half" idx="2"/>
          </p:nvPr>
        </p:nvSpPr>
        <p:spPr/>
        <p:txBody>
          <a:bodyPr>
            <a:normAutofit/>
          </a:bodyPr>
          <a:lstStyle/>
          <a:p>
            <a:r>
              <a:rPr lang="en-US" dirty="0"/>
              <a:t>Maintain limited rights in juvenile court</a:t>
            </a:r>
          </a:p>
          <a:p>
            <a:r>
              <a:rPr lang="en-US" dirty="0"/>
              <a:t>Offender often known</a:t>
            </a:r>
          </a:p>
          <a:p>
            <a:r>
              <a:rPr lang="en-US" dirty="0"/>
              <a:t>May be DCF involved</a:t>
            </a:r>
          </a:p>
          <a:p>
            <a:r>
              <a:rPr lang="en-US" dirty="0"/>
              <a:t>Balance of privacy rights</a:t>
            </a:r>
          </a:p>
          <a:p>
            <a:r>
              <a:rPr lang="en-US" dirty="0"/>
              <a:t>Access to information</a:t>
            </a:r>
          </a:p>
          <a:p>
            <a:r>
              <a:rPr lang="en-US" dirty="0"/>
              <a:t>Representation</a:t>
            </a:r>
          </a:p>
          <a:p>
            <a:pPr lvl="1"/>
            <a:r>
              <a:rPr lang="en-US" dirty="0"/>
              <a:t>Parent/Caregiver/Guardian/GAL</a:t>
            </a:r>
          </a:p>
          <a:p>
            <a:endParaRPr lang="en-US" dirty="0"/>
          </a:p>
        </p:txBody>
      </p:sp>
      <p:sp>
        <p:nvSpPr>
          <p:cNvPr id="5" name="Text Placeholder 4"/>
          <p:cNvSpPr>
            <a:spLocks noGrp="1"/>
          </p:cNvSpPr>
          <p:nvPr>
            <p:ph type="body" sz="half" idx="3"/>
          </p:nvPr>
        </p:nvSpPr>
        <p:spPr/>
        <p:txBody>
          <a:bodyPr/>
          <a:lstStyle/>
          <a:p>
            <a:pPr algn="ctr"/>
            <a:r>
              <a:rPr lang="en-US" dirty="0"/>
              <a:t>Juvenile Offender</a:t>
            </a:r>
          </a:p>
        </p:txBody>
      </p:sp>
      <p:sp>
        <p:nvSpPr>
          <p:cNvPr id="6" name="Content Placeholder 5"/>
          <p:cNvSpPr>
            <a:spLocks noGrp="1"/>
          </p:cNvSpPr>
          <p:nvPr>
            <p:ph sz="half" idx="4"/>
          </p:nvPr>
        </p:nvSpPr>
        <p:spPr/>
        <p:txBody>
          <a:bodyPr>
            <a:normAutofit lnSpcReduction="10000"/>
          </a:bodyPr>
          <a:lstStyle/>
          <a:p>
            <a:r>
              <a:rPr lang="en-US" dirty="0"/>
              <a:t>Rehabilitation focus</a:t>
            </a:r>
          </a:p>
          <a:p>
            <a:pPr lvl="1"/>
            <a:r>
              <a:rPr lang="en-US" dirty="0"/>
              <a:t>Treatment programs</a:t>
            </a:r>
          </a:p>
          <a:p>
            <a:r>
              <a:rPr lang="en-US" dirty="0"/>
              <a:t>Limits of juvenile court</a:t>
            </a:r>
          </a:p>
          <a:p>
            <a:r>
              <a:rPr lang="en-US" dirty="0"/>
              <a:t>May be DCF involved</a:t>
            </a:r>
          </a:p>
          <a:p>
            <a:r>
              <a:rPr lang="en-US" dirty="0"/>
              <a:t>Prior victimization</a:t>
            </a:r>
          </a:p>
          <a:p>
            <a:r>
              <a:rPr lang="en-US" dirty="0"/>
              <a:t>Environmental factors</a:t>
            </a:r>
          </a:p>
          <a:p>
            <a:pPr lvl="1"/>
            <a:r>
              <a:rPr lang="en-US" dirty="0"/>
              <a:t>Family unit</a:t>
            </a:r>
          </a:p>
          <a:p>
            <a:pPr lvl="1"/>
            <a:r>
              <a:rPr lang="en-US" dirty="0"/>
              <a:t>Economic status</a:t>
            </a:r>
          </a:p>
          <a:p>
            <a:pPr lvl="1"/>
            <a:r>
              <a:rPr lang="en-US" dirty="0"/>
              <a:t>Supervision</a:t>
            </a:r>
          </a:p>
        </p:txBody>
      </p:sp>
    </p:spTree>
    <p:extLst>
      <p:ext uri="{BB962C8B-B14F-4D97-AF65-F5344CB8AC3E}">
        <p14:creationId xmlns:p14="http://schemas.microsoft.com/office/powerpoint/2010/main" val="78779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803673"/>
          </a:xfrm>
        </p:spPr>
        <p:txBody>
          <a:bodyPr/>
          <a:lstStyle/>
          <a:p>
            <a:pPr algn="ctr"/>
            <a:r>
              <a:rPr lang="en-US" dirty="0"/>
              <a:t>Minor victims and Identity theft </a:t>
            </a:r>
          </a:p>
        </p:txBody>
      </p:sp>
      <p:sp>
        <p:nvSpPr>
          <p:cNvPr id="5" name="TextBox 4"/>
          <p:cNvSpPr txBox="1"/>
          <p:nvPr/>
        </p:nvSpPr>
        <p:spPr>
          <a:xfrm>
            <a:off x="6705600" y="1078311"/>
            <a:ext cx="4711337" cy="5724644"/>
          </a:xfrm>
          <a:prstGeom prst="rect">
            <a:avLst/>
          </a:prstGeom>
          <a:noFill/>
          <a:ln>
            <a:solidFill>
              <a:schemeClr val="bg2"/>
            </a:solidFill>
          </a:ln>
        </p:spPr>
        <p:txBody>
          <a:bodyPr wrap="square" rtlCol="0" anchor="ctr" anchorCtr="1">
            <a:spAutoFit/>
          </a:bodyPr>
          <a:lstStyle/>
          <a:p>
            <a:r>
              <a:rPr lang="en-US" sz="2200" dirty="0"/>
              <a:t>Protect personal information</a:t>
            </a:r>
          </a:p>
          <a:p>
            <a:r>
              <a:rPr lang="en-US" sz="2200" dirty="0"/>
              <a:t>FERPA (protects student records)</a:t>
            </a:r>
          </a:p>
          <a:p>
            <a:r>
              <a:rPr lang="en-US" sz="2200" dirty="0"/>
              <a:t>Request credit history/freeze</a:t>
            </a:r>
          </a:p>
          <a:p>
            <a:r>
              <a:rPr lang="en-US" sz="2200" dirty="0"/>
              <a:t>On-line safety</a:t>
            </a:r>
          </a:p>
          <a:p>
            <a:r>
              <a:rPr lang="en-US" sz="2200" dirty="0"/>
              <a:t>Warning signs</a:t>
            </a:r>
          </a:p>
          <a:p>
            <a:pPr marL="285750" indent="-285750">
              <a:buFont typeface="Arial" panose="020B0604020202020204" pitchFamily="34" charset="0"/>
              <a:buChar char="•"/>
            </a:pPr>
            <a:r>
              <a:rPr lang="en-US" sz="2200" dirty="0"/>
              <a:t>Credit card application</a:t>
            </a:r>
          </a:p>
          <a:p>
            <a:pPr marL="285750" indent="-285750">
              <a:buFont typeface="Arial" panose="020B0604020202020204" pitchFamily="34" charset="0"/>
              <a:buChar char="•"/>
            </a:pPr>
            <a:r>
              <a:rPr lang="en-US" sz="2200" dirty="0"/>
              <a:t>Jury notice</a:t>
            </a:r>
          </a:p>
          <a:p>
            <a:r>
              <a:rPr lang="en-US" sz="2200" dirty="0"/>
              <a:t>Thief often known (parent; relative; friend)</a:t>
            </a:r>
          </a:p>
          <a:p>
            <a:r>
              <a:rPr lang="en-US" sz="2200" dirty="0"/>
              <a:t>Report any activity to Federal Trade Commission</a:t>
            </a:r>
          </a:p>
          <a:p>
            <a:r>
              <a:rPr lang="en-US" sz="2200" dirty="0"/>
              <a:t>Federal Trade Commission Identity Theft Recovery Plan</a:t>
            </a:r>
          </a:p>
          <a:p>
            <a:r>
              <a:rPr lang="en-US" sz="2200" dirty="0"/>
              <a:t>(https://www.consumer.ftc.gov/articles/0040-child-identity-theft/#Repair)</a:t>
            </a:r>
          </a:p>
          <a:p>
            <a:endParaRPr lang="en-US" dirty="0"/>
          </a:p>
          <a:p>
            <a:endParaRPr lang="en-US" dirty="0"/>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57255" y="1956149"/>
            <a:ext cx="5466391" cy="3017520"/>
          </a:xfrm>
        </p:spPr>
      </p:pic>
    </p:spTree>
    <p:extLst>
      <p:ext uri="{BB962C8B-B14F-4D97-AF65-F5344CB8AC3E}">
        <p14:creationId xmlns:p14="http://schemas.microsoft.com/office/powerpoint/2010/main" val="279434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8126" y="489452"/>
            <a:ext cx="6279476" cy="5016758"/>
          </a:xfrm>
          <a:prstGeom prst="rect">
            <a:avLst/>
          </a:prstGeom>
          <a:noFill/>
        </p:spPr>
        <p:txBody>
          <a:bodyPr wrap="square" rtlCol="0">
            <a:spAutoFit/>
          </a:bodyPr>
          <a:lstStyle/>
          <a:p>
            <a:pPr algn="ctr"/>
            <a:r>
              <a:rPr lang="en-US" sz="4000" dirty="0">
                <a:solidFill>
                  <a:srgbClr val="002060"/>
                </a:solidFill>
              </a:rPr>
              <a:t>Office of the Victim Advocate</a:t>
            </a:r>
          </a:p>
          <a:p>
            <a:pPr algn="ctr"/>
            <a:r>
              <a:rPr lang="en-US" sz="4000" dirty="0">
                <a:solidFill>
                  <a:srgbClr val="002060"/>
                </a:solidFill>
              </a:rPr>
              <a:t>505 Hudson Street, 5</a:t>
            </a:r>
            <a:r>
              <a:rPr lang="en-US" sz="4000" baseline="30000" dirty="0">
                <a:solidFill>
                  <a:srgbClr val="002060"/>
                </a:solidFill>
              </a:rPr>
              <a:t>th</a:t>
            </a:r>
            <a:r>
              <a:rPr lang="en-US" sz="4000" dirty="0">
                <a:solidFill>
                  <a:srgbClr val="002060"/>
                </a:solidFill>
              </a:rPr>
              <a:t> Floor</a:t>
            </a:r>
          </a:p>
          <a:p>
            <a:pPr algn="ctr"/>
            <a:r>
              <a:rPr lang="en-US" sz="4000" dirty="0">
                <a:solidFill>
                  <a:srgbClr val="002060"/>
                </a:solidFill>
              </a:rPr>
              <a:t>Hartford, CT 06106</a:t>
            </a:r>
          </a:p>
          <a:p>
            <a:pPr algn="ctr"/>
            <a:r>
              <a:rPr lang="en-US" sz="4000" dirty="0">
                <a:solidFill>
                  <a:srgbClr val="002060"/>
                </a:solidFill>
              </a:rPr>
              <a:t>(860) 550-6632</a:t>
            </a:r>
          </a:p>
          <a:p>
            <a:pPr algn="ctr"/>
            <a:r>
              <a:rPr lang="en-US" sz="4000" dirty="0">
                <a:solidFill>
                  <a:srgbClr val="002060"/>
                </a:solidFill>
              </a:rPr>
              <a:t>Toll free (CT) (888) 771-3126</a:t>
            </a:r>
          </a:p>
          <a:p>
            <a:pPr algn="ctr"/>
            <a:r>
              <a:rPr lang="en-US" sz="4000" dirty="0">
                <a:solidFill>
                  <a:srgbClr val="002060"/>
                </a:solidFill>
                <a:hlinkClick r:id="rId2"/>
              </a:rPr>
              <a:t>www.ct.gov/ova</a:t>
            </a:r>
            <a:endParaRPr lang="en-US" sz="4000" dirty="0">
              <a:solidFill>
                <a:srgbClr val="002060"/>
              </a:solidFill>
            </a:endParaRPr>
          </a:p>
          <a:p>
            <a:pPr algn="ctr"/>
            <a:r>
              <a:rPr lang="en-US" sz="4000" dirty="0">
                <a:solidFill>
                  <a:srgbClr val="002060"/>
                </a:solidFill>
              </a:rPr>
              <a:t>Email:  OVA.Info@ct.gov</a:t>
            </a:r>
          </a:p>
          <a:p>
            <a:pPr algn="ctr"/>
            <a:endParaRPr lang="en-US" sz="4000"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309" y="1312412"/>
            <a:ext cx="3099816" cy="3069336"/>
          </a:xfrm>
          <a:prstGeom prst="rect">
            <a:avLst/>
          </a:prstGeom>
        </p:spPr>
      </p:pic>
      <p:sp>
        <p:nvSpPr>
          <p:cNvPr id="4" name="TextBox 3"/>
          <p:cNvSpPr txBox="1"/>
          <p:nvPr/>
        </p:nvSpPr>
        <p:spPr>
          <a:xfrm>
            <a:off x="1227909" y="4898571"/>
            <a:ext cx="10358845" cy="954107"/>
          </a:xfrm>
          <a:prstGeom prst="rect">
            <a:avLst/>
          </a:prstGeom>
          <a:noFill/>
        </p:spPr>
        <p:txBody>
          <a:bodyPr wrap="square" rtlCol="0">
            <a:spAutoFit/>
          </a:bodyPr>
          <a:lstStyle/>
          <a:p>
            <a:pPr algn="ctr"/>
            <a:r>
              <a:rPr lang="en-US" sz="2800" b="1" i="1" dirty="0">
                <a:solidFill>
                  <a:srgbClr val="002060"/>
                </a:solidFill>
              </a:rPr>
              <a:t>Protection, Promotion and Enforcement of Crime Victims’ Constitutional and Statutory Rights</a:t>
            </a:r>
          </a:p>
        </p:txBody>
      </p:sp>
    </p:spTree>
    <p:extLst>
      <p:ext uri="{BB962C8B-B14F-4D97-AF65-F5344CB8AC3E}">
        <p14:creationId xmlns:p14="http://schemas.microsoft.com/office/powerpoint/2010/main" val="198447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8047" y="2794319"/>
            <a:ext cx="6723530" cy="1107996"/>
          </a:xfrm>
          <a:prstGeom prst="rect">
            <a:avLst/>
          </a:prstGeom>
          <a:noFill/>
          <a:ln>
            <a:noFill/>
          </a:ln>
        </p:spPr>
        <p:txBody>
          <a:bodyPr wrap="square" rtlCol="0" anchor="ctr" anchorCtr="1">
            <a:spAutoFit/>
          </a:bodyPr>
          <a:lstStyle/>
          <a:p>
            <a:r>
              <a:rPr lang="en-US" sz="6600" dirty="0"/>
              <a:t>Questions?</a:t>
            </a:r>
          </a:p>
        </p:txBody>
      </p:sp>
      <p:sp>
        <p:nvSpPr>
          <p:cNvPr id="3" name="TextBox 2"/>
          <p:cNvSpPr txBox="1"/>
          <p:nvPr/>
        </p:nvSpPr>
        <p:spPr>
          <a:xfrm>
            <a:off x="1223682" y="5570530"/>
            <a:ext cx="9520518" cy="584775"/>
          </a:xfrm>
          <a:prstGeom prst="rect">
            <a:avLst/>
          </a:prstGeom>
          <a:noFill/>
          <a:ln>
            <a:noFill/>
          </a:ln>
        </p:spPr>
        <p:txBody>
          <a:bodyPr wrap="square" rtlCol="0" anchor="ctr" anchorCtr="1">
            <a:spAutoFit/>
          </a:bodyPr>
          <a:lstStyle/>
          <a:p>
            <a:r>
              <a:rPr lang="en-US" sz="3200" dirty="0"/>
              <a:t>Thank you for attending.</a:t>
            </a:r>
          </a:p>
        </p:txBody>
      </p:sp>
    </p:spTree>
    <p:extLst>
      <p:ext uri="{BB962C8B-B14F-4D97-AF65-F5344CB8AC3E}">
        <p14:creationId xmlns:p14="http://schemas.microsoft.com/office/powerpoint/2010/main" val="325434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b="1" dirty="0">
                <a:solidFill>
                  <a:srgbClr val="002060"/>
                </a:solidFill>
              </a:rPr>
              <a:t>Mission Statement</a:t>
            </a:r>
          </a:p>
        </p:txBody>
      </p:sp>
      <p:sp>
        <p:nvSpPr>
          <p:cNvPr id="2" name="Content Placeholder 1"/>
          <p:cNvSpPr>
            <a:spLocks noGrp="1"/>
          </p:cNvSpPr>
          <p:nvPr>
            <p:ph sz="quarter" idx="1"/>
          </p:nvPr>
        </p:nvSpPr>
        <p:spPr/>
        <p:txBody>
          <a:bodyPr>
            <a:normAutofit lnSpcReduction="10000"/>
          </a:bodyPr>
          <a:lstStyle/>
          <a:p>
            <a:pPr marL="0" indent="0">
              <a:buNone/>
            </a:pPr>
            <a:r>
              <a:rPr lang="en-US" sz="3600" dirty="0"/>
              <a:t>The Office of the Victim Advocate (OVA), seeks to ensure that the victims of crime become an integral part of the criminal justice system. Through public education of the rights and services available to crime victims, collaboration with law enforcement and service providers, as well as court and legislative advocacy, the OVA believes that the voices of crime victims will become a necessary component of our state.</a:t>
            </a:r>
          </a:p>
          <a:p>
            <a:pPr marL="0" indent="0">
              <a:buNone/>
            </a:pPr>
            <a:endParaRPr lang="en-US" dirty="0"/>
          </a:p>
        </p:txBody>
      </p:sp>
    </p:spTree>
    <p:extLst>
      <p:ext uri="{BB962C8B-B14F-4D97-AF65-F5344CB8AC3E}">
        <p14:creationId xmlns:p14="http://schemas.microsoft.com/office/powerpoint/2010/main" val="172785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139" y="507076"/>
            <a:ext cx="11188930" cy="814646"/>
          </a:xfrm>
        </p:spPr>
        <p:txBody>
          <a:bodyPr>
            <a:noAutofit/>
          </a:bodyPr>
          <a:lstStyle/>
          <a:p>
            <a:pPr algn="ctr"/>
            <a:r>
              <a:rPr lang="en-US" sz="4800" b="1" dirty="0">
                <a:solidFill>
                  <a:srgbClr val="002060"/>
                </a:solidFill>
              </a:rPr>
              <a:t>Office of the Victim Advocate (OVA)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9251295"/>
              </p:ext>
            </p:extLst>
          </p:nvPr>
        </p:nvGraphicFramePr>
        <p:xfrm>
          <a:off x="1130300" y="1603375"/>
          <a:ext cx="9602788" cy="3862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260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95163"/>
            <a:ext cx="10058400" cy="932597"/>
          </a:xfrm>
        </p:spPr>
        <p:txBody>
          <a:bodyPr>
            <a:normAutofit/>
          </a:bodyPr>
          <a:lstStyle/>
          <a:p>
            <a:pPr algn="ctr"/>
            <a:r>
              <a:rPr lang="en-US" sz="4400" b="1" dirty="0">
                <a:solidFill>
                  <a:srgbClr val="002060"/>
                </a:solidFill>
              </a:rPr>
              <a:t>OVA Statutory Mandates</a:t>
            </a:r>
            <a:endParaRPr lang="en-US" sz="4400" dirty="0"/>
          </a:p>
        </p:txBody>
      </p:sp>
      <p:sp>
        <p:nvSpPr>
          <p:cNvPr id="3" name="Content Placeholder 2"/>
          <p:cNvSpPr>
            <a:spLocks noGrp="1"/>
          </p:cNvSpPr>
          <p:nvPr>
            <p:ph idx="1"/>
          </p:nvPr>
        </p:nvSpPr>
        <p:spPr>
          <a:xfrm>
            <a:off x="1097280" y="1219200"/>
            <a:ext cx="10058400" cy="5397731"/>
          </a:xfrm>
        </p:spPr>
        <p:txBody>
          <a:bodyPr>
            <a:normAutofit fontScale="92500" lnSpcReduction="20000"/>
          </a:bodyPr>
          <a:lstStyle/>
          <a:p>
            <a:r>
              <a:rPr lang="en-US" sz="2800" dirty="0">
                <a:solidFill>
                  <a:srgbClr val="002060"/>
                </a:solidFill>
              </a:rPr>
              <a:t>Evaluate the delivery of services to victims by state agencies and those entities that provide services to victims </a:t>
            </a:r>
          </a:p>
          <a:p>
            <a:r>
              <a:rPr lang="en-US" sz="2800" dirty="0">
                <a:solidFill>
                  <a:srgbClr val="002060"/>
                </a:solidFill>
              </a:rPr>
              <a:t>Coordinate and cooperate with public and private entities</a:t>
            </a:r>
          </a:p>
          <a:p>
            <a:r>
              <a:rPr lang="en-US" sz="2800" dirty="0">
                <a:solidFill>
                  <a:srgbClr val="002060"/>
                </a:solidFill>
              </a:rPr>
              <a:t>Review the procedures established by any state agency or other entity providing services to victims</a:t>
            </a:r>
          </a:p>
          <a:p>
            <a:r>
              <a:rPr lang="en-US" sz="2800" dirty="0">
                <a:solidFill>
                  <a:srgbClr val="002060"/>
                </a:solidFill>
              </a:rPr>
              <a:t>Receive and review complaints of persons concerning the actions of any state agency or other entity </a:t>
            </a:r>
          </a:p>
          <a:p>
            <a:r>
              <a:rPr lang="en-US" sz="2800" dirty="0">
                <a:solidFill>
                  <a:srgbClr val="002060"/>
                </a:solidFill>
              </a:rPr>
              <a:t>Conduct investigation when necessary</a:t>
            </a:r>
          </a:p>
          <a:p>
            <a:r>
              <a:rPr lang="en-US" sz="2800" dirty="0">
                <a:solidFill>
                  <a:srgbClr val="002060"/>
                </a:solidFill>
              </a:rPr>
              <a:t>File limited special appearance in any court to advocate for any State Constitutional or Statutory rights</a:t>
            </a:r>
          </a:p>
          <a:p>
            <a:r>
              <a:rPr lang="en-US" sz="2800" dirty="0">
                <a:solidFill>
                  <a:srgbClr val="002060"/>
                </a:solidFill>
              </a:rPr>
              <a:t>Ensure a centralized location for victim services information</a:t>
            </a:r>
          </a:p>
          <a:p>
            <a:r>
              <a:rPr lang="en-US" sz="2800" dirty="0">
                <a:solidFill>
                  <a:srgbClr val="002060"/>
                </a:solidFill>
              </a:rPr>
              <a:t>Recommend changes in state policy or legislation concerning victims</a:t>
            </a:r>
          </a:p>
          <a:p>
            <a:r>
              <a:rPr lang="en-US" sz="2800" dirty="0">
                <a:solidFill>
                  <a:srgbClr val="002060"/>
                </a:solidFill>
              </a:rPr>
              <a:t>Conduct programs of public education and outreach</a:t>
            </a:r>
          </a:p>
          <a:p>
            <a:r>
              <a:rPr lang="en-US" sz="2800" dirty="0">
                <a:solidFill>
                  <a:srgbClr val="002060"/>
                </a:solidFill>
              </a:rPr>
              <a:t>Monitor the services provided by the Witness Protection Program</a:t>
            </a:r>
          </a:p>
          <a:p>
            <a:endParaRPr lang="en-US" dirty="0"/>
          </a:p>
        </p:txBody>
      </p:sp>
    </p:spTree>
    <p:extLst>
      <p:ext uri="{BB962C8B-B14F-4D97-AF65-F5344CB8AC3E}">
        <p14:creationId xmlns:p14="http://schemas.microsoft.com/office/powerpoint/2010/main" val="368271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300" y="558877"/>
            <a:ext cx="9603275" cy="729596"/>
          </a:xfrm>
        </p:spPr>
        <p:txBody>
          <a:bodyPr>
            <a:noAutofit/>
          </a:bodyPr>
          <a:lstStyle/>
          <a:p>
            <a:pPr algn="ctr"/>
            <a:r>
              <a:rPr lang="en-US" sz="4400" b="1" dirty="0">
                <a:solidFill>
                  <a:srgbClr val="002060"/>
                </a:solidFill>
              </a:rPr>
              <a:t>Evaluate the delivery of services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1440628"/>
              </p:ext>
            </p:extLst>
          </p:nvPr>
        </p:nvGraphicFramePr>
        <p:xfrm>
          <a:off x="1130300" y="1552575"/>
          <a:ext cx="9602788" cy="4399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31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300" y="540948"/>
            <a:ext cx="9603275" cy="599903"/>
          </a:xfrm>
        </p:spPr>
        <p:txBody>
          <a:bodyPr>
            <a:noAutofit/>
          </a:bodyPr>
          <a:lstStyle/>
          <a:p>
            <a:pPr algn="ctr"/>
            <a:r>
              <a:rPr lang="en-US" sz="4400" b="1" dirty="0">
                <a:solidFill>
                  <a:srgbClr val="002060"/>
                </a:solidFill>
              </a:rPr>
              <a:t>Advocacy and Enforcement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4587546"/>
              </p:ext>
            </p:extLst>
          </p:nvPr>
        </p:nvGraphicFramePr>
        <p:xfrm>
          <a:off x="1130300" y="1296786"/>
          <a:ext cx="9602788" cy="4673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184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300" y="436481"/>
            <a:ext cx="9603275" cy="650008"/>
          </a:xfrm>
        </p:spPr>
        <p:txBody>
          <a:bodyPr>
            <a:noAutofit/>
          </a:bodyPr>
          <a:lstStyle/>
          <a:p>
            <a:pPr algn="ctr"/>
            <a:r>
              <a:rPr lang="en-US" sz="4400" b="1" dirty="0">
                <a:solidFill>
                  <a:srgbClr val="002060"/>
                </a:solidFill>
              </a:rPr>
              <a:t>Public Education &amp; Outreach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301032"/>
              </p:ext>
            </p:extLst>
          </p:nvPr>
        </p:nvGraphicFramePr>
        <p:xfrm>
          <a:off x="1130300" y="1310931"/>
          <a:ext cx="9602788" cy="4812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2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16707" y="2074302"/>
            <a:ext cx="4840940" cy="2585323"/>
          </a:xfrm>
          <a:prstGeom prst="rect">
            <a:avLst/>
          </a:prstGeom>
          <a:noFill/>
          <a:ln>
            <a:noFill/>
          </a:ln>
        </p:spPr>
        <p:txBody>
          <a:bodyPr wrap="square" rtlCol="0" anchor="ctr" anchorCtr="1">
            <a:spAutoFit/>
          </a:bodyPr>
          <a:lstStyle/>
          <a:p>
            <a:pPr algn="ctr"/>
            <a:r>
              <a:rPr lang="en-US" sz="5400" b="1" dirty="0">
                <a:solidFill>
                  <a:srgbClr val="00359E"/>
                </a:solidFill>
              </a:rPr>
              <a:t>Crime Victims’ Constitutional Rights</a:t>
            </a:r>
          </a:p>
        </p:txBody>
      </p:sp>
      <p:pic>
        <p:nvPicPr>
          <p:cNvPr id="5" name="Picture 4" descr="Think-It™: DP Faces the Cold, Hard Tru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777" y="1218124"/>
            <a:ext cx="4297680" cy="4297680"/>
          </a:xfrm>
          <a:prstGeom prst="rect">
            <a:avLst/>
          </a:prstGeom>
        </p:spPr>
      </p:pic>
    </p:spTree>
    <p:extLst>
      <p:ext uri="{BB962C8B-B14F-4D97-AF65-F5344CB8AC3E}">
        <p14:creationId xmlns:p14="http://schemas.microsoft.com/office/powerpoint/2010/main" val="10336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siness plan presentatio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plan presentation.potx" id="{B0CF94B3-F59B-427A-A620-6B86E9154593}" vid="{92489599-94E0-42FA-BFD7-90FE9B56DF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plan presentation (widescreen)</Template>
  <TotalTime>1137</TotalTime>
  <Words>1464</Words>
  <Application>Microsoft Macintosh PowerPoint</Application>
  <PresentationFormat>Widescreen</PresentationFormat>
  <Paragraphs>214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vt:lpstr>
      <vt:lpstr>Wingdings 2</vt:lpstr>
      <vt:lpstr>Business plan presentation</vt:lpstr>
      <vt:lpstr>Child Protection and Crime Victims</vt:lpstr>
      <vt:lpstr>History of Crime Victims’ Rights in Connecticut</vt:lpstr>
      <vt:lpstr>Mission Statement</vt:lpstr>
      <vt:lpstr>Office of the Victim Advocate (OVA)</vt:lpstr>
      <vt:lpstr>OVA Statutory Mandates</vt:lpstr>
      <vt:lpstr>Evaluate the delivery of services</vt:lpstr>
      <vt:lpstr>Advocacy and Enforcement</vt:lpstr>
      <vt:lpstr>Public Education &amp; Outreach</vt:lpstr>
      <vt:lpstr>PowerPoint Presentation</vt:lpstr>
      <vt:lpstr>PowerPoint Presentation</vt:lpstr>
      <vt:lpstr>Crime Victims’ Constitutional Rights</vt:lpstr>
      <vt:lpstr>What the Constitutional rights DON’T mean</vt:lpstr>
      <vt:lpstr>PowerPoint Presentation</vt:lpstr>
      <vt:lpstr>PowerPoint Presentation</vt:lpstr>
      <vt:lpstr>Criminal Justice Process</vt:lpstr>
      <vt:lpstr>Criminal Justice Process</vt:lpstr>
      <vt:lpstr>The Criminal Justice System:   How does the OVA fit in?</vt:lpstr>
      <vt:lpstr>Victim of Domestic Violence</vt:lpstr>
      <vt:lpstr>PowerPoint Presentation</vt:lpstr>
      <vt:lpstr>Notification of court case/offender status</vt:lpstr>
      <vt:lpstr>PowerPoint Presentation</vt:lpstr>
      <vt:lpstr>PowerPoint Presentation</vt:lpstr>
      <vt:lpstr>Juvenile Justice System</vt:lpstr>
      <vt:lpstr>Minor victims and Identity theft </vt:lpstr>
      <vt:lpstr>PowerPoint Presentation</vt:lpstr>
      <vt:lpstr>PowerPoint Presentation</vt:lpstr>
    </vt:vector>
  </TitlesOfParts>
  <Company>State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Protection and Crime Victims</dc:title>
  <dc:creator>Lajoie, Merit</dc:creator>
  <cp:lastModifiedBy>Shane LeGette</cp:lastModifiedBy>
  <cp:revision>54</cp:revision>
  <dcterms:created xsi:type="dcterms:W3CDTF">2020-02-10T15:56:09Z</dcterms:created>
  <dcterms:modified xsi:type="dcterms:W3CDTF">2020-09-23T17:49:51Z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