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8"/>
  </p:notesMasterIdLst>
  <p:handoutMasterIdLst>
    <p:handoutMasterId r:id="rId19"/>
  </p:handoutMasterIdLst>
  <p:sldIdLst>
    <p:sldId id="256" r:id="rId2"/>
    <p:sldId id="274" r:id="rId3"/>
    <p:sldId id="275" r:id="rId4"/>
    <p:sldId id="276" r:id="rId5"/>
    <p:sldId id="284" r:id="rId6"/>
    <p:sldId id="285" r:id="rId7"/>
    <p:sldId id="280" r:id="rId8"/>
    <p:sldId id="257" r:id="rId9"/>
    <p:sldId id="271" r:id="rId10"/>
    <p:sldId id="273" r:id="rId11"/>
    <p:sldId id="272" r:id="rId12"/>
    <p:sldId id="266" r:id="rId13"/>
    <p:sldId id="286" r:id="rId14"/>
    <p:sldId id="287" r:id="rId15"/>
    <p:sldId id="259" r:id="rId16"/>
    <p:sldId id="258" r:id="rId17"/>
  </p:sldIdLst>
  <p:sldSz cx="9144000" cy="6858000" type="screen4x3"/>
  <p:notesSz cx="6858000" cy="9144000"/>
  <p:embeddedFontLst>
    <p:embeddedFont>
      <p:font typeface="Adobe Garamond Pro" panose="02020502060506020403" pitchFamily="18" charset="77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Galliard BT" panose="0202060206050B020A04" pitchFamily="18"/>
      <p:regular r:id="rId26"/>
      <p:bold r:id="rId27"/>
      <p:italic r:id="rId28"/>
      <p:boldItalic r:id="rId29"/>
    </p:embeddedFont>
    <p:embeddedFont>
      <p:font typeface="Garamond" panose="02020404030301010803" pitchFamily="18" charset="0"/>
      <p:regular r:id="rId30"/>
      <p:bold r:id="rId31"/>
      <p:italic r:id="rId3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62"/>
    <a:srgbClr val="00479E"/>
    <a:srgbClr val="B208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9" autoAdjust="0"/>
    <p:restoredTop sz="88279" autoAdjust="0"/>
  </p:normalViewPr>
  <p:slideViewPr>
    <p:cSldViewPr>
      <p:cViewPr varScale="1">
        <p:scale>
          <a:sx n="96" d="100"/>
          <a:sy n="96" d="100"/>
        </p:scale>
        <p:origin x="1568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8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88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dirty="0"/>
              <a:t>Employment Status at Discharge, fy17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Sheet1!$B$2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C3B-4B20-BCD7-1B1B37872D89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C3B-4B20-BCD7-1B1B37872D89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C3B-4B20-BCD7-1B1B37872D89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C3B-4B20-BCD7-1B1B37872D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Sheet1!$A$3:$A$6</c:f>
              <c:strCache>
                <c:ptCount val="4"/>
                <c:pt idx="0">
                  <c:v>Not Employed </c:v>
                </c:pt>
                <c:pt idx="1">
                  <c:v>Yes, full-time</c:v>
                </c:pt>
                <c:pt idx="2">
                  <c:v>Yes, part-time</c:v>
                </c:pt>
                <c:pt idx="3">
                  <c:v>Yes, unknown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66.400000000000006</c:v>
                </c:pt>
                <c:pt idx="1">
                  <c:v>13.1</c:v>
                </c:pt>
                <c:pt idx="2">
                  <c:v>15.8</c:v>
                </c:pt>
                <c:pt idx="3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C3B-4B20-BCD7-1B1B37872D8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dirty="0"/>
              <a:t>HIGH SCHOOL EDUCATIONAL ATTAINMENT at discharge, FY17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980-43F4-BE8E-07FA5FE8ADAB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980-43F4-BE8E-07FA5FE8ADAB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980-43F4-BE8E-07FA5FE8AD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Sheet2!$A$2:$A$4</c:f>
              <c:strCache>
                <c:ptCount val="3"/>
                <c:pt idx="0">
                  <c:v>High School Diploma</c:v>
                </c:pt>
                <c:pt idx="1">
                  <c:v>GED</c:v>
                </c:pt>
                <c:pt idx="2">
                  <c:v>Neither </c:v>
                </c:pt>
              </c:strCache>
            </c:strRef>
          </c:cat>
          <c:val>
            <c:numRef>
              <c:f>Sheet2!$B$2:$B$4</c:f>
              <c:numCache>
                <c:formatCode>General</c:formatCode>
                <c:ptCount val="3"/>
                <c:pt idx="0">
                  <c:v>71</c:v>
                </c:pt>
                <c:pt idx="1">
                  <c:v>1.2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980-43F4-BE8E-07FA5FE8ADAB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Garamond" panose="02020404030301010803" pitchFamily="18" charset="0"/>
                <a:ea typeface="+mn-ea"/>
                <a:cs typeface="+mn-cs"/>
              </a:defRPr>
            </a:pPr>
            <a:r>
              <a:rPr lang="en-US" dirty="0"/>
              <a:t>Pregnant or Parenting at discharge, FY17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AB0-4570-A3A1-FBBF5285498F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AB0-4570-A3A1-FBBF5285498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Garamond" panose="020204040303010108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Sheet3!$A$2:$A$3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Sheet3!$B$2:$B$3</c:f>
              <c:numCache>
                <c:formatCode>General</c:formatCode>
                <c:ptCount val="2"/>
                <c:pt idx="0">
                  <c:v>15.4</c:v>
                </c:pt>
                <c:pt idx="1">
                  <c:v>84.6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B0-4570-A3A1-FBBF5285498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aramond" panose="02020404030301010803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Garamond" panose="02020404030301010803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3B06F-D06F-40DE-A933-1E6033AB4A02}" type="datetimeFigureOut">
              <a:rPr lang="en-US" smtClean="0"/>
              <a:pPr/>
              <a:t>10/17/18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6238D-0B55-40A4-975C-8BF9F21F12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7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8099E-E7A0-4D9A-BF9D-253C260AB65B}" type="datetimeFigureOut">
              <a:rPr lang="en-US" smtClean="0"/>
              <a:pPr/>
              <a:t>10/17/18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FE933-1220-4A48-A19B-D8094D9715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59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0FE933-1220-4A48-A19B-D8094D97156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088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4889962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Galliard BT" panose="0202060206050B020A04" pitchFamily="18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228600" y="457200"/>
            <a:ext cx="8686800" cy="3429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1" y="492530"/>
            <a:ext cx="7543800" cy="301267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bg1"/>
                </a:solidFill>
                <a:latin typeface="Galliard BT" panose="0202060206050B020A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1179" y="4553992"/>
            <a:ext cx="2582188" cy="93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0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D8FD-C707-401F-B35E-632092E0AD4D}" type="datetimeFigureOut">
              <a:rPr lang="en-US" smtClean="0"/>
              <a:pPr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B48A-FABC-4721-AA02-B24AF846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358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D8FD-C707-401F-B35E-632092E0AD4D}" type="datetimeFigureOut">
              <a:rPr lang="en-US" smtClean="0"/>
              <a:pPr/>
              <a:t>10/17/18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B48A-FABC-4721-AA02-B24AF846EEA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91516" y="866868"/>
            <a:ext cx="1525788" cy="55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8D29-1ECB-41DF-951B-2A23F95AD026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3F4F-51B2-42EE-AFA2-40C4572185C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62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  <a:latin typeface="Galliard BT" panose="0202060206050B020A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Galliard BT" panose="0202060206050B020A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555" y="756476"/>
            <a:ext cx="2590808" cy="93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9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148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5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414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10/17/18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529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rgbClr val="00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33400"/>
            <a:ext cx="1551363" cy="55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rgbClr val="00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  <a:latin typeface="Galliard BT" panose="0202060206050B020A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09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  <a:latin typeface="Galliard BT" panose="0202060206050B020A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2370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  <a:latin typeface="Galliard BT" panose="0202060206050B020A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D8FD-C707-401F-B35E-632092E0AD4D}" type="datetimeFigureOut">
              <a:rPr lang="en-US" smtClean="0"/>
              <a:pPr/>
              <a:t>10/17/18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B48A-FABC-4721-AA02-B24AF846EE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002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6484"/>
          </a:xfrm>
          <a:prstGeom prst="rect">
            <a:avLst/>
          </a:prstGeom>
          <a:solidFill>
            <a:srgbClr val="0047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fld id="{96DFF08F-DC6B-4601-B491-B0F83F6DD2DA}" type="datetimeFigureOut">
              <a:rPr lang="en-US" smtClean="0"/>
              <a:pPr/>
              <a:t>10/17/18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r>
              <a:rPr lang="en-US" dirty="0"/>
              <a:t>Covering Kids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  <a:latin typeface="Garamond" panose="02020404030301010803" pitchFamily="18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3915" y="286120"/>
            <a:ext cx="1666875" cy="60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60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Garamond" panose="02020404030301010803" pitchFamily="18" charset="0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tcjournal.com/2009/12/03/hybrid-education-the-interactive-class-of-today-and-tomorrow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lic.tableau.com/profile/connecticut.voices.for.children" TargetMode="External"/><Relationship Id="rId3" Type="http://schemas.openxmlformats.org/officeDocument/2006/relationships/hyperlink" Target="mailto:jnelson@ctvoices.org" TargetMode="External"/><Relationship Id="rId7" Type="http://schemas.openxmlformats.org/officeDocument/2006/relationships/hyperlink" Target="http://www.facebook.com/CTVoicesforChildren/" TargetMode="External"/><Relationship Id="rId2" Type="http://schemas.openxmlformats.org/officeDocument/2006/relationships/hyperlink" Target="mailto:sluczak@ctvoices.org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twitter.com/CTVoices" TargetMode="External"/><Relationship Id="rId5" Type="http://schemas.openxmlformats.org/officeDocument/2006/relationships/hyperlink" Target="http://www.ctvoices.org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Meeting the Needs of all Connecticut youth aging out of state care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The Time to Grow</a:t>
            </a:r>
          </a:p>
        </p:txBody>
      </p:sp>
    </p:spTree>
    <p:extLst>
      <p:ext uri="{BB962C8B-B14F-4D97-AF65-F5344CB8AC3E}">
        <p14:creationId xmlns:p14="http://schemas.microsoft.com/office/powerpoint/2010/main" val="1826987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around a table&#10;&#10;Description generated with high confidence">
            <a:extLst>
              <a:ext uri="{FF2B5EF4-FFF2-40B4-BE49-F238E27FC236}">
                <a16:creationId xmlns:a16="http://schemas.microsoft.com/office/drawing/2014/main" id="{4FC428D7-64E1-43E2-9400-25880CE7D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4346" y="1845735"/>
            <a:ext cx="8332454" cy="42120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6035040" cy="1450757"/>
          </a:xfrm>
          <a:solidFill>
            <a:schemeClr val="bg1"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en-US" sz="4400" dirty="0"/>
              <a:t>What does research tell 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346" y="1845734"/>
            <a:ext cx="8435308" cy="4212068"/>
          </a:xfrm>
          <a:solidFill>
            <a:schemeClr val="bg1">
              <a:alpha val="86000"/>
            </a:schemeClr>
          </a:solidFill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 Extended foster care alone may not cause an increase in positive outcomes but may increase 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Likeliness of college attendance</a:t>
            </a:r>
          </a:p>
          <a:p>
            <a:pPr lvl="8">
              <a:buFont typeface="Arial" panose="020B0604020202020204" pitchFamily="34" charset="0"/>
              <a:buChar char="•"/>
            </a:pPr>
            <a:r>
              <a:rPr lang="en-US" sz="3200" b="1" dirty="0">
                <a:latin typeface="Garamond" panose="02020404030301010803" pitchFamily="18" charset="0"/>
              </a:rPr>
              <a:t>Increased earnings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600" dirty="0"/>
              <a:t> Does not prevent homelessness, &amp; points to the need of increased supports</a:t>
            </a:r>
            <a:endParaRPr lang="en-US" sz="3600" dirty="0">
              <a:latin typeface="Garamond" panose="02020404030301010803" pitchFamily="18" charset="0"/>
            </a:endParaRPr>
          </a:p>
          <a:p>
            <a:pPr lvl="8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811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Youth in Foster Care</a:t>
            </a:r>
            <a:r>
              <a:rPr lang="en-US" sz="3200" dirty="0"/>
              <a:t>*</a:t>
            </a:r>
            <a:r>
              <a:rPr lang="en-US" dirty="0"/>
              <a:t>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 26 percent of youth in foster care were between the ages of 16 – 20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 7 percent of youth exited foster care through emancipation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 276 youth aging out of care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400" dirty="0"/>
              <a:t> 13.8 percent of children in placement have an OPPLA goal as of 09/2018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553200" y="6096000"/>
            <a:ext cx="3962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* Data is from 2016 unless otherwise noted </a:t>
            </a:r>
          </a:p>
        </p:txBody>
      </p:sp>
    </p:spTree>
    <p:extLst>
      <p:ext uri="{BB962C8B-B14F-4D97-AF65-F5344CB8AC3E}">
        <p14:creationId xmlns:p14="http://schemas.microsoft.com/office/powerpoint/2010/main" val="374365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Outcomes*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119150"/>
              </p:ext>
            </p:extLst>
          </p:nvPr>
        </p:nvGraphicFramePr>
        <p:xfrm>
          <a:off x="1459230" y="1766456"/>
          <a:ext cx="6271260" cy="432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6091843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*data provided by the Department of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1066454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Outcomes*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94029"/>
              </p:ext>
            </p:extLst>
          </p:nvPr>
        </p:nvGraphicFramePr>
        <p:xfrm>
          <a:off x="1062037" y="1751908"/>
          <a:ext cx="7065645" cy="4325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943600" y="6091843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*data provided by the Department of Children and Families</a:t>
            </a:r>
          </a:p>
        </p:txBody>
      </p:sp>
    </p:spTree>
    <p:extLst>
      <p:ext uri="{BB962C8B-B14F-4D97-AF65-F5344CB8AC3E}">
        <p14:creationId xmlns:p14="http://schemas.microsoft.com/office/powerpoint/2010/main" val="12893223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Outcomes*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600" y="6091843"/>
            <a:ext cx="6172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latin typeface="Garamond" panose="02020404030301010803" pitchFamily="18" charset="0"/>
              </a:rPr>
              <a:t>*data provided by the Department of Children and Families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4879433"/>
              </p:ext>
            </p:extLst>
          </p:nvPr>
        </p:nvGraphicFramePr>
        <p:xfrm>
          <a:off x="1123950" y="1846811"/>
          <a:ext cx="6941820" cy="424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94267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22960" y="1845735"/>
            <a:ext cx="3703320" cy="4023359"/>
          </a:xfrm>
        </p:spPr>
        <p:txBody>
          <a:bodyPr/>
          <a:lstStyle/>
          <a:p>
            <a:r>
              <a:rPr lang="en-US" b="1" dirty="0"/>
              <a:t>For more information, please see the full research report on our website:</a:t>
            </a:r>
          </a:p>
          <a:p>
            <a:r>
              <a:rPr lang="en-US" dirty="0"/>
              <a:t>“The Time to Grow: Meeting the Needs of Connecticut Youth Aging out of Foster Care” (2016). By Nicole Updegrove and Lauren Ruth, Ph.D. 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10" y="1845735"/>
            <a:ext cx="3702050" cy="3326588"/>
          </a:xfrm>
        </p:spPr>
      </p:pic>
    </p:spTree>
    <p:extLst>
      <p:ext uri="{BB962C8B-B14F-4D97-AF65-F5344CB8AC3E}">
        <p14:creationId xmlns:p14="http://schemas.microsoft.com/office/powerpoint/2010/main" val="38909337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2438400"/>
            <a:ext cx="4869180" cy="3550920"/>
          </a:xfrm>
        </p:spPr>
        <p:txBody>
          <a:bodyPr>
            <a:normAutofit/>
          </a:bodyPr>
          <a:lstStyle/>
          <a:p>
            <a:pPr lvl="1"/>
            <a:r>
              <a:rPr lang="en-US" sz="3400" dirty="0">
                <a:solidFill>
                  <a:schemeClr val="tx2">
                    <a:lumMod val="50000"/>
                  </a:schemeClr>
                </a:solidFill>
              </a:rPr>
              <a:t>Stephanie Luczak</a:t>
            </a:r>
          </a:p>
          <a:p>
            <a:pPr lvl="2"/>
            <a:r>
              <a:rPr lang="en-US" sz="3000" dirty="0">
                <a:solidFill>
                  <a:schemeClr val="tx2">
                    <a:lumMod val="50000"/>
                  </a:schemeClr>
                </a:solidFill>
                <a:hlinkClick r:id="rId2"/>
              </a:rPr>
              <a:t>sluczak@ctvoices.org</a:t>
            </a:r>
            <a:endParaRPr lang="en-US" sz="3000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203-498-4240 x 116</a:t>
            </a:r>
            <a:endParaRPr lang="en-US" sz="35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3500" dirty="0">
                <a:solidFill>
                  <a:schemeClr val="tx2">
                    <a:lumMod val="50000"/>
                  </a:schemeClr>
                </a:solidFill>
              </a:rPr>
              <a:t>Jessica Nelson</a:t>
            </a:r>
          </a:p>
          <a:p>
            <a:pPr lvl="2"/>
            <a:r>
              <a:rPr lang="en-US" sz="3000" dirty="0">
                <a:solidFill>
                  <a:schemeClr val="tx2">
                    <a:lumMod val="50000"/>
                  </a:schemeClr>
                </a:solidFill>
                <a:hlinkClick r:id="rId3"/>
              </a:rPr>
              <a:t>jnelson@ctvoices.org</a:t>
            </a:r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2"/>
            <a:r>
              <a:rPr lang="en-US" sz="3000" dirty="0">
                <a:solidFill>
                  <a:schemeClr val="tx2">
                    <a:lumMod val="50000"/>
                  </a:schemeClr>
                </a:solidFill>
              </a:rPr>
              <a:t>203-498-4240 x 199</a:t>
            </a:r>
          </a:p>
          <a:p>
            <a:pPr lvl="2"/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  <a:p>
            <a:pPr lvl="2"/>
            <a:endParaRPr lang="en-US" sz="2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381000"/>
            <a:ext cx="4857750" cy="17526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6136" y="876300"/>
            <a:ext cx="2819400" cy="7620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Garamond" panose="02020404030301010803" pitchFamily="18" charset="0"/>
              </a:rPr>
              <a:t>Contact Us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986" y="1823803"/>
            <a:ext cx="29337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Website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  <a:hlinkClick r:id="rId5"/>
              </a:rPr>
              <a:t>http://www.ctvoices.org/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Twitter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 (@CTVoices):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  <a:hlinkClick r:id="rId6"/>
              </a:rPr>
              <a:t>twitter.com/CTVoices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Facebook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  <a:hlinkClick r:id="rId7"/>
              </a:rPr>
              <a:t>www.facebook.com/CTVoicesforChildren/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Tableau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Garamond" panose="02020404030301010803" pitchFamily="18" charset="0"/>
                <a:cs typeface="Arial"/>
                <a:hlinkClick r:id="rId8"/>
              </a:rPr>
              <a:t>public.tableau.com/profile/connecticut.voices.for.children</a:t>
            </a:r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pPr lvl="1"/>
            <a:endParaRPr lang="en-US" sz="1600" dirty="0">
              <a:solidFill>
                <a:schemeClr val="bg1"/>
              </a:solidFill>
              <a:latin typeface="Garamond" panose="02020404030301010803" pitchFamily="18" charset="0"/>
              <a:cs typeface="Arial"/>
            </a:endParaRPr>
          </a:p>
          <a:p>
            <a:pPr lvl="1" algn="ctr"/>
            <a:r>
              <a:rPr lang="en-US" sz="2400" spc="300" dirty="0">
                <a:solidFill>
                  <a:schemeClr val="bg1"/>
                </a:solidFill>
                <a:latin typeface="Adobe Garamond Pro" panose="02020502060506020403" pitchFamily="18" charset="0"/>
                <a:cs typeface="Arial"/>
              </a:rPr>
              <a:t>Sign up for email alerts!</a:t>
            </a:r>
          </a:p>
        </p:txBody>
      </p:sp>
    </p:spTree>
    <p:extLst>
      <p:ext uri="{BB962C8B-B14F-4D97-AF65-F5344CB8AC3E}">
        <p14:creationId xmlns:p14="http://schemas.microsoft.com/office/powerpoint/2010/main" val="417369459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Aging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58534"/>
            <a:ext cx="3977641" cy="402336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What is ‘</a:t>
            </a:r>
            <a:r>
              <a:rPr lang="en-US" sz="4000" i="1" dirty="0"/>
              <a:t>aging out</a:t>
            </a:r>
            <a:r>
              <a:rPr lang="en-US" sz="4000" dirty="0"/>
              <a:t>’? </a:t>
            </a:r>
          </a:p>
          <a:p>
            <a:pPr marL="0" indent="0" algn="ctr">
              <a:buNone/>
            </a:pPr>
            <a:r>
              <a:rPr lang="en-US" sz="4000" dirty="0"/>
              <a:t>When DCF is unable to achieve reunification, adoption, or transfer of guardianship </a:t>
            </a:r>
          </a:p>
          <a:p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60727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76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600" dirty="0"/>
              <a:t>Extended Foster Care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22959" y="1845734"/>
            <a:ext cx="7254241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</a:t>
            </a:r>
            <a:r>
              <a:rPr lang="en-US" sz="3200" dirty="0"/>
              <a:t>Fostering Connections to Success and Increasing Adoptions Act (2008)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/>
              <a:t> Amended in 2010 to give states the option to </a:t>
            </a:r>
            <a:r>
              <a:rPr lang="en-US" sz="3200" b="1" dirty="0"/>
              <a:t>expand foster care to 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 </a:t>
            </a:r>
            <a:r>
              <a:rPr lang="en-US" sz="3200" dirty="0"/>
              <a:t>Extended foster care is </a:t>
            </a:r>
            <a:r>
              <a:rPr lang="en-US" sz="3200" u="sng" dirty="0"/>
              <a:t>voluntary</a:t>
            </a:r>
            <a:r>
              <a:rPr lang="en-US" sz="3200" b="1" dirty="0"/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0773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/>
              <a:t>Pathways to exiting care in 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Voluntarily, at or after age 18;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After fulfilling their educational goals; 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Involuntary, due to noncompliance with DCF expectations </a:t>
            </a:r>
          </a:p>
        </p:txBody>
      </p:sp>
    </p:spTree>
    <p:extLst>
      <p:ext uri="{BB962C8B-B14F-4D97-AF65-F5344CB8AC3E}">
        <p14:creationId xmlns:p14="http://schemas.microsoft.com/office/powerpoint/2010/main" val="1069878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requirements for </a:t>
            </a:r>
            <a:br>
              <a:rPr lang="en-US" sz="3600" dirty="0"/>
            </a:br>
            <a:r>
              <a:rPr lang="en-US" sz="3600" dirty="0"/>
              <a:t>extended foster care in 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Completing high school or equivalent degree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Enrolled in post-secondary or vocational education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Participating in a program or activity designed to promote, or remove barriers to, employment 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2664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are the requirements for </a:t>
            </a:r>
            <a:br>
              <a:rPr lang="en-US" sz="3600" dirty="0"/>
            </a:br>
            <a:r>
              <a:rPr lang="en-US" sz="3600" dirty="0"/>
              <a:t>extended foster care in CT?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i="1" dirty="0"/>
              <a:t>Does </a:t>
            </a:r>
            <a:r>
              <a:rPr lang="en-US" sz="3600" i="1" u="sng" dirty="0"/>
              <a:t>not</a:t>
            </a:r>
            <a:r>
              <a:rPr lang="en-US" sz="3600" i="1" dirty="0"/>
              <a:t> include</a:t>
            </a:r>
            <a:r>
              <a:rPr lang="en-US" sz="3600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Working 80 hours per month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600" dirty="0"/>
              <a:t> Physical or mental impairment prohibits them from accomplishing any of the above</a:t>
            </a:r>
          </a:p>
          <a:p>
            <a:pPr marL="0" indent="0">
              <a:buNone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7616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Additional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Deferment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Part-time attendance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Minimum requirements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Funding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4000" dirty="0"/>
              <a:t> Second PSE opportunities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503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453" y="0"/>
            <a:ext cx="9242453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181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38800" cy="6858000"/>
          </a:xfrm>
        </p:spPr>
      </p:pic>
      <p:sp>
        <p:nvSpPr>
          <p:cNvPr id="5" name="Rectangle 4"/>
          <p:cNvSpPr/>
          <p:nvPr/>
        </p:nvSpPr>
        <p:spPr>
          <a:xfrm>
            <a:off x="3717175" y="0"/>
            <a:ext cx="54102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3155" y="516837"/>
            <a:ext cx="4754880" cy="1007164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  <a:latin typeface="Galliard BT" panose="0202060206050B020A04" pitchFamily="18" charset="0"/>
              </a:rPr>
              <a:t>Research &amp; Data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47017" y="304800"/>
            <a:ext cx="1524000" cy="5498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077" y="2736502"/>
            <a:ext cx="440703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lliard BT" panose="0202060206050B020A04" pitchFamily="18" charset="0"/>
              </a:rPr>
              <a:t>Youth in Foster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lliard BT" panose="0202060206050B020A04" pitchFamily="18" charset="0"/>
              </a:rPr>
              <a:t>Youth Exiting Foster Care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Galliard BT" panose="0202060206050B020A04" pitchFamily="18" charset="0"/>
              </a:rPr>
              <a:t>Youth Outcomes </a:t>
            </a:r>
          </a:p>
        </p:txBody>
      </p:sp>
    </p:spTree>
    <p:extLst>
      <p:ext uri="{BB962C8B-B14F-4D97-AF65-F5344CB8AC3E}">
        <p14:creationId xmlns:p14="http://schemas.microsoft.com/office/powerpoint/2010/main" val="321721467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Retrospect">
  <a:themeElements>
    <a:clrScheme name="Custom 1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002D62"/>
      </a:accent1>
      <a:accent2>
        <a:srgbClr val="002D62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T Voices template presentation" id="{976FC121-A884-4A13-8E5C-27472FFBF19C}" vid="{B266DAB4-6E27-4C57-98B6-C4E80ECA02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CT Voices template presentation</Template>
  <TotalTime>2049</TotalTime>
  <Words>486</Words>
  <Application>Microsoft Macintosh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Garamond</vt:lpstr>
      <vt:lpstr>Arial</vt:lpstr>
      <vt:lpstr>Adobe Garamond Pro</vt:lpstr>
      <vt:lpstr>Galliard BT</vt:lpstr>
      <vt:lpstr>Calibri</vt:lpstr>
      <vt:lpstr>Retrospect</vt:lpstr>
      <vt:lpstr>The Time to Grow</vt:lpstr>
      <vt:lpstr>Aging Out</vt:lpstr>
      <vt:lpstr>Extended Foster Care</vt:lpstr>
      <vt:lpstr>Pathways to exiting care in CT</vt:lpstr>
      <vt:lpstr>What are the requirements for  extended foster care in CT? </vt:lpstr>
      <vt:lpstr>What are the requirements for  extended foster care in CT? </vt:lpstr>
      <vt:lpstr>Additional Facts</vt:lpstr>
      <vt:lpstr>PowerPoint Presentation</vt:lpstr>
      <vt:lpstr>Research &amp; Data</vt:lpstr>
      <vt:lpstr>What does research tell us?</vt:lpstr>
      <vt:lpstr>CT Youth in Foster Care* </vt:lpstr>
      <vt:lpstr>Youth Outcomes* </vt:lpstr>
      <vt:lpstr>Youth Outcomes* </vt:lpstr>
      <vt:lpstr>Youth Outcomes* </vt:lpstr>
      <vt:lpstr>Questions? </vt:lpstr>
      <vt:lpstr>Contact Us</vt:lpstr>
    </vt:vector>
  </TitlesOfParts>
  <Company>Hewlett-Packard Company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Youth at the Capitol Day 2018</dc:title>
  <dc:creator>Nicole Updegrove</dc:creator>
  <cp:lastModifiedBy>Shane LeGette</cp:lastModifiedBy>
  <cp:revision>45</cp:revision>
  <dcterms:created xsi:type="dcterms:W3CDTF">2018-01-09T15:04:32Z</dcterms:created>
  <dcterms:modified xsi:type="dcterms:W3CDTF">2018-10-17T17:52:19Z</dcterms:modified>
</cp:coreProperties>
</file>