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2"/>
  </p:notesMasterIdLst>
  <p:sldIdLst>
    <p:sldId id="256" r:id="rId2"/>
    <p:sldId id="288" r:id="rId3"/>
    <p:sldId id="286" r:id="rId4"/>
    <p:sldId id="281" r:id="rId5"/>
    <p:sldId id="258" r:id="rId6"/>
    <p:sldId id="324" r:id="rId7"/>
    <p:sldId id="292" r:id="rId8"/>
    <p:sldId id="278" r:id="rId9"/>
    <p:sldId id="290" r:id="rId10"/>
    <p:sldId id="291" r:id="rId11"/>
    <p:sldId id="293" r:id="rId12"/>
    <p:sldId id="295" r:id="rId13"/>
    <p:sldId id="299" r:id="rId14"/>
    <p:sldId id="265" r:id="rId15"/>
    <p:sldId id="300" r:id="rId16"/>
    <p:sldId id="302" r:id="rId17"/>
    <p:sldId id="301" r:id="rId18"/>
    <p:sldId id="272" r:id="rId19"/>
    <p:sldId id="303" r:id="rId20"/>
    <p:sldId id="305" r:id="rId21"/>
    <p:sldId id="306" r:id="rId22"/>
    <p:sldId id="318" r:id="rId23"/>
    <p:sldId id="317" r:id="rId24"/>
    <p:sldId id="319" r:id="rId25"/>
    <p:sldId id="320" r:id="rId26"/>
    <p:sldId id="321" r:id="rId27"/>
    <p:sldId id="307" r:id="rId28"/>
    <p:sldId id="308" r:id="rId29"/>
    <p:sldId id="309" r:id="rId30"/>
    <p:sldId id="310" r:id="rId31"/>
    <p:sldId id="311" r:id="rId32"/>
    <p:sldId id="312" r:id="rId33"/>
    <p:sldId id="313" r:id="rId34"/>
    <p:sldId id="314" r:id="rId35"/>
    <p:sldId id="316" r:id="rId36"/>
    <p:sldId id="323" r:id="rId37"/>
    <p:sldId id="315" r:id="rId38"/>
    <p:sldId id="280" r:id="rId39"/>
    <p:sldId id="322" r:id="rId40"/>
    <p:sldId id="27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59C"/>
    <a:srgbClr val="004A98"/>
    <a:srgbClr val="61366F"/>
    <a:srgbClr val="0055B8"/>
    <a:srgbClr val="6490C0"/>
    <a:srgbClr val="658FC0"/>
    <a:srgbClr val="142135"/>
    <a:srgbClr val="EAE5E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88" autoAdjust="0"/>
    <p:restoredTop sz="94666"/>
  </p:normalViewPr>
  <p:slideViewPr>
    <p:cSldViewPr snapToGrid="0" snapToObjects="1">
      <p:cViewPr varScale="1">
        <p:scale>
          <a:sx n="102" d="100"/>
          <a:sy n="102"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4AA5E-9DFD-42A1-BF61-6A719442EEA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E9EE834-8696-494A-8AF8-6D2C23E8672A}">
      <dgm:prSet/>
      <dgm:spPr/>
      <dgm:t>
        <a:bodyPr/>
        <a:lstStyle/>
        <a:p>
          <a:pPr rtl="0"/>
          <a:r>
            <a:rPr lang="en-US" dirty="0">
              <a:solidFill>
                <a:schemeClr val="tx1"/>
              </a:solidFill>
            </a:rPr>
            <a:t>Every child, every family has a full team</a:t>
          </a:r>
        </a:p>
      </dgm:t>
    </dgm:pt>
    <dgm:pt modelId="{7407C806-A9B1-49A3-8EB3-EE80B73A4C58}" type="parTrans" cxnId="{7C63FA51-E552-4DAD-89B2-5845E1544AFC}">
      <dgm:prSet/>
      <dgm:spPr/>
      <dgm:t>
        <a:bodyPr/>
        <a:lstStyle/>
        <a:p>
          <a:endParaRPr lang="en-US"/>
        </a:p>
      </dgm:t>
    </dgm:pt>
    <dgm:pt modelId="{7C68FFAC-0252-4981-8143-DDF3F2BF5C44}" type="sibTrans" cxnId="{7C63FA51-E552-4DAD-89B2-5845E1544AFC}">
      <dgm:prSet/>
      <dgm:spPr/>
      <dgm:t>
        <a:bodyPr/>
        <a:lstStyle/>
        <a:p>
          <a:endParaRPr lang="en-US"/>
        </a:p>
      </dgm:t>
    </dgm:pt>
    <dgm:pt modelId="{7603E149-3419-419E-BA40-8D4A08858723}">
      <dgm:prSet/>
      <dgm:spPr/>
      <dgm:t>
        <a:bodyPr/>
        <a:lstStyle/>
        <a:p>
          <a:pPr rtl="0"/>
          <a:r>
            <a:rPr lang="en-US" dirty="0">
              <a:solidFill>
                <a:schemeClr val="tx1"/>
              </a:solidFill>
            </a:rPr>
            <a:t>One interventionist functions as the primary support for the family</a:t>
          </a:r>
        </a:p>
      </dgm:t>
    </dgm:pt>
    <dgm:pt modelId="{F5141C17-3A67-43B2-8EEB-665E94684F3C}" type="parTrans" cxnId="{CDFD1F5E-E3D5-4823-8352-D2865077E03A}">
      <dgm:prSet/>
      <dgm:spPr/>
      <dgm:t>
        <a:bodyPr/>
        <a:lstStyle/>
        <a:p>
          <a:endParaRPr lang="en-US"/>
        </a:p>
      </dgm:t>
    </dgm:pt>
    <dgm:pt modelId="{E5E98A0A-7DC3-4E47-94DE-DAADBDAA782D}" type="sibTrans" cxnId="{CDFD1F5E-E3D5-4823-8352-D2865077E03A}">
      <dgm:prSet/>
      <dgm:spPr/>
      <dgm:t>
        <a:bodyPr/>
        <a:lstStyle/>
        <a:p>
          <a:endParaRPr lang="en-US"/>
        </a:p>
      </dgm:t>
    </dgm:pt>
    <dgm:pt modelId="{0B10464D-ACD4-4851-9456-73080B6D89C2}">
      <dgm:prSet/>
      <dgm:spPr/>
      <dgm:t>
        <a:bodyPr/>
        <a:lstStyle/>
        <a:p>
          <a:pPr rtl="0"/>
          <a:r>
            <a:rPr lang="en-US" dirty="0">
              <a:solidFill>
                <a:schemeClr val="tx1"/>
              </a:solidFill>
            </a:rPr>
            <a:t>Strengthens parents confidence and competence in promoting child learning and development </a:t>
          </a:r>
        </a:p>
      </dgm:t>
    </dgm:pt>
    <dgm:pt modelId="{4A1480CC-12C2-4EC1-B652-B04627F3C688}" type="parTrans" cxnId="{33084A9D-5F38-4535-8721-CB9055EFA978}">
      <dgm:prSet/>
      <dgm:spPr/>
      <dgm:t>
        <a:bodyPr/>
        <a:lstStyle/>
        <a:p>
          <a:endParaRPr lang="en-US"/>
        </a:p>
      </dgm:t>
    </dgm:pt>
    <dgm:pt modelId="{06E72D6E-2E26-4300-86BD-E086B3C95619}" type="sibTrans" cxnId="{33084A9D-5F38-4535-8721-CB9055EFA978}">
      <dgm:prSet/>
      <dgm:spPr/>
      <dgm:t>
        <a:bodyPr/>
        <a:lstStyle/>
        <a:p>
          <a:endParaRPr lang="en-US"/>
        </a:p>
      </dgm:t>
    </dgm:pt>
    <dgm:pt modelId="{9C88CD8E-5034-4127-829F-9B43A195F70C}">
      <dgm:prSet/>
      <dgm:spPr>
        <a:solidFill>
          <a:schemeClr val="accent1">
            <a:lumMod val="40000"/>
            <a:lumOff val="60000"/>
          </a:schemeClr>
        </a:solidFill>
      </dgm:spPr>
      <dgm:t>
        <a:bodyPr/>
        <a:lstStyle/>
        <a:p>
          <a:pPr rtl="0"/>
          <a:r>
            <a:rPr lang="en-US" dirty="0">
              <a:solidFill>
                <a:schemeClr val="tx1"/>
              </a:solidFill>
            </a:rPr>
            <a:t>Supports parents competence in obtaining desired supports and resources</a:t>
          </a:r>
        </a:p>
      </dgm:t>
    </dgm:pt>
    <dgm:pt modelId="{00E149CF-13E5-4A3B-A8DB-EA5F4A655A35}" type="parTrans" cxnId="{CB2ABF2B-0F72-4255-8F5A-7FE22A50AA98}">
      <dgm:prSet/>
      <dgm:spPr/>
      <dgm:t>
        <a:bodyPr/>
        <a:lstStyle/>
        <a:p>
          <a:endParaRPr lang="en-US"/>
        </a:p>
      </dgm:t>
    </dgm:pt>
    <dgm:pt modelId="{53CDEF99-BF2E-4BD9-B54D-7D552C58FAED}" type="sibTrans" cxnId="{CB2ABF2B-0F72-4255-8F5A-7FE22A50AA98}">
      <dgm:prSet/>
      <dgm:spPr/>
      <dgm:t>
        <a:bodyPr/>
        <a:lstStyle/>
        <a:p>
          <a:endParaRPr lang="en-US"/>
        </a:p>
      </dgm:t>
    </dgm:pt>
    <dgm:pt modelId="{1DC8163F-274D-4AF8-998D-60A79A231C7B}" type="pres">
      <dgm:prSet presAssocID="{EB74AA5E-9DFD-42A1-BF61-6A719442EEA7}" presName="linear" presStyleCnt="0">
        <dgm:presLayoutVars>
          <dgm:animLvl val="lvl"/>
          <dgm:resizeHandles val="exact"/>
        </dgm:presLayoutVars>
      </dgm:prSet>
      <dgm:spPr/>
    </dgm:pt>
    <dgm:pt modelId="{AC5C3C32-3EFC-44ED-A29B-558440D345D6}" type="pres">
      <dgm:prSet presAssocID="{2E9EE834-8696-494A-8AF8-6D2C23E8672A}" presName="parentText" presStyleLbl="node1" presStyleIdx="0" presStyleCnt="4">
        <dgm:presLayoutVars>
          <dgm:chMax val="0"/>
          <dgm:bulletEnabled val="1"/>
        </dgm:presLayoutVars>
      </dgm:prSet>
      <dgm:spPr/>
    </dgm:pt>
    <dgm:pt modelId="{1D21F498-F938-4CE2-9B76-B822EF1F679B}" type="pres">
      <dgm:prSet presAssocID="{7C68FFAC-0252-4981-8143-DDF3F2BF5C44}" presName="spacer" presStyleCnt="0"/>
      <dgm:spPr/>
    </dgm:pt>
    <dgm:pt modelId="{B4E5B6DE-838C-46E7-A099-B99B408791FE}" type="pres">
      <dgm:prSet presAssocID="{7603E149-3419-419E-BA40-8D4A08858723}" presName="parentText" presStyleLbl="node1" presStyleIdx="1" presStyleCnt="4">
        <dgm:presLayoutVars>
          <dgm:chMax val="0"/>
          <dgm:bulletEnabled val="1"/>
        </dgm:presLayoutVars>
      </dgm:prSet>
      <dgm:spPr/>
    </dgm:pt>
    <dgm:pt modelId="{E75271D9-5164-4446-8B85-B7C464C19858}" type="pres">
      <dgm:prSet presAssocID="{E5E98A0A-7DC3-4E47-94DE-DAADBDAA782D}" presName="spacer" presStyleCnt="0"/>
      <dgm:spPr/>
    </dgm:pt>
    <dgm:pt modelId="{F8130CEB-9BE6-4AAE-B1A4-D4ADA00B6580}" type="pres">
      <dgm:prSet presAssocID="{0B10464D-ACD4-4851-9456-73080B6D89C2}" presName="parentText" presStyleLbl="node1" presStyleIdx="2" presStyleCnt="4">
        <dgm:presLayoutVars>
          <dgm:chMax val="0"/>
          <dgm:bulletEnabled val="1"/>
        </dgm:presLayoutVars>
      </dgm:prSet>
      <dgm:spPr/>
    </dgm:pt>
    <dgm:pt modelId="{78DDEF8E-C0B3-4FEE-8719-85544D992F74}" type="pres">
      <dgm:prSet presAssocID="{06E72D6E-2E26-4300-86BD-E086B3C95619}" presName="spacer" presStyleCnt="0"/>
      <dgm:spPr/>
    </dgm:pt>
    <dgm:pt modelId="{937CDBBD-40E5-4F42-BF02-C3377EE08E7C}" type="pres">
      <dgm:prSet presAssocID="{9C88CD8E-5034-4127-829F-9B43A195F70C}" presName="parentText" presStyleLbl="node1" presStyleIdx="3" presStyleCnt="4">
        <dgm:presLayoutVars>
          <dgm:chMax val="0"/>
          <dgm:bulletEnabled val="1"/>
        </dgm:presLayoutVars>
      </dgm:prSet>
      <dgm:spPr/>
    </dgm:pt>
  </dgm:ptLst>
  <dgm:cxnLst>
    <dgm:cxn modelId="{CB2ABF2B-0F72-4255-8F5A-7FE22A50AA98}" srcId="{EB74AA5E-9DFD-42A1-BF61-6A719442EEA7}" destId="{9C88CD8E-5034-4127-829F-9B43A195F70C}" srcOrd="3" destOrd="0" parTransId="{00E149CF-13E5-4A3B-A8DB-EA5F4A655A35}" sibTransId="{53CDEF99-BF2E-4BD9-B54D-7D552C58FAED}"/>
    <dgm:cxn modelId="{7C63FA51-E552-4DAD-89B2-5845E1544AFC}" srcId="{EB74AA5E-9DFD-42A1-BF61-6A719442EEA7}" destId="{2E9EE834-8696-494A-8AF8-6D2C23E8672A}" srcOrd="0" destOrd="0" parTransId="{7407C806-A9B1-49A3-8EB3-EE80B73A4C58}" sibTransId="{7C68FFAC-0252-4981-8143-DDF3F2BF5C44}"/>
    <dgm:cxn modelId="{CDFD1F5E-E3D5-4823-8352-D2865077E03A}" srcId="{EB74AA5E-9DFD-42A1-BF61-6A719442EEA7}" destId="{7603E149-3419-419E-BA40-8D4A08858723}" srcOrd="1" destOrd="0" parTransId="{F5141C17-3A67-43B2-8EEB-665E94684F3C}" sibTransId="{E5E98A0A-7DC3-4E47-94DE-DAADBDAA782D}"/>
    <dgm:cxn modelId="{BE788E79-C5B1-4273-9A55-45EA6D724CAE}" type="presOf" srcId="{EB74AA5E-9DFD-42A1-BF61-6A719442EEA7}" destId="{1DC8163F-274D-4AF8-998D-60A79A231C7B}" srcOrd="0" destOrd="0" presId="urn:microsoft.com/office/officeart/2005/8/layout/vList2"/>
    <dgm:cxn modelId="{33084A9D-5F38-4535-8721-CB9055EFA978}" srcId="{EB74AA5E-9DFD-42A1-BF61-6A719442EEA7}" destId="{0B10464D-ACD4-4851-9456-73080B6D89C2}" srcOrd="2" destOrd="0" parTransId="{4A1480CC-12C2-4EC1-B652-B04627F3C688}" sibTransId="{06E72D6E-2E26-4300-86BD-E086B3C95619}"/>
    <dgm:cxn modelId="{914B63A8-14B4-43CC-83C3-23CA2AE1DA5D}" type="presOf" srcId="{7603E149-3419-419E-BA40-8D4A08858723}" destId="{B4E5B6DE-838C-46E7-A099-B99B408791FE}" srcOrd="0" destOrd="0" presId="urn:microsoft.com/office/officeart/2005/8/layout/vList2"/>
    <dgm:cxn modelId="{E78631B0-4E1F-4747-B795-9E048C89228D}" type="presOf" srcId="{0B10464D-ACD4-4851-9456-73080B6D89C2}" destId="{F8130CEB-9BE6-4AAE-B1A4-D4ADA00B6580}" srcOrd="0" destOrd="0" presId="urn:microsoft.com/office/officeart/2005/8/layout/vList2"/>
    <dgm:cxn modelId="{835143C3-FBA7-48E0-AE9B-31A3A91AFE29}" type="presOf" srcId="{9C88CD8E-5034-4127-829F-9B43A195F70C}" destId="{937CDBBD-40E5-4F42-BF02-C3377EE08E7C}" srcOrd="0" destOrd="0" presId="urn:microsoft.com/office/officeart/2005/8/layout/vList2"/>
    <dgm:cxn modelId="{C82FFAE1-9628-4DA4-9A56-FBD6ED410B0D}" type="presOf" srcId="{2E9EE834-8696-494A-8AF8-6D2C23E8672A}" destId="{AC5C3C32-3EFC-44ED-A29B-558440D345D6}" srcOrd="0" destOrd="0" presId="urn:microsoft.com/office/officeart/2005/8/layout/vList2"/>
    <dgm:cxn modelId="{500E386F-82B9-4F18-843F-8F546CFE217D}" type="presParOf" srcId="{1DC8163F-274D-4AF8-998D-60A79A231C7B}" destId="{AC5C3C32-3EFC-44ED-A29B-558440D345D6}" srcOrd="0" destOrd="0" presId="urn:microsoft.com/office/officeart/2005/8/layout/vList2"/>
    <dgm:cxn modelId="{93BD94F8-77FE-4A3F-8DDA-4FAAC1FFD0FD}" type="presParOf" srcId="{1DC8163F-274D-4AF8-998D-60A79A231C7B}" destId="{1D21F498-F938-4CE2-9B76-B822EF1F679B}" srcOrd="1" destOrd="0" presId="urn:microsoft.com/office/officeart/2005/8/layout/vList2"/>
    <dgm:cxn modelId="{799474BA-11CC-4763-8EA3-6585B055CF57}" type="presParOf" srcId="{1DC8163F-274D-4AF8-998D-60A79A231C7B}" destId="{B4E5B6DE-838C-46E7-A099-B99B408791FE}" srcOrd="2" destOrd="0" presId="urn:microsoft.com/office/officeart/2005/8/layout/vList2"/>
    <dgm:cxn modelId="{BC5CF855-C702-42B4-8113-CE36A964521F}" type="presParOf" srcId="{1DC8163F-274D-4AF8-998D-60A79A231C7B}" destId="{E75271D9-5164-4446-8B85-B7C464C19858}" srcOrd="3" destOrd="0" presId="urn:microsoft.com/office/officeart/2005/8/layout/vList2"/>
    <dgm:cxn modelId="{F5F46FE8-4338-4597-9022-0A7171864F9C}" type="presParOf" srcId="{1DC8163F-274D-4AF8-998D-60A79A231C7B}" destId="{F8130CEB-9BE6-4AAE-B1A4-D4ADA00B6580}" srcOrd="4" destOrd="0" presId="urn:microsoft.com/office/officeart/2005/8/layout/vList2"/>
    <dgm:cxn modelId="{7B01ED63-F3D3-4249-A85A-FD8D23102DE0}" type="presParOf" srcId="{1DC8163F-274D-4AF8-998D-60A79A231C7B}" destId="{78DDEF8E-C0B3-4FEE-8719-85544D992F74}" srcOrd="5" destOrd="0" presId="urn:microsoft.com/office/officeart/2005/8/layout/vList2"/>
    <dgm:cxn modelId="{63790059-4714-43EF-BDD4-903258BBC0EA}" type="presParOf" srcId="{1DC8163F-274D-4AF8-998D-60A79A231C7B}" destId="{937CDBBD-40E5-4F42-BF02-C3377EE08E7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F043C-4E6D-499E-BAE2-451950930AB4}" type="doc">
      <dgm:prSet loTypeId="urn:microsoft.com/office/officeart/2005/8/layout/venn1" loCatId="relationship" qsTypeId="urn:microsoft.com/office/officeart/2005/8/quickstyle/3d7" qsCatId="3D" csTypeId="urn:microsoft.com/office/officeart/2005/8/colors/colorful4" csCatId="colorful" phldr="1"/>
      <dgm:spPr/>
      <dgm:t>
        <a:bodyPr/>
        <a:lstStyle/>
        <a:p>
          <a:endParaRPr lang="en-US"/>
        </a:p>
      </dgm:t>
    </dgm:pt>
    <dgm:pt modelId="{70CE77CA-5012-45A5-897E-F99050577B88}">
      <dgm:prSet/>
      <dgm:spPr/>
      <dgm:t>
        <a:bodyPr/>
        <a:lstStyle/>
        <a:p>
          <a:pPr rtl="0"/>
          <a:r>
            <a:rPr lang="en-US" dirty="0"/>
            <a:t>Natural Learning Environment Practices</a:t>
          </a:r>
          <a:br>
            <a:rPr lang="en-US" dirty="0"/>
          </a:br>
          <a:endParaRPr lang="en-US" dirty="0"/>
        </a:p>
      </dgm:t>
    </dgm:pt>
    <dgm:pt modelId="{F7646827-B836-431C-925A-9EE917C3C003}" type="parTrans" cxnId="{81AB0012-B576-4D72-892C-B569F9197E0A}">
      <dgm:prSet/>
      <dgm:spPr/>
      <dgm:t>
        <a:bodyPr/>
        <a:lstStyle/>
        <a:p>
          <a:endParaRPr lang="en-US"/>
        </a:p>
      </dgm:t>
    </dgm:pt>
    <dgm:pt modelId="{800469C4-49A7-4547-8C0C-28D9D1952A39}" type="sibTrans" cxnId="{81AB0012-B576-4D72-892C-B569F9197E0A}">
      <dgm:prSet/>
      <dgm:spPr/>
      <dgm:t>
        <a:bodyPr/>
        <a:lstStyle/>
        <a:p>
          <a:endParaRPr lang="en-US"/>
        </a:p>
      </dgm:t>
    </dgm:pt>
    <dgm:pt modelId="{3EAE8ADA-2B52-44C9-8FEE-D034E4675EF0}">
      <dgm:prSet/>
      <dgm:spPr/>
      <dgm:t>
        <a:bodyPr/>
        <a:lstStyle/>
        <a:p>
          <a:pPr rtl="0"/>
          <a:r>
            <a:rPr lang="en-US" dirty="0"/>
            <a:t>Coaching as a Style of Interaction </a:t>
          </a:r>
          <a:br>
            <a:rPr lang="en-US" dirty="0"/>
          </a:br>
          <a:endParaRPr lang="en-US" dirty="0"/>
        </a:p>
      </dgm:t>
    </dgm:pt>
    <dgm:pt modelId="{93EC800B-3C1E-4A8F-B53D-E7E701E3878F}" type="parTrans" cxnId="{49803D7E-1DF7-483F-AC21-FED0D19D7ED7}">
      <dgm:prSet/>
      <dgm:spPr/>
      <dgm:t>
        <a:bodyPr/>
        <a:lstStyle/>
        <a:p>
          <a:endParaRPr lang="en-US"/>
        </a:p>
      </dgm:t>
    </dgm:pt>
    <dgm:pt modelId="{25AFE509-1232-4BDC-BBBB-150282249853}" type="sibTrans" cxnId="{49803D7E-1DF7-483F-AC21-FED0D19D7ED7}">
      <dgm:prSet/>
      <dgm:spPr/>
      <dgm:t>
        <a:bodyPr/>
        <a:lstStyle/>
        <a:p>
          <a:endParaRPr lang="en-US"/>
        </a:p>
      </dgm:t>
    </dgm:pt>
    <dgm:pt modelId="{0C64D204-0BD1-44E6-B550-27DC745027A4}">
      <dgm:prSet/>
      <dgm:spPr/>
      <dgm:t>
        <a:bodyPr/>
        <a:lstStyle/>
        <a:p>
          <a:pPr rtl="0"/>
          <a:r>
            <a:rPr lang="en-US" dirty="0"/>
            <a:t>Primary Service Provider Approach to Teaming</a:t>
          </a:r>
        </a:p>
      </dgm:t>
    </dgm:pt>
    <dgm:pt modelId="{A72F2469-4056-4D9C-8E35-DA15EC4ABC99}" type="parTrans" cxnId="{0FEEC1AA-4F81-457B-9514-598E8107E575}">
      <dgm:prSet/>
      <dgm:spPr/>
      <dgm:t>
        <a:bodyPr/>
        <a:lstStyle/>
        <a:p>
          <a:endParaRPr lang="en-US"/>
        </a:p>
      </dgm:t>
    </dgm:pt>
    <dgm:pt modelId="{58ADA662-FB65-4BC0-948B-7DD9338DF168}" type="sibTrans" cxnId="{0FEEC1AA-4F81-457B-9514-598E8107E575}">
      <dgm:prSet/>
      <dgm:spPr/>
      <dgm:t>
        <a:bodyPr/>
        <a:lstStyle/>
        <a:p>
          <a:endParaRPr lang="en-US"/>
        </a:p>
      </dgm:t>
    </dgm:pt>
    <dgm:pt modelId="{EAB7DFD5-BF60-4985-8BE4-C06B585BB6FB}" type="pres">
      <dgm:prSet presAssocID="{D29F043C-4E6D-499E-BAE2-451950930AB4}" presName="compositeShape" presStyleCnt="0">
        <dgm:presLayoutVars>
          <dgm:chMax val="7"/>
          <dgm:dir/>
          <dgm:resizeHandles val="exact"/>
        </dgm:presLayoutVars>
      </dgm:prSet>
      <dgm:spPr/>
    </dgm:pt>
    <dgm:pt modelId="{B8490E6E-4762-4513-A093-ECAFB4B71B41}" type="pres">
      <dgm:prSet presAssocID="{70CE77CA-5012-45A5-897E-F99050577B88}" presName="circ1" presStyleLbl="vennNode1" presStyleIdx="0" presStyleCnt="3"/>
      <dgm:spPr/>
    </dgm:pt>
    <dgm:pt modelId="{4CCA9A4E-3A78-4FCF-B23C-76B5EA940212}" type="pres">
      <dgm:prSet presAssocID="{70CE77CA-5012-45A5-897E-F99050577B88}" presName="circ1Tx" presStyleLbl="revTx" presStyleIdx="0" presStyleCnt="0">
        <dgm:presLayoutVars>
          <dgm:chMax val="0"/>
          <dgm:chPref val="0"/>
          <dgm:bulletEnabled val="1"/>
        </dgm:presLayoutVars>
      </dgm:prSet>
      <dgm:spPr/>
    </dgm:pt>
    <dgm:pt modelId="{7107F151-49EA-45D9-8944-13CBDC9A2636}" type="pres">
      <dgm:prSet presAssocID="{3EAE8ADA-2B52-44C9-8FEE-D034E4675EF0}" presName="circ2" presStyleLbl="vennNode1" presStyleIdx="1" presStyleCnt="3" custLinFactNeighborX="966" custLinFactNeighborY="-1525"/>
      <dgm:spPr/>
    </dgm:pt>
    <dgm:pt modelId="{AE2E4F99-3A7C-414A-84E0-C6A6F9EED7A7}" type="pres">
      <dgm:prSet presAssocID="{3EAE8ADA-2B52-44C9-8FEE-D034E4675EF0}" presName="circ2Tx" presStyleLbl="revTx" presStyleIdx="0" presStyleCnt="0">
        <dgm:presLayoutVars>
          <dgm:chMax val="0"/>
          <dgm:chPref val="0"/>
          <dgm:bulletEnabled val="1"/>
        </dgm:presLayoutVars>
      </dgm:prSet>
      <dgm:spPr/>
    </dgm:pt>
    <dgm:pt modelId="{89B39E07-84E7-4A73-878F-D3B839A18E3E}" type="pres">
      <dgm:prSet presAssocID="{0C64D204-0BD1-44E6-B550-27DC745027A4}" presName="circ3" presStyleLbl="vennNode1" presStyleIdx="2" presStyleCnt="3"/>
      <dgm:spPr/>
    </dgm:pt>
    <dgm:pt modelId="{3A5E7C94-9505-4524-8B36-A26F3935F591}" type="pres">
      <dgm:prSet presAssocID="{0C64D204-0BD1-44E6-B550-27DC745027A4}" presName="circ3Tx" presStyleLbl="revTx" presStyleIdx="0" presStyleCnt="0">
        <dgm:presLayoutVars>
          <dgm:chMax val="0"/>
          <dgm:chPref val="0"/>
          <dgm:bulletEnabled val="1"/>
        </dgm:presLayoutVars>
      </dgm:prSet>
      <dgm:spPr/>
    </dgm:pt>
  </dgm:ptLst>
  <dgm:cxnLst>
    <dgm:cxn modelId="{81AB0012-B576-4D72-892C-B569F9197E0A}" srcId="{D29F043C-4E6D-499E-BAE2-451950930AB4}" destId="{70CE77CA-5012-45A5-897E-F99050577B88}" srcOrd="0" destOrd="0" parTransId="{F7646827-B836-431C-925A-9EE917C3C003}" sibTransId="{800469C4-49A7-4547-8C0C-28D9D1952A39}"/>
    <dgm:cxn modelId="{AEF5E526-8BAF-45DF-92A2-557649B15B7A}" type="presOf" srcId="{D29F043C-4E6D-499E-BAE2-451950930AB4}" destId="{EAB7DFD5-BF60-4985-8BE4-C06B585BB6FB}" srcOrd="0" destOrd="0" presId="urn:microsoft.com/office/officeart/2005/8/layout/venn1"/>
    <dgm:cxn modelId="{AA8DCD35-8FB6-4141-B5D7-24FFB3047E63}" type="presOf" srcId="{3EAE8ADA-2B52-44C9-8FEE-D034E4675EF0}" destId="{7107F151-49EA-45D9-8944-13CBDC9A2636}" srcOrd="0" destOrd="0" presId="urn:microsoft.com/office/officeart/2005/8/layout/venn1"/>
    <dgm:cxn modelId="{2F564778-4F97-4A39-A1BA-301A95AFCD5A}" type="presOf" srcId="{0C64D204-0BD1-44E6-B550-27DC745027A4}" destId="{3A5E7C94-9505-4524-8B36-A26F3935F591}" srcOrd="1" destOrd="0" presId="urn:microsoft.com/office/officeart/2005/8/layout/venn1"/>
    <dgm:cxn modelId="{896BBB78-C631-4101-A35A-0F368511574D}" type="presOf" srcId="{70CE77CA-5012-45A5-897E-F99050577B88}" destId="{B8490E6E-4762-4513-A093-ECAFB4B71B41}" srcOrd="0" destOrd="0" presId="urn:microsoft.com/office/officeart/2005/8/layout/venn1"/>
    <dgm:cxn modelId="{49803D7E-1DF7-483F-AC21-FED0D19D7ED7}" srcId="{D29F043C-4E6D-499E-BAE2-451950930AB4}" destId="{3EAE8ADA-2B52-44C9-8FEE-D034E4675EF0}" srcOrd="1" destOrd="0" parTransId="{93EC800B-3C1E-4A8F-B53D-E7E701E3878F}" sibTransId="{25AFE509-1232-4BDC-BBBB-150282249853}"/>
    <dgm:cxn modelId="{7E1A6F8A-4C92-46BA-9524-AA00BAEC800F}" type="presOf" srcId="{3EAE8ADA-2B52-44C9-8FEE-D034E4675EF0}" destId="{AE2E4F99-3A7C-414A-84E0-C6A6F9EED7A7}" srcOrd="1" destOrd="0" presId="urn:microsoft.com/office/officeart/2005/8/layout/venn1"/>
    <dgm:cxn modelId="{55D923A7-C973-43E7-AAD2-42803CA5189B}" type="presOf" srcId="{0C64D204-0BD1-44E6-B550-27DC745027A4}" destId="{89B39E07-84E7-4A73-878F-D3B839A18E3E}" srcOrd="0" destOrd="0" presId="urn:microsoft.com/office/officeart/2005/8/layout/venn1"/>
    <dgm:cxn modelId="{0FEEC1AA-4F81-457B-9514-598E8107E575}" srcId="{D29F043C-4E6D-499E-BAE2-451950930AB4}" destId="{0C64D204-0BD1-44E6-B550-27DC745027A4}" srcOrd="2" destOrd="0" parTransId="{A72F2469-4056-4D9C-8E35-DA15EC4ABC99}" sibTransId="{58ADA662-FB65-4BC0-948B-7DD9338DF168}"/>
    <dgm:cxn modelId="{C9380CCC-F2BF-4CF2-B4F6-68B5FE5DA6DF}" type="presOf" srcId="{70CE77CA-5012-45A5-897E-F99050577B88}" destId="{4CCA9A4E-3A78-4FCF-B23C-76B5EA940212}" srcOrd="1" destOrd="0" presId="urn:microsoft.com/office/officeart/2005/8/layout/venn1"/>
    <dgm:cxn modelId="{823406CD-7843-4845-A9F8-10BC1E266023}" type="presParOf" srcId="{EAB7DFD5-BF60-4985-8BE4-C06B585BB6FB}" destId="{B8490E6E-4762-4513-A093-ECAFB4B71B41}" srcOrd="0" destOrd="0" presId="urn:microsoft.com/office/officeart/2005/8/layout/venn1"/>
    <dgm:cxn modelId="{95AE0EE1-6AF0-4BAE-9FD9-F43AD21BD62C}" type="presParOf" srcId="{EAB7DFD5-BF60-4985-8BE4-C06B585BB6FB}" destId="{4CCA9A4E-3A78-4FCF-B23C-76B5EA940212}" srcOrd="1" destOrd="0" presId="urn:microsoft.com/office/officeart/2005/8/layout/venn1"/>
    <dgm:cxn modelId="{837B9E6A-A98B-4496-8B44-20867AC95F70}" type="presParOf" srcId="{EAB7DFD5-BF60-4985-8BE4-C06B585BB6FB}" destId="{7107F151-49EA-45D9-8944-13CBDC9A2636}" srcOrd="2" destOrd="0" presId="urn:microsoft.com/office/officeart/2005/8/layout/venn1"/>
    <dgm:cxn modelId="{777AC921-8EA7-43B7-B708-0C789B32B78D}" type="presParOf" srcId="{EAB7DFD5-BF60-4985-8BE4-C06B585BB6FB}" destId="{AE2E4F99-3A7C-414A-84E0-C6A6F9EED7A7}" srcOrd="3" destOrd="0" presId="urn:microsoft.com/office/officeart/2005/8/layout/venn1"/>
    <dgm:cxn modelId="{82645178-7039-4773-8958-6EC10C9AFAF2}" type="presParOf" srcId="{EAB7DFD5-BF60-4985-8BE4-C06B585BB6FB}" destId="{89B39E07-84E7-4A73-878F-D3B839A18E3E}" srcOrd="4" destOrd="0" presId="urn:microsoft.com/office/officeart/2005/8/layout/venn1"/>
    <dgm:cxn modelId="{5073A442-5FE6-4B0C-BC25-3C3FB50A0487}" type="presParOf" srcId="{EAB7DFD5-BF60-4985-8BE4-C06B585BB6FB}" destId="{3A5E7C94-9505-4524-8B36-A26F3935F591}"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942D1-7832-476D-A59B-E45CCF20A504}"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US"/>
        </a:p>
      </dgm:t>
    </dgm:pt>
    <dgm:pt modelId="{66A50AAF-D005-4299-A9D4-D6AFE049CEA9}">
      <dgm:prSet custT="1"/>
      <dgm:spPr/>
      <dgm:t>
        <a:bodyPr/>
        <a:lstStyle/>
        <a:p>
          <a:pPr rtl="0"/>
          <a:r>
            <a:rPr lang="en-US" sz="2400" b="1" dirty="0"/>
            <a:t>Natural activities,</a:t>
          </a:r>
          <a:br>
            <a:rPr lang="en-US" sz="2400" b="1" dirty="0"/>
          </a:br>
          <a:r>
            <a:rPr lang="en-US" sz="2400" b="1" dirty="0"/>
            <a:t>routines,</a:t>
          </a:r>
          <a:br>
            <a:rPr lang="en-US" sz="2400" b="1" dirty="0"/>
          </a:br>
          <a:r>
            <a:rPr lang="en-US" sz="2400" b="1" dirty="0"/>
            <a:t>settings</a:t>
          </a:r>
        </a:p>
      </dgm:t>
    </dgm:pt>
    <dgm:pt modelId="{9979E3D4-3DE9-44DD-B0E7-7F2E8ABEDB6F}" type="parTrans" cxnId="{C079656B-4F15-4884-BA62-2E0D33CF906B}">
      <dgm:prSet/>
      <dgm:spPr/>
      <dgm:t>
        <a:bodyPr/>
        <a:lstStyle/>
        <a:p>
          <a:endParaRPr lang="en-US"/>
        </a:p>
      </dgm:t>
    </dgm:pt>
    <dgm:pt modelId="{AAA1BF96-D2D5-4E8E-92CD-A4E8AA276862}" type="sibTrans" cxnId="{C079656B-4F15-4884-BA62-2E0D33CF906B}">
      <dgm:prSet/>
      <dgm:spPr/>
      <dgm:t>
        <a:bodyPr/>
        <a:lstStyle/>
        <a:p>
          <a:endParaRPr lang="en-US"/>
        </a:p>
      </dgm:t>
    </dgm:pt>
    <dgm:pt modelId="{E3BF29F5-9C38-40ED-8863-9F265D287673}">
      <dgm:prSet custT="1"/>
      <dgm:spPr/>
      <dgm:t>
        <a:bodyPr/>
        <a:lstStyle/>
        <a:p>
          <a:pPr rtl="0"/>
          <a:r>
            <a:rPr lang="en-US" sz="2000" b="1" dirty="0"/>
            <a:t>Learning opportunities:</a:t>
          </a:r>
        </a:p>
        <a:p>
          <a:pPr rtl="0"/>
          <a:r>
            <a:rPr lang="en-US" sz="2000" b="1" dirty="0"/>
            <a:t>In ALL domains</a:t>
          </a:r>
        </a:p>
      </dgm:t>
    </dgm:pt>
    <dgm:pt modelId="{02E25601-D535-4F49-AF41-51B1121CC755}" type="parTrans" cxnId="{EC45D0F3-3DBE-44C1-9530-2F59C58C96D8}">
      <dgm:prSet/>
      <dgm:spPr/>
      <dgm:t>
        <a:bodyPr/>
        <a:lstStyle/>
        <a:p>
          <a:endParaRPr lang="en-US"/>
        </a:p>
      </dgm:t>
    </dgm:pt>
    <dgm:pt modelId="{546D6DBB-DB66-4145-8D86-7E5DD17F8C61}" type="sibTrans" cxnId="{EC45D0F3-3DBE-44C1-9530-2F59C58C96D8}">
      <dgm:prSet/>
      <dgm:spPr/>
      <dgm:t>
        <a:bodyPr/>
        <a:lstStyle/>
        <a:p>
          <a:endParaRPr lang="en-US"/>
        </a:p>
      </dgm:t>
    </dgm:pt>
    <dgm:pt modelId="{2B45BA55-9CFF-4668-A81D-BE6C537D1AFA}">
      <dgm:prSet/>
      <dgm:spPr/>
      <dgm:t>
        <a:bodyPr/>
        <a:lstStyle/>
        <a:p>
          <a:pPr rtl="0"/>
          <a:r>
            <a:rPr lang="en-US" b="1" dirty="0"/>
            <a:t>Desired skills and behaviors</a:t>
          </a:r>
        </a:p>
      </dgm:t>
    </dgm:pt>
    <dgm:pt modelId="{FB52D090-A1C9-461D-96B9-E99FE8765469}" type="parTrans" cxnId="{773513B4-249E-4479-992A-1AEDEF2DBCCC}">
      <dgm:prSet/>
      <dgm:spPr/>
      <dgm:t>
        <a:bodyPr/>
        <a:lstStyle/>
        <a:p>
          <a:endParaRPr lang="en-US"/>
        </a:p>
      </dgm:t>
    </dgm:pt>
    <dgm:pt modelId="{6D647359-CBCF-4F33-A2C0-CD46FFDED65D}" type="sibTrans" cxnId="{773513B4-249E-4479-992A-1AEDEF2DBCCC}">
      <dgm:prSet/>
      <dgm:spPr/>
      <dgm:t>
        <a:bodyPr/>
        <a:lstStyle/>
        <a:p>
          <a:endParaRPr lang="en-US"/>
        </a:p>
      </dgm:t>
    </dgm:pt>
    <dgm:pt modelId="{111F7CD0-2ED9-440B-8405-2640B1B53C56}" type="pres">
      <dgm:prSet presAssocID="{F5E942D1-7832-476D-A59B-E45CCF20A504}" presName="arrowDiagram" presStyleCnt="0">
        <dgm:presLayoutVars>
          <dgm:chMax val="5"/>
          <dgm:dir/>
          <dgm:resizeHandles val="exact"/>
        </dgm:presLayoutVars>
      </dgm:prSet>
      <dgm:spPr/>
    </dgm:pt>
    <dgm:pt modelId="{6302D6E9-A470-4B6C-9CE3-B4D525A00D4A}" type="pres">
      <dgm:prSet presAssocID="{F5E942D1-7832-476D-A59B-E45CCF20A504}" presName="arrow" presStyleLbl="bgShp" presStyleIdx="0" presStyleCnt="1"/>
      <dgm:spPr/>
    </dgm:pt>
    <dgm:pt modelId="{49633304-1524-4C4D-BDAC-4A23F63EACD6}" type="pres">
      <dgm:prSet presAssocID="{F5E942D1-7832-476D-A59B-E45CCF20A504}" presName="arrowDiagram3" presStyleCnt="0"/>
      <dgm:spPr/>
    </dgm:pt>
    <dgm:pt modelId="{68EDF7D3-DFC0-4D0E-ADC1-CA914A01B175}" type="pres">
      <dgm:prSet presAssocID="{66A50AAF-D005-4299-A9D4-D6AFE049CEA9}" presName="bullet3a" presStyleLbl="node1" presStyleIdx="0" presStyleCnt="3"/>
      <dgm:spPr/>
    </dgm:pt>
    <dgm:pt modelId="{BEBB2CF9-35F9-4410-82A5-217B55EFDAE0}" type="pres">
      <dgm:prSet presAssocID="{66A50AAF-D005-4299-A9D4-D6AFE049CEA9}" presName="textBox3a" presStyleLbl="revTx" presStyleIdx="0" presStyleCnt="3" custLinFactNeighborX="11445" custLinFactNeighborY="-13305">
        <dgm:presLayoutVars>
          <dgm:bulletEnabled val="1"/>
        </dgm:presLayoutVars>
      </dgm:prSet>
      <dgm:spPr/>
    </dgm:pt>
    <dgm:pt modelId="{F74335E4-3BBB-45EA-B7CD-519740F9AB4F}" type="pres">
      <dgm:prSet presAssocID="{E3BF29F5-9C38-40ED-8863-9F265D287673}" presName="bullet3b" presStyleLbl="node1" presStyleIdx="1" presStyleCnt="3"/>
      <dgm:spPr/>
    </dgm:pt>
    <dgm:pt modelId="{CEBE353C-FB9D-425F-86E7-2699A3E9604E}" type="pres">
      <dgm:prSet presAssocID="{E3BF29F5-9C38-40ED-8863-9F265D287673}" presName="textBox3b" presStyleLbl="revTx" presStyleIdx="1" presStyleCnt="3" custScaleX="122549" custLinFactNeighborX="10658" custLinFactNeighborY="2321">
        <dgm:presLayoutVars>
          <dgm:bulletEnabled val="1"/>
        </dgm:presLayoutVars>
      </dgm:prSet>
      <dgm:spPr/>
    </dgm:pt>
    <dgm:pt modelId="{CE3F60A3-2F7A-4FEA-BC90-649132469FCC}" type="pres">
      <dgm:prSet presAssocID="{2B45BA55-9CFF-4668-A81D-BE6C537D1AFA}" presName="bullet3c" presStyleLbl="node1" presStyleIdx="2" presStyleCnt="3"/>
      <dgm:spPr/>
    </dgm:pt>
    <dgm:pt modelId="{6F778293-1F8F-403A-A178-99651BD045AC}" type="pres">
      <dgm:prSet presAssocID="{2B45BA55-9CFF-4668-A81D-BE6C537D1AFA}" presName="textBox3c" presStyleLbl="revTx" presStyleIdx="2" presStyleCnt="3">
        <dgm:presLayoutVars>
          <dgm:bulletEnabled val="1"/>
        </dgm:presLayoutVars>
      </dgm:prSet>
      <dgm:spPr/>
    </dgm:pt>
  </dgm:ptLst>
  <dgm:cxnLst>
    <dgm:cxn modelId="{75402D67-7EA3-411D-87C4-11AE0185593D}" type="presOf" srcId="{F5E942D1-7832-476D-A59B-E45CCF20A504}" destId="{111F7CD0-2ED9-440B-8405-2640B1B53C56}" srcOrd="0" destOrd="0" presId="urn:microsoft.com/office/officeart/2005/8/layout/arrow2"/>
    <dgm:cxn modelId="{C079656B-4F15-4884-BA62-2E0D33CF906B}" srcId="{F5E942D1-7832-476D-A59B-E45CCF20A504}" destId="{66A50AAF-D005-4299-A9D4-D6AFE049CEA9}" srcOrd="0" destOrd="0" parTransId="{9979E3D4-3DE9-44DD-B0E7-7F2E8ABEDB6F}" sibTransId="{AAA1BF96-D2D5-4E8E-92CD-A4E8AA276862}"/>
    <dgm:cxn modelId="{9A81F28B-5CDC-44CF-808C-39A6D42382CB}" type="presOf" srcId="{66A50AAF-D005-4299-A9D4-D6AFE049CEA9}" destId="{BEBB2CF9-35F9-4410-82A5-217B55EFDAE0}" srcOrd="0" destOrd="0" presId="urn:microsoft.com/office/officeart/2005/8/layout/arrow2"/>
    <dgm:cxn modelId="{D76A0FB1-4407-4EBC-B83B-0D889E63F5CB}" type="presOf" srcId="{2B45BA55-9CFF-4668-A81D-BE6C537D1AFA}" destId="{6F778293-1F8F-403A-A178-99651BD045AC}" srcOrd="0" destOrd="0" presId="urn:microsoft.com/office/officeart/2005/8/layout/arrow2"/>
    <dgm:cxn modelId="{773513B4-249E-4479-992A-1AEDEF2DBCCC}" srcId="{F5E942D1-7832-476D-A59B-E45CCF20A504}" destId="{2B45BA55-9CFF-4668-A81D-BE6C537D1AFA}" srcOrd="2" destOrd="0" parTransId="{FB52D090-A1C9-461D-96B9-E99FE8765469}" sibTransId="{6D647359-CBCF-4F33-A2C0-CD46FFDED65D}"/>
    <dgm:cxn modelId="{8C79EEC3-4737-44F0-A8DC-048D751DF1E9}" type="presOf" srcId="{E3BF29F5-9C38-40ED-8863-9F265D287673}" destId="{CEBE353C-FB9D-425F-86E7-2699A3E9604E}" srcOrd="0" destOrd="0" presId="urn:microsoft.com/office/officeart/2005/8/layout/arrow2"/>
    <dgm:cxn modelId="{EC45D0F3-3DBE-44C1-9530-2F59C58C96D8}" srcId="{F5E942D1-7832-476D-A59B-E45CCF20A504}" destId="{E3BF29F5-9C38-40ED-8863-9F265D287673}" srcOrd="1" destOrd="0" parTransId="{02E25601-D535-4F49-AF41-51B1121CC755}" sibTransId="{546D6DBB-DB66-4145-8D86-7E5DD17F8C61}"/>
    <dgm:cxn modelId="{FABFCABD-7E5D-473A-9E2E-93E3C2B9B0CB}" type="presParOf" srcId="{111F7CD0-2ED9-440B-8405-2640B1B53C56}" destId="{6302D6E9-A470-4B6C-9CE3-B4D525A00D4A}" srcOrd="0" destOrd="0" presId="urn:microsoft.com/office/officeart/2005/8/layout/arrow2"/>
    <dgm:cxn modelId="{1862064B-F1EA-45E6-8D7E-1B5CEF862BEB}" type="presParOf" srcId="{111F7CD0-2ED9-440B-8405-2640B1B53C56}" destId="{49633304-1524-4C4D-BDAC-4A23F63EACD6}" srcOrd="1" destOrd="0" presId="urn:microsoft.com/office/officeart/2005/8/layout/arrow2"/>
    <dgm:cxn modelId="{3026866D-3CF4-44EC-9606-D7E4A2809EF1}" type="presParOf" srcId="{49633304-1524-4C4D-BDAC-4A23F63EACD6}" destId="{68EDF7D3-DFC0-4D0E-ADC1-CA914A01B175}" srcOrd="0" destOrd="0" presId="urn:microsoft.com/office/officeart/2005/8/layout/arrow2"/>
    <dgm:cxn modelId="{F9427DE3-9FA3-4C54-891D-9BFA01EA265C}" type="presParOf" srcId="{49633304-1524-4C4D-BDAC-4A23F63EACD6}" destId="{BEBB2CF9-35F9-4410-82A5-217B55EFDAE0}" srcOrd="1" destOrd="0" presId="urn:microsoft.com/office/officeart/2005/8/layout/arrow2"/>
    <dgm:cxn modelId="{18A1165B-02A5-40B1-A1A7-A31D53659BB6}" type="presParOf" srcId="{49633304-1524-4C4D-BDAC-4A23F63EACD6}" destId="{F74335E4-3BBB-45EA-B7CD-519740F9AB4F}" srcOrd="2" destOrd="0" presId="urn:microsoft.com/office/officeart/2005/8/layout/arrow2"/>
    <dgm:cxn modelId="{B68B1339-5318-4A47-9D78-745083FB937B}" type="presParOf" srcId="{49633304-1524-4C4D-BDAC-4A23F63EACD6}" destId="{CEBE353C-FB9D-425F-86E7-2699A3E9604E}" srcOrd="3" destOrd="0" presId="urn:microsoft.com/office/officeart/2005/8/layout/arrow2"/>
    <dgm:cxn modelId="{89FA4314-73B7-4571-AA45-AD55444CF362}" type="presParOf" srcId="{49633304-1524-4C4D-BDAC-4A23F63EACD6}" destId="{CE3F60A3-2F7A-4FEA-BC90-649132469FCC}" srcOrd="4" destOrd="0" presId="urn:microsoft.com/office/officeart/2005/8/layout/arrow2"/>
    <dgm:cxn modelId="{680D8DA2-A486-436E-BE2C-2D2291C23007}" type="presParOf" srcId="{49633304-1524-4C4D-BDAC-4A23F63EACD6}" destId="{6F778293-1F8F-403A-A178-99651BD045AC}"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E327C-3727-40F8-95A8-CA93EA56ADF2}"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endParaRPr lang="en-US"/>
        </a:p>
      </dgm:t>
    </dgm:pt>
    <dgm:pt modelId="{42F45BFD-D812-49A3-A41B-713BBD16CB2B}">
      <dgm:prSet/>
      <dgm:spPr/>
      <dgm:t>
        <a:bodyPr/>
        <a:lstStyle/>
        <a:p>
          <a:pPr rtl="0"/>
          <a:r>
            <a:rPr lang="en-US" b="1" dirty="0">
              <a:solidFill>
                <a:schemeClr val="tx1"/>
              </a:solidFill>
            </a:rPr>
            <a:t>Activity Settings and Family routines</a:t>
          </a:r>
        </a:p>
      </dgm:t>
    </dgm:pt>
    <dgm:pt modelId="{EA088C7E-6616-47CA-955D-436B5351C60E}" type="parTrans" cxnId="{65DDCF64-5804-4522-8995-128B27A3472E}">
      <dgm:prSet/>
      <dgm:spPr/>
      <dgm:t>
        <a:bodyPr/>
        <a:lstStyle/>
        <a:p>
          <a:endParaRPr lang="en-US"/>
        </a:p>
      </dgm:t>
    </dgm:pt>
    <dgm:pt modelId="{19BB45C9-0105-4976-9B73-4EC28AE0AB19}" type="sibTrans" cxnId="{65DDCF64-5804-4522-8995-128B27A3472E}">
      <dgm:prSet/>
      <dgm:spPr/>
      <dgm:t>
        <a:bodyPr/>
        <a:lstStyle/>
        <a:p>
          <a:endParaRPr lang="en-US"/>
        </a:p>
      </dgm:t>
    </dgm:pt>
    <dgm:pt modelId="{72EF57B7-9339-4605-ABDB-D01562FC4C28}">
      <dgm:prSet custT="1"/>
      <dgm:spPr/>
      <dgm:t>
        <a:bodyPr/>
        <a:lstStyle/>
        <a:p>
          <a:pPr rtl="0"/>
          <a:r>
            <a:rPr lang="en-US" sz="1100" b="1" dirty="0">
              <a:solidFill>
                <a:schemeClr val="tx1"/>
              </a:solidFill>
            </a:rPr>
            <a:t>Caregiver Responsiveness</a:t>
          </a:r>
        </a:p>
      </dgm:t>
    </dgm:pt>
    <dgm:pt modelId="{04B3F8DE-81D4-4AE5-81CF-B237D6BF50C7}" type="parTrans" cxnId="{4BE6B4D3-E666-4403-BA75-B4274B15A42F}">
      <dgm:prSet/>
      <dgm:spPr/>
      <dgm:t>
        <a:bodyPr/>
        <a:lstStyle/>
        <a:p>
          <a:endParaRPr lang="en-US"/>
        </a:p>
      </dgm:t>
    </dgm:pt>
    <dgm:pt modelId="{D219985D-3F4E-4104-AACA-30687AF6F818}" type="sibTrans" cxnId="{4BE6B4D3-E666-4403-BA75-B4274B15A42F}">
      <dgm:prSet/>
      <dgm:spPr/>
      <dgm:t>
        <a:bodyPr/>
        <a:lstStyle/>
        <a:p>
          <a:endParaRPr lang="en-US"/>
        </a:p>
      </dgm:t>
    </dgm:pt>
    <dgm:pt modelId="{08FDBEB0-846D-4D20-89D1-67E0088B447E}">
      <dgm:prSet custT="1"/>
      <dgm:spPr/>
      <dgm:t>
        <a:bodyPr/>
        <a:lstStyle/>
        <a:p>
          <a:pPr rtl="0"/>
          <a:r>
            <a:rPr lang="en-US" sz="1400" b="1" dirty="0">
              <a:solidFill>
                <a:schemeClr val="tx1"/>
              </a:solidFill>
            </a:rPr>
            <a:t>Child Interests</a:t>
          </a:r>
        </a:p>
      </dgm:t>
    </dgm:pt>
    <dgm:pt modelId="{62F23CB5-C411-4735-AF12-1232F770BA5B}" type="parTrans" cxnId="{607C35BA-29E8-49D6-A439-93AA9A5131F3}">
      <dgm:prSet/>
      <dgm:spPr/>
      <dgm:t>
        <a:bodyPr/>
        <a:lstStyle/>
        <a:p>
          <a:endParaRPr lang="en-US"/>
        </a:p>
      </dgm:t>
    </dgm:pt>
    <dgm:pt modelId="{E1BE003D-1C03-49EA-9A50-52A5645185F5}" type="sibTrans" cxnId="{607C35BA-29E8-49D6-A439-93AA9A5131F3}">
      <dgm:prSet/>
      <dgm:spPr/>
      <dgm:t>
        <a:bodyPr/>
        <a:lstStyle/>
        <a:p>
          <a:endParaRPr lang="en-US"/>
        </a:p>
      </dgm:t>
    </dgm:pt>
    <dgm:pt modelId="{117ECB85-EE18-46CD-AC0D-4F03A22277E4}" type="pres">
      <dgm:prSet presAssocID="{8B7E327C-3727-40F8-95A8-CA93EA56ADF2}" presName="composite" presStyleCnt="0">
        <dgm:presLayoutVars>
          <dgm:chMax val="3"/>
          <dgm:animLvl val="lvl"/>
          <dgm:resizeHandles val="exact"/>
        </dgm:presLayoutVars>
      </dgm:prSet>
      <dgm:spPr/>
    </dgm:pt>
    <dgm:pt modelId="{1E85525E-1F17-4DD8-A485-B1A5E0CC3079}" type="pres">
      <dgm:prSet presAssocID="{42F45BFD-D812-49A3-A41B-713BBD16CB2B}" presName="gear1" presStyleLbl="node1" presStyleIdx="0" presStyleCnt="3">
        <dgm:presLayoutVars>
          <dgm:chMax val="1"/>
          <dgm:bulletEnabled val="1"/>
        </dgm:presLayoutVars>
      </dgm:prSet>
      <dgm:spPr/>
    </dgm:pt>
    <dgm:pt modelId="{A7764AF6-8669-4704-BF26-037011EA31D6}" type="pres">
      <dgm:prSet presAssocID="{42F45BFD-D812-49A3-A41B-713BBD16CB2B}" presName="gear1srcNode" presStyleLbl="node1" presStyleIdx="0" presStyleCnt="3"/>
      <dgm:spPr/>
    </dgm:pt>
    <dgm:pt modelId="{07369CCC-3E6F-4E6D-9CC8-C7D5D9CBEB82}" type="pres">
      <dgm:prSet presAssocID="{42F45BFD-D812-49A3-A41B-713BBD16CB2B}" presName="gear1dstNode" presStyleLbl="node1" presStyleIdx="0" presStyleCnt="3"/>
      <dgm:spPr/>
    </dgm:pt>
    <dgm:pt modelId="{3EA5F469-EC09-41C4-9568-F5F10070909D}" type="pres">
      <dgm:prSet presAssocID="{72EF57B7-9339-4605-ABDB-D01562FC4C28}" presName="gear2" presStyleLbl="node1" presStyleIdx="1" presStyleCnt="3" custAng="0" custScaleX="120157" custScaleY="110938" custLinFactNeighborX="-12656" custLinFactNeighborY="3929">
        <dgm:presLayoutVars>
          <dgm:chMax val="1"/>
          <dgm:bulletEnabled val="1"/>
        </dgm:presLayoutVars>
      </dgm:prSet>
      <dgm:spPr/>
    </dgm:pt>
    <dgm:pt modelId="{1AB5873B-96BF-46DA-AA8B-36D5FFE52A19}" type="pres">
      <dgm:prSet presAssocID="{72EF57B7-9339-4605-ABDB-D01562FC4C28}" presName="gear2srcNode" presStyleLbl="node1" presStyleIdx="1" presStyleCnt="3"/>
      <dgm:spPr/>
    </dgm:pt>
    <dgm:pt modelId="{B63DFADF-F802-427E-8531-1FE154E01784}" type="pres">
      <dgm:prSet presAssocID="{72EF57B7-9339-4605-ABDB-D01562FC4C28}" presName="gear2dstNode" presStyleLbl="node1" presStyleIdx="1" presStyleCnt="3"/>
      <dgm:spPr/>
    </dgm:pt>
    <dgm:pt modelId="{36595063-04DD-4BF4-83E6-03D89380457C}" type="pres">
      <dgm:prSet presAssocID="{08FDBEB0-846D-4D20-89D1-67E0088B447E}" presName="gear3" presStyleLbl="node1" presStyleIdx="2" presStyleCnt="3" custScaleX="118987" custScaleY="119715"/>
      <dgm:spPr/>
    </dgm:pt>
    <dgm:pt modelId="{A6DA283A-8AA6-4DC9-9C6F-38AE7ADBA541}" type="pres">
      <dgm:prSet presAssocID="{08FDBEB0-846D-4D20-89D1-67E0088B447E}" presName="gear3tx" presStyleLbl="node1" presStyleIdx="2" presStyleCnt="3">
        <dgm:presLayoutVars>
          <dgm:chMax val="1"/>
          <dgm:bulletEnabled val="1"/>
        </dgm:presLayoutVars>
      </dgm:prSet>
      <dgm:spPr/>
    </dgm:pt>
    <dgm:pt modelId="{EE078B10-D8CE-4BBD-A806-23E7D8ED3CFB}" type="pres">
      <dgm:prSet presAssocID="{08FDBEB0-846D-4D20-89D1-67E0088B447E}" presName="gear3srcNode" presStyleLbl="node1" presStyleIdx="2" presStyleCnt="3"/>
      <dgm:spPr/>
    </dgm:pt>
    <dgm:pt modelId="{EFEF40E6-BF61-43B6-8EA1-81E2853015C6}" type="pres">
      <dgm:prSet presAssocID="{08FDBEB0-846D-4D20-89D1-67E0088B447E}" presName="gear3dstNode" presStyleLbl="node1" presStyleIdx="2" presStyleCnt="3"/>
      <dgm:spPr/>
    </dgm:pt>
    <dgm:pt modelId="{E7464C81-33C0-4978-9D11-91B1BB5E573B}" type="pres">
      <dgm:prSet presAssocID="{19BB45C9-0105-4976-9B73-4EC28AE0AB19}" presName="connector1" presStyleLbl="sibTrans2D1" presStyleIdx="0" presStyleCnt="3"/>
      <dgm:spPr/>
    </dgm:pt>
    <dgm:pt modelId="{CBD4A122-ECAF-477A-8BE5-0267C2756967}" type="pres">
      <dgm:prSet presAssocID="{D219985D-3F4E-4104-AACA-30687AF6F818}" presName="connector2" presStyleLbl="sibTrans2D1" presStyleIdx="1" presStyleCnt="3" custLinFactNeighborX="-16148" custLinFactNeighborY="-3945"/>
      <dgm:spPr/>
    </dgm:pt>
    <dgm:pt modelId="{94FF1081-0C98-4632-8B6E-B848C53CF54C}" type="pres">
      <dgm:prSet presAssocID="{E1BE003D-1C03-49EA-9A50-52A5645185F5}" presName="connector3" presStyleLbl="sibTrans2D1" presStyleIdx="2" presStyleCnt="3" custLinFactNeighborX="-3844" custLinFactNeighborY="-2267"/>
      <dgm:spPr/>
    </dgm:pt>
  </dgm:ptLst>
  <dgm:cxnLst>
    <dgm:cxn modelId="{6E19F80C-8D98-4A50-90F6-D858D4BBDB78}" type="presOf" srcId="{72EF57B7-9339-4605-ABDB-D01562FC4C28}" destId="{1AB5873B-96BF-46DA-AA8B-36D5FFE52A19}" srcOrd="1" destOrd="0" presId="urn:microsoft.com/office/officeart/2005/8/layout/gear1"/>
    <dgm:cxn modelId="{3CFE3D23-E90C-4730-A084-D7D467080687}" type="presOf" srcId="{08FDBEB0-846D-4D20-89D1-67E0088B447E}" destId="{A6DA283A-8AA6-4DC9-9C6F-38AE7ADBA541}" srcOrd="1" destOrd="0" presId="urn:microsoft.com/office/officeart/2005/8/layout/gear1"/>
    <dgm:cxn modelId="{0019FB36-5A6F-40A6-93FA-D84A6E6802FB}" type="presOf" srcId="{42F45BFD-D812-49A3-A41B-713BBD16CB2B}" destId="{1E85525E-1F17-4DD8-A485-B1A5E0CC3079}" srcOrd="0" destOrd="0" presId="urn:microsoft.com/office/officeart/2005/8/layout/gear1"/>
    <dgm:cxn modelId="{B7EE4E51-FE33-42DD-95C5-6AF802D93C0E}" type="presOf" srcId="{72EF57B7-9339-4605-ABDB-D01562FC4C28}" destId="{B63DFADF-F802-427E-8531-1FE154E01784}" srcOrd="2" destOrd="0" presId="urn:microsoft.com/office/officeart/2005/8/layout/gear1"/>
    <dgm:cxn modelId="{A89D9064-5382-40D3-88FC-721B80045D0E}" type="presOf" srcId="{8B7E327C-3727-40F8-95A8-CA93EA56ADF2}" destId="{117ECB85-EE18-46CD-AC0D-4F03A22277E4}" srcOrd="0" destOrd="0" presId="urn:microsoft.com/office/officeart/2005/8/layout/gear1"/>
    <dgm:cxn modelId="{65DDCF64-5804-4522-8995-128B27A3472E}" srcId="{8B7E327C-3727-40F8-95A8-CA93EA56ADF2}" destId="{42F45BFD-D812-49A3-A41B-713BBD16CB2B}" srcOrd="0" destOrd="0" parTransId="{EA088C7E-6616-47CA-955D-436B5351C60E}" sibTransId="{19BB45C9-0105-4976-9B73-4EC28AE0AB19}"/>
    <dgm:cxn modelId="{607C35BA-29E8-49D6-A439-93AA9A5131F3}" srcId="{8B7E327C-3727-40F8-95A8-CA93EA56ADF2}" destId="{08FDBEB0-846D-4D20-89D1-67E0088B447E}" srcOrd="2" destOrd="0" parTransId="{62F23CB5-C411-4735-AF12-1232F770BA5B}" sibTransId="{E1BE003D-1C03-49EA-9A50-52A5645185F5}"/>
    <dgm:cxn modelId="{C1C875C4-C8E9-4139-B653-CB0F9E3FB696}" type="presOf" srcId="{08FDBEB0-846D-4D20-89D1-67E0088B447E}" destId="{EE078B10-D8CE-4BBD-A806-23E7D8ED3CFB}" srcOrd="2" destOrd="0" presId="urn:microsoft.com/office/officeart/2005/8/layout/gear1"/>
    <dgm:cxn modelId="{45BB97CC-85CF-4C86-A5CC-4C9D8DBF2ED5}" type="presOf" srcId="{42F45BFD-D812-49A3-A41B-713BBD16CB2B}" destId="{07369CCC-3E6F-4E6D-9CC8-C7D5D9CBEB82}" srcOrd="2" destOrd="0" presId="urn:microsoft.com/office/officeart/2005/8/layout/gear1"/>
    <dgm:cxn modelId="{9E66BDCD-B584-4F50-B9B9-0898919F652E}" type="presOf" srcId="{42F45BFD-D812-49A3-A41B-713BBD16CB2B}" destId="{A7764AF6-8669-4704-BF26-037011EA31D6}" srcOrd="1" destOrd="0" presId="urn:microsoft.com/office/officeart/2005/8/layout/gear1"/>
    <dgm:cxn modelId="{4BE6B4D3-E666-4403-BA75-B4274B15A42F}" srcId="{8B7E327C-3727-40F8-95A8-CA93EA56ADF2}" destId="{72EF57B7-9339-4605-ABDB-D01562FC4C28}" srcOrd="1" destOrd="0" parTransId="{04B3F8DE-81D4-4AE5-81CF-B237D6BF50C7}" sibTransId="{D219985D-3F4E-4104-AACA-30687AF6F818}"/>
    <dgm:cxn modelId="{13C314D6-80C3-414C-88F9-8093929479FF}" type="presOf" srcId="{72EF57B7-9339-4605-ABDB-D01562FC4C28}" destId="{3EA5F469-EC09-41C4-9568-F5F10070909D}" srcOrd="0" destOrd="0" presId="urn:microsoft.com/office/officeart/2005/8/layout/gear1"/>
    <dgm:cxn modelId="{BD541BD7-5FEA-4DA3-8F84-E9928D767E40}" type="presOf" srcId="{19BB45C9-0105-4976-9B73-4EC28AE0AB19}" destId="{E7464C81-33C0-4978-9D11-91B1BB5E573B}" srcOrd="0" destOrd="0" presId="urn:microsoft.com/office/officeart/2005/8/layout/gear1"/>
    <dgm:cxn modelId="{781681DF-7FD0-44A9-937B-31D03A6CD5A6}" type="presOf" srcId="{08FDBEB0-846D-4D20-89D1-67E0088B447E}" destId="{36595063-04DD-4BF4-83E6-03D89380457C}" srcOrd="0" destOrd="0" presId="urn:microsoft.com/office/officeart/2005/8/layout/gear1"/>
    <dgm:cxn modelId="{99DA77E8-6897-48CE-8C6C-33B6AB0E4DA1}" type="presOf" srcId="{08FDBEB0-846D-4D20-89D1-67E0088B447E}" destId="{EFEF40E6-BF61-43B6-8EA1-81E2853015C6}" srcOrd="3" destOrd="0" presId="urn:microsoft.com/office/officeart/2005/8/layout/gear1"/>
    <dgm:cxn modelId="{C22A60FB-9265-4A19-ABB9-FD90C35E944E}" type="presOf" srcId="{D219985D-3F4E-4104-AACA-30687AF6F818}" destId="{CBD4A122-ECAF-477A-8BE5-0267C2756967}" srcOrd="0" destOrd="0" presId="urn:microsoft.com/office/officeart/2005/8/layout/gear1"/>
    <dgm:cxn modelId="{BB1868FD-55D7-40FC-876B-D6E7304397AF}" type="presOf" srcId="{E1BE003D-1C03-49EA-9A50-52A5645185F5}" destId="{94FF1081-0C98-4632-8B6E-B848C53CF54C}" srcOrd="0" destOrd="0" presId="urn:microsoft.com/office/officeart/2005/8/layout/gear1"/>
    <dgm:cxn modelId="{6CF19CC1-331F-4C00-8EFB-8424F3FEE13D}" type="presParOf" srcId="{117ECB85-EE18-46CD-AC0D-4F03A22277E4}" destId="{1E85525E-1F17-4DD8-A485-B1A5E0CC3079}" srcOrd="0" destOrd="0" presId="urn:microsoft.com/office/officeart/2005/8/layout/gear1"/>
    <dgm:cxn modelId="{E6B18233-5786-4C7A-BAF5-44FA38F16426}" type="presParOf" srcId="{117ECB85-EE18-46CD-AC0D-4F03A22277E4}" destId="{A7764AF6-8669-4704-BF26-037011EA31D6}" srcOrd="1" destOrd="0" presId="urn:microsoft.com/office/officeart/2005/8/layout/gear1"/>
    <dgm:cxn modelId="{77C7BC6A-6360-48F6-81A2-12CEE4AB77D5}" type="presParOf" srcId="{117ECB85-EE18-46CD-AC0D-4F03A22277E4}" destId="{07369CCC-3E6F-4E6D-9CC8-C7D5D9CBEB82}" srcOrd="2" destOrd="0" presId="urn:microsoft.com/office/officeart/2005/8/layout/gear1"/>
    <dgm:cxn modelId="{6ABBDF9A-B101-4403-B61F-9D83A4862F9B}" type="presParOf" srcId="{117ECB85-EE18-46CD-AC0D-4F03A22277E4}" destId="{3EA5F469-EC09-41C4-9568-F5F10070909D}" srcOrd="3" destOrd="0" presId="urn:microsoft.com/office/officeart/2005/8/layout/gear1"/>
    <dgm:cxn modelId="{2B81FD7D-FA3F-4F28-8ECC-3875670517B0}" type="presParOf" srcId="{117ECB85-EE18-46CD-AC0D-4F03A22277E4}" destId="{1AB5873B-96BF-46DA-AA8B-36D5FFE52A19}" srcOrd="4" destOrd="0" presId="urn:microsoft.com/office/officeart/2005/8/layout/gear1"/>
    <dgm:cxn modelId="{15C8E1AD-EE1E-4746-BEF8-E2FAAADDC54F}" type="presParOf" srcId="{117ECB85-EE18-46CD-AC0D-4F03A22277E4}" destId="{B63DFADF-F802-427E-8531-1FE154E01784}" srcOrd="5" destOrd="0" presId="urn:microsoft.com/office/officeart/2005/8/layout/gear1"/>
    <dgm:cxn modelId="{731F7D6E-B1C0-48E3-AB6F-C8FFDD1969F6}" type="presParOf" srcId="{117ECB85-EE18-46CD-AC0D-4F03A22277E4}" destId="{36595063-04DD-4BF4-83E6-03D89380457C}" srcOrd="6" destOrd="0" presId="urn:microsoft.com/office/officeart/2005/8/layout/gear1"/>
    <dgm:cxn modelId="{AE2B1F9D-F49C-420F-BC27-92FC9A15A1D7}" type="presParOf" srcId="{117ECB85-EE18-46CD-AC0D-4F03A22277E4}" destId="{A6DA283A-8AA6-4DC9-9C6F-38AE7ADBA541}" srcOrd="7" destOrd="0" presId="urn:microsoft.com/office/officeart/2005/8/layout/gear1"/>
    <dgm:cxn modelId="{57020FD4-DA93-45FA-B9B0-9BA5266ADBE2}" type="presParOf" srcId="{117ECB85-EE18-46CD-AC0D-4F03A22277E4}" destId="{EE078B10-D8CE-4BBD-A806-23E7D8ED3CFB}" srcOrd="8" destOrd="0" presId="urn:microsoft.com/office/officeart/2005/8/layout/gear1"/>
    <dgm:cxn modelId="{1E42D63A-5496-47E1-AC26-186F2E39E829}" type="presParOf" srcId="{117ECB85-EE18-46CD-AC0D-4F03A22277E4}" destId="{EFEF40E6-BF61-43B6-8EA1-81E2853015C6}" srcOrd="9" destOrd="0" presId="urn:microsoft.com/office/officeart/2005/8/layout/gear1"/>
    <dgm:cxn modelId="{4DE36922-43E9-4BD0-B2AB-6AA5AAAFF062}" type="presParOf" srcId="{117ECB85-EE18-46CD-AC0D-4F03A22277E4}" destId="{E7464C81-33C0-4978-9D11-91B1BB5E573B}" srcOrd="10" destOrd="0" presId="urn:microsoft.com/office/officeart/2005/8/layout/gear1"/>
    <dgm:cxn modelId="{F30D59C2-2438-4F9D-AA2F-20544DDE01CF}" type="presParOf" srcId="{117ECB85-EE18-46CD-AC0D-4F03A22277E4}" destId="{CBD4A122-ECAF-477A-8BE5-0267C2756967}" srcOrd="11" destOrd="0" presId="urn:microsoft.com/office/officeart/2005/8/layout/gear1"/>
    <dgm:cxn modelId="{E9F43F2E-A009-48BA-8438-14E693D4A1E4}" type="presParOf" srcId="{117ECB85-EE18-46CD-AC0D-4F03A22277E4}" destId="{94FF1081-0C98-4632-8B6E-B848C53CF54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C3C32-3EFC-44ED-A29B-558440D345D6}">
      <dsp:nvSpPr>
        <dsp:cNvPr id="0" name=""/>
        <dsp:cNvSpPr/>
      </dsp:nvSpPr>
      <dsp:spPr>
        <a:xfrm>
          <a:off x="0" y="8753"/>
          <a:ext cx="8229600"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rPr>
            <a:t>Every child, every family has a full team</a:t>
          </a:r>
        </a:p>
      </dsp:txBody>
      <dsp:txXfrm>
        <a:off x="50420" y="59173"/>
        <a:ext cx="8128760" cy="932014"/>
      </dsp:txXfrm>
    </dsp:sp>
    <dsp:sp modelId="{B4E5B6DE-838C-46E7-A099-B99B408791FE}">
      <dsp:nvSpPr>
        <dsp:cNvPr id="0" name=""/>
        <dsp:cNvSpPr/>
      </dsp:nvSpPr>
      <dsp:spPr>
        <a:xfrm>
          <a:off x="0" y="1116487"/>
          <a:ext cx="82296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rPr>
            <a:t>One interventionist functions as the primary support for the family</a:t>
          </a:r>
        </a:p>
      </dsp:txBody>
      <dsp:txXfrm>
        <a:off x="50420" y="1166907"/>
        <a:ext cx="8128760" cy="932014"/>
      </dsp:txXfrm>
    </dsp:sp>
    <dsp:sp modelId="{F8130CEB-9BE6-4AAE-B1A4-D4ADA00B6580}">
      <dsp:nvSpPr>
        <dsp:cNvPr id="0" name=""/>
        <dsp:cNvSpPr/>
      </dsp:nvSpPr>
      <dsp:spPr>
        <a:xfrm>
          <a:off x="0" y="2224221"/>
          <a:ext cx="8229600" cy="10328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rPr>
            <a:t>Strengthens parents confidence and competence in promoting child learning and development </a:t>
          </a:r>
        </a:p>
      </dsp:txBody>
      <dsp:txXfrm>
        <a:off x="50420" y="2274641"/>
        <a:ext cx="8128760" cy="932014"/>
      </dsp:txXfrm>
    </dsp:sp>
    <dsp:sp modelId="{937CDBBD-40E5-4F42-BF02-C3377EE08E7C}">
      <dsp:nvSpPr>
        <dsp:cNvPr id="0" name=""/>
        <dsp:cNvSpPr/>
      </dsp:nvSpPr>
      <dsp:spPr>
        <a:xfrm>
          <a:off x="0" y="3331955"/>
          <a:ext cx="8229600" cy="1032854"/>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chemeClr val="tx1"/>
              </a:solidFill>
            </a:rPr>
            <a:t>Supports parents competence in obtaining desired supports and resources</a:t>
          </a:r>
        </a:p>
      </dsp:txBody>
      <dsp:txXfrm>
        <a:off x="50420" y="3382375"/>
        <a:ext cx="81287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90E6E-4762-4513-A093-ECAFB4B71B41}">
      <dsp:nvSpPr>
        <dsp:cNvPr id="0" name=""/>
        <dsp:cNvSpPr/>
      </dsp:nvSpPr>
      <dsp:spPr>
        <a:xfrm>
          <a:off x="2110739" y="53339"/>
          <a:ext cx="2560320" cy="2560320"/>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Natural Learning Environment Practices</a:t>
          </a:r>
          <a:br>
            <a:rPr lang="en-US" sz="2000" kern="1200" dirty="0"/>
          </a:br>
          <a:endParaRPr lang="en-US" sz="2000" kern="1200" dirty="0"/>
        </a:p>
      </dsp:txBody>
      <dsp:txXfrm>
        <a:off x="2452115" y="501395"/>
        <a:ext cx="1877568" cy="1152144"/>
      </dsp:txXfrm>
    </dsp:sp>
    <dsp:sp modelId="{7107F151-49EA-45D9-8944-13CBDC9A2636}">
      <dsp:nvSpPr>
        <dsp:cNvPr id="0" name=""/>
        <dsp:cNvSpPr/>
      </dsp:nvSpPr>
      <dsp:spPr>
        <a:xfrm>
          <a:off x="3059321" y="1614495"/>
          <a:ext cx="2560320" cy="2560320"/>
        </a:xfrm>
        <a:prstGeom prst="ellipse">
          <a:avLst/>
        </a:prstGeom>
        <a:solidFill>
          <a:schemeClr val="accent4">
            <a:alpha val="50000"/>
            <a:hueOff val="-1188603"/>
            <a:satOff val="21780"/>
            <a:lumOff val="2745"/>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Coaching as a Style of Interaction </a:t>
          </a:r>
          <a:br>
            <a:rPr lang="en-US" sz="2000" kern="1200" dirty="0"/>
          </a:br>
          <a:endParaRPr lang="en-US" sz="2000" kern="1200" dirty="0"/>
        </a:p>
      </dsp:txBody>
      <dsp:txXfrm>
        <a:off x="3842352" y="2275911"/>
        <a:ext cx="1536192" cy="1408176"/>
      </dsp:txXfrm>
    </dsp:sp>
    <dsp:sp modelId="{89B39E07-84E7-4A73-878F-D3B839A18E3E}">
      <dsp:nvSpPr>
        <dsp:cNvPr id="0" name=""/>
        <dsp:cNvSpPr/>
      </dsp:nvSpPr>
      <dsp:spPr>
        <a:xfrm>
          <a:off x="1186891" y="1653540"/>
          <a:ext cx="2560320" cy="2560320"/>
        </a:xfrm>
        <a:prstGeom prst="ellipse">
          <a:avLst/>
        </a:prstGeom>
        <a:solidFill>
          <a:schemeClr val="accent4">
            <a:alpha val="50000"/>
            <a:hueOff val="-2377205"/>
            <a:satOff val="43560"/>
            <a:lumOff val="549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Primary Service Provider Approach to Teaming</a:t>
          </a:r>
        </a:p>
      </dsp:txBody>
      <dsp:txXfrm>
        <a:off x="1427987" y="2314955"/>
        <a:ext cx="1536192" cy="1408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D6E9-A470-4B6C-9CE3-B4D525A00D4A}">
      <dsp:nvSpPr>
        <dsp:cNvPr id="0" name=""/>
        <dsp:cNvSpPr/>
      </dsp:nvSpPr>
      <dsp:spPr>
        <a:xfrm>
          <a:off x="0" y="9524"/>
          <a:ext cx="7772400" cy="4857750"/>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DF7D3-DFC0-4D0E-ADC1-CA914A01B175}">
      <dsp:nvSpPr>
        <dsp:cNvPr id="0" name=""/>
        <dsp:cNvSpPr/>
      </dsp:nvSpPr>
      <dsp:spPr>
        <a:xfrm>
          <a:off x="987094" y="3362344"/>
          <a:ext cx="202082" cy="202082"/>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B2CF9-35F9-4410-82A5-217B55EFDAE0}">
      <dsp:nvSpPr>
        <dsp:cNvPr id="0" name=""/>
        <dsp:cNvSpPr/>
      </dsp:nvSpPr>
      <dsp:spPr>
        <a:xfrm>
          <a:off x="1295401" y="3276597"/>
          <a:ext cx="1810969" cy="140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79" tIns="0" rIns="0" bIns="0" numCol="1" spcCol="1270" anchor="t" anchorCtr="0">
          <a:noAutofit/>
        </a:bodyPr>
        <a:lstStyle/>
        <a:p>
          <a:pPr marL="0" lvl="0" indent="0" algn="l" defTabSz="1066800" rtl="0">
            <a:lnSpc>
              <a:spcPct val="90000"/>
            </a:lnSpc>
            <a:spcBef>
              <a:spcPct val="0"/>
            </a:spcBef>
            <a:spcAft>
              <a:spcPct val="35000"/>
            </a:spcAft>
            <a:buNone/>
          </a:pPr>
          <a:r>
            <a:rPr lang="en-US" sz="2400" b="1" kern="1200" dirty="0"/>
            <a:t>Natural activities,</a:t>
          </a:r>
          <a:br>
            <a:rPr lang="en-US" sz="2400" b="1" kern="1200" dirty="0"/>
          </a:br>
          <a:r>
            <a:rPr lang="en-US" sz="2400" b="1" kern="1200" dirty="0"/>
            <a:t>routines,</a:t>
          </a:r>
          <a:br>
            <a:rPr lang="en-US" sz="2400" b="1" kern="1200" dirty="0"/>
          </a:br>
          <a:r>
            <a:rPr lang="en-US" sz="2400" b="1" kern="1200" dirty="0"/>
            <a:t>settings</a:t>
          </a:r>
        </a:p>
      </dsp:txBody>
      <dsp:txXfrm>
        <a:off x="1295401" y="3276597"/>
        <a:ext cx="1810969" cy="1403889"/>
      </dsp:txXfrm>
    </dsp:sp>
    <dsp:sp modelId="{F74335E4-3BBB-45EA-B7CD-519740F9AB4F}">
      <dsp:nvSpPr>
        <dsp:cNvPr id="0" name=""/>
        <dsp:cNvSpPr/>
      </dsp:nvSpPr>
      <dsp:spPr>
        <a:xfrm>
          <a:off x="2770860" y="2042007"/>
          <a:ext cx="365302" cy="365302"/>
        </a:xfrm>
        <a:prstGeom prst="ellipse">
          <a:avLst/>
        </a:prstGeom>
        <a:solidFill>
          <a:schemeClr val="accent6">
            <a:shade val="80000"/>
            <a:hueOff val="130526"/>
            <a:satOff val="3347"/>
            <a:lumOff val="11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E353C-FB9D-425F-86E7-2699A3E9604E}">
      <dsp:nvSpPr>
        <dsp:cNvPr id="0" name=""/>
        <dsp:cNvSpPr/>
      </dsp:nvSpPr>
      <dsp:spPr>
        <a:xfrm>
          <a:off x="2942011" y="2234184"/>
          <a:ext cx="2285999" cy="264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66" tIns="0" rIns="0" bIns="0" numCol="1" spcCol="1270" anchor="t" anchorCtr="0">
          <a:noAutofit/>
        </a:bodyPr>
        <a:lstStyle/>
        <a:p>
          <a:pPr marL="0" lvl="0" indent="0" algn="l" defTabSz="889000" rtl="0">
            <a:lnSpc>
              <a:spcPct val="90000"/>
            </a:lnSpc>
            <a:spcBef>
              <a:spcPct val="0"/>
            </a:spcBef>
            <a:spcAft>
              <a:spcPct val="35000"/>
            </a:spcAft>
            <a:buNone/>
          </a:pPr>
          <a:r>
            <a:rPr lang="en-US" sz="2000" b="1" kern="1200" dirty="0"/>
            <a:t>Learning opportunities:</a:t>
          </a:r>
        </a:p>
        <a:p>
          <a:pPr marL="0" lvl="0" indent="0" algn="l" defTabSz="889000" rtl="0">
            <a:lnSpc>
              <a:spcPct val="90000"/>
            </a:lnSpc>
            <a:spcBef>
              <a:spcPct val="0"/>
            </a:spcBef>
            <a:spcAft>
              <a:spcPct val="35000"/>
            </a:spcAft>
            <a:buNone/>
          </a:pPr>
          <a:r>
            <a:rPr lang="en-US" sz="2000" b="1" kern="1200" dirty="0"/>
            <a:t>In ALL domains</a:t>
          </a:r>
        </a:p>
      </dsp:txBody>
      <dsp:txXfrm>
        <a:off x="2942011" y="2234184"/>
        <a:ext cx="2285999" cy="2642616"/>
      </dsp:txXfrm>
    </dsp:sp>
    <dsp:sp modelId="{CE3F60A3-2F7A-4FEA-BC90-649132469FCC}">
      <dsp:nvSpPr>
        <dsp:cNvPr id="0" name=""/>
        <dsp:cNvSpPr/>
      </dsp:nvSpPr>
      <dsp:spPr>
        <a:xfrm>
          <a:off x="4916043" y="1238535"/>
          <a:ext cx="505206" cy="505206"/>
        </a:xfrm>
        <a:prstGeom prst="ellipse">
          <a:avLst/>
        </a:prstGeom>
        <a:solidFill>
          <a:schemeClr val="accent6">
            <a:shade val="80000"/>
            <a:hueOff val="261052"/>
            <a:satOff val="6695"/>
            <a:lumOff val="22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78293-1F8F-403A-A178-99651BD045AC}">
      <dsp:nvSpPr>
        <dsp:cNvPr id="0" name=""/>
        <dsp:cNvSpPr/>
      </dsp:nvSpPr>
      <dsp:spPr>
        <a:xfrm>
          <a:off x="5168646" y="1491138"/>
          <a:ext cx="1865376" cy="33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98" tIns="0" rIns="0" bIns="0" numCol="1" spcCol="1270" anchor="t" anchorCtr="0">
          <a:noAutofit/>
        </a:bodyPr>
        <a:lstStyle/>
        <a:p>
          <a:pPr marL="0" lvl="0" indent="0" algn="l" defTabSz="1377950" rtl="0">
            <a:lnSpc>
              <a:spcPct val="90000"/>
            </a:lnSpc>
            <a:spcBef>
              <a:spcPct val="0"/>
            </a:spcBef>
            <a:spcAft>
              <a:spcPct val="35000"/>
            </a:spcAft>
            <a:buNone/>
          </a:pPr>
          <a:r>
            <a:rPr lang="en-US" sz="3100" b="1" kern="1200" dirty="0"/>
            <a:t>Desired skills and behaviors</a:t>
          </a:r>
        </a:p>
      </dsp:txBody>
      <dsp:txXfrm>
        <a:off x="5168646" y="1491138"/>
        <a:ext cx="1865376" cy="3376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525E-1F17-4DD8-A485-B1A5E0CC3079}">
      <dsp:nvSpPr>
        <dsp:cNvPr id="0" name=""/>
        <dsp:cNvSpPr/>
      </dsp:nvSpPr>
      <dsp:spPr>
        <a:xfrm>
          <a:off x="2918459" y="2309935"/>
          <a:ext cx="2682240" cy="2682240"/>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1" kern="1200" dirty="0">
              <a:solidFill>
                <a:schemeClr val="tx1"/>
              </a:solidFill>
            </a:rPr>
            <a:t>Activity Settings and Family routines</a:t>
          </a:r>
        </a:p>
      </dsp:txBody>
      <dsp:txXfrm>
        <a:off x="3457709" y="2938237"/>
        <a:ext cx="1603740" cy="1378727"/>
      </dsp:txXfrm>
    </dsp:sp>
    <dsp:sp modelId="{3EA5F469-EC09-41C4-9568-F5F10070909D}">
      <dsp:nvSpPr>
        <dsp:cNvPr id="0" name=""/>
        <dsp:cNvSpPr/>
      </dsp:nvSpPr>
      <dsp:spPr>
        <a:xfrm>
          <a:off x="914397" y="1645910"/>
          <a:ext cx="2343926" cy="2164089"/>
        </a:xfrm>
        <a:prstGeom prst="gear6">
          <a:avLst/>
        </a:prstGeom>
        <a:solidFill>
          <a:schemeClr val="accent4">
            <a:hueOff val="-1188603"/>
            <a:satOff val="217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tx1"/>
              </a:solidFill>
            </a:rPr>
            <a:t>Caregiver Responsiveness</a:t>
          </a:r>
        </a:p>
      </dsp:txBody>
      <dsp:txXfrm>
        <a:off x="1485354" y="2194019"/>
        <a:ext cx="1202012" cy="1067871"/>
      </dsp:txXfrm>
    </dsp:sp>
    <dsp:sp modelId="{36595063-04DD-4BF4-83E6-03D89380457C}">
      <dsp:nvSpPr>
        <dsp:cNvPr id="0" name=""/>
        <dsp:cNvSpPr/>
      </dsp:nvSpPr>
      <dsp:spPr>
        <a:xfrm rot="20700000">
          <a:off x="2271582" y="139199"/>
          <a:ext cx="2269114" cy="2293214"/>
        </a:xfrm>
        <a:prstGeom prst="gear6">
          <a:avLst/>
        </a:prstGeom>
        <a:solidFill>
          <a:schemeClr val="accent4">
            <a:hueOff val="-2377205"/>
            <a:satOff val="43560"/>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rPr>
            <a:t>Child Interests</a:t>
          </a:r>
        </a:p>
      </dsp:txBody>
      <dsp:txXfrm rot="-20700000">
        <a:off x="2767836" y="643598"/>
        <a:ext cx="1276606" cy="1284417"/>
      </dsp:txXfrm>
    </dsp:sp>
    <dsp:sp modelId="{E7464C81-33C0-4978-9D11-91B1BB5E573B}">
      <dsp:nvSpPr>
        <dsp:cNvPr id="0" name=""/>
        <dsp:cNvSpPr/>
      </dsp:nvSpPr>
      <dsp:spPr>
        <a:xfrm>
          <a:off x="2719777" y="1900875"/>
          <a:ext cx="3433267" cy="3433267"/>
        </a:xfrm>
        <a:prstGeom prst="circularArrow">
          <a:avLst>
            <a:gd name="adj1" fmla="val 4687"/>
            <a:gd name="adj2" fmla="val 299029"/>
            <a:gd name="adj3" fmla="val 2530361"/>
            <a:gd name="adj4" fmla="val 15831030"/>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4A122-ECAF-477A-8BE5-0267C2756967}">
      <dsp:nvSpPr>
        <dsp:cNvPr id="0" name=""/>
        <dsp:cNvSpPr/>
      </dsp:nvSpPr>
      <dsp:spPr>
        <a:xfrm>
          <a:off x="609606" y="1142994"/>
          <a:ext cx="2494483" cy="2494483"/>
        </a:xfrm>
        <a:prstGeom prst="leftCircularArrow">
          <a:avLst>
            <a:gd name="adj1" fmla="val 6452"/>
            <a:gd name="adj2" fmla="val 429999"/>
            <a:gd name="adj3" fmla="val 10489124"/>
            <a:gd name="adj4" fmla="val 14837806"/>
            <a:gd name="adj5" fmla="val 7527"/>
          </a:avLst>
        </a:prstGeom>
        <a:solidFill>
          <a:schemeClr val="accent4">
            <a:hueOff val="-1188603"/>
            <a:satOff val="217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FF1081-0C98-4632-8B6E-B848C53CF54C}">
      <dsp:nvSpPr>
        <dsp:cNvPr id="0" name=""/>
        <dsp:cNvSpPr/>
      </dsp:nvSpPr>
      <dsp:spPr>
        <a:xfrm>
          <a:off x="1904994" y="-152395"/>
          <a:ext cx="2689555" cy="2689555"/>
        </a:xfrm>
        <a:prstGeom prst="circularArrow">
          <a:avLst>
            <a:gd name="adj1" fmla="val 5984"/>
            <a:gd name="adj2" fmla="val 394124"/>
            <a:gd name="adj3" fmla="val 13313824"/>
            <a:gd name="adj4" fmla="val 10508221"/>
            <a:gd name="adj5" fmla="val 6981"/>
          </a:avLst>
        </a:prstGeom>
        <a:solidFill>
          <a:schemeClr val="accent4">
            <a:hueOff val="-2377205"/>
            <a:satOff val="43560"/>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39EE-C5AF-3840-9703-1DA71C8DC502}" type="datetimeFigureOut">
              <a:rPr lang="en-US" smtClean="0"/>
              <a:t>11/17/20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9AE44-59A5-024A-83AC-F2478A4E4D0C}" type="slidenum">
              <a:rPr lang="en-US" smtClean="0"/>
              <a:t>‹#›</a:t>
            </a:fld>
            <a:endParaRPr lang="en-US"/>
          </a:p>
        </p:txBody>
      </p:sp>
    </p:spTree>
    <p:extLst>
      <p:ext uri="{BB962C8B-B14F-4D97-AF65-F5344CB8AC3E}">
        <p14:creationId xmlns:p14="http://schemas.microsoft.com/office/powerpoint/2010/main" val="356438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more icons at flaticon.com. Download as SVG and place into presentation. You can then change the Fill color.</a:t>
            </a:r>
          </a:p>
        </p:txBody>
      </p:sp>
      <p:sp>
        <p:nvSpPr>
          <p:cNvPr id="4" name="Slide Number Placeholder 3"/>
          <p:cNvSpPr>
            <a:spLocks noGrp="1"/>
          </p:cNvSpPr>
          <p:nvPr>
            <p:ph type="sldNum" sz="quarter" idx="5"/>
          </p:nvPr>
        </p:nvSpPr>
        <p:spPr/>
        <p:txBody>
          <a:bodyPr/>
          <a:lstStyle/>
          <a:p>
            <a:fld id="{51A9AE44-59A5-024A-83AC-F2478A4E4D0C}" type="slidenum">
              <a:rPr lang="en-US" smtClean="0"/>
              <a:t>2</a:t>
            </a:fld>
            <a:endParaRPr lang="en-US"/>
          </a:p>
        </p:txBody>
      </p:sp>
    </p:spTree>
    <p:extLst>
      <p:ext uri="{BB962C8B-B14F-4D97-AF65-F5344CB8AC3E}">
        <p14:creationId xmlns:p14="http://schemas.microsoft.com/office/powerpoint/2010/main" val="293918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a:ea typeface="ＭＳ Ｐゴシック" pitchFamily="34" charset="-128"/>
              </a:rPr>
              <a:t>In this new paradigm, practitioners</a:t>
            </a:r>
            <a:r>
              <a:rPr lang="ja-JP" altLang="en-US" sz="1100">
                <a:ea typeface="ＭＳ Ｐゴシック" pitchFamily="34" charset="-128"/>
              </a:rPr>
              <a:t>’</a:t>
            </a:r>
            <a:r>
              <a:rPr lang="en-US" altLang="ja-JP" sz="1100">
                <a:ea typeface="ＭＳ Ｐゴシック" pitchFamily="34" charset="-128"/>
              </a:rPr>
              <a:t> roles have shifted from the practitioner as the expert to the practitioner as one who shares knowledge and resources with a child</a:t>
            </a:r>
            <a:r>
              <a:rPr lang="ja-JP" altLang="en-US" sz="1100">
                <a:ea typeface="ＭＳ Ｐゴシック" pitchFamily="34" charset="-128"/>
              </a:rPr>
              <a:t>’</a:t>
            </a:r>
            <a:r>
              <a:rPr lang="en-US" altLang="ja-JP" sz="1100">
                <a:ea typeface="ＭＳ Ｐゴシック" pitchFamily="34" charset="-128"/>
              </a:rPr>
              <a:t>s key caregivers through adult-to-adult relationships in order to support family members in their day-to-day responsibilities of caring for their child. 			                   </a:t>
            </a:r>
          </a:p>
          <a:p>
            <a:r>
              <a:rPr lang="en-US" altLang="en-US" sz="1100">
                <a:ea typeface="ＭＳ Ｐゴシック" pitchFamily="34" charset="-128"/>
              </a:rPr>
              <a:t> </a:t>
            </a:r>
          </a:p>
          <a:p>
            <a:r>
              <a:rPr lang="en-US" altLang="en-US" sz="1100" b="1" i="1">
                <a:ea typeface="ＭＳ Ｐゴシック" pitchFamily="34" charset="-128"/>
              </a:rPr>
              <a:t>Trainer notes:</a:t>
            </a:r>
            <a:r>
              <a:rPr lang="en-US" altLang="en-US" sz="1100" i="1">
                <a:ea typeface="ＭＳ Ｐゴシック" pitchFamily="34" charset="-128"/>
              </a:rPr>
              <a:t> </a:t>
            </a:r>
          </a:p>
          <a:p>
            <a:r>
              <a:rPr lang="en-US" altLang="en-US" sz="1100" i="1">
                <a:ea typeface="ＭＳ Ｐゴシック" pitchFamily="34" charset="-128"/>
              </a:rPr>
              <a:t>At this point in the presentation, please pause to check in with your audience.  It is recommended that you ask 1-2 relevant reflection questions before moving on to the next section of the presentation.  The questions below are designed to assess participants</a:t>
            </a:r>
            <a:r>
              <a:rPr lang="ja-JP" altLang="en-US" sz="1100" i="1">
                <a:ea typeface="ＭＳ Ｐゴシック" pitchFamily="34" charset="-128"/>
              </a:rPr>
              <a:t>’</a:t>
            </a:r>
            <a:r>
              <a:rPr lang="en-US" altLang="ja-JP" sz="1100" i="1">
                <a:ea typeface="ＭＳ Ｐゴシック" pitchFamily="34" charset="-128"/>
              </a:rPr>
              <a:t> knowledge, skills and attitude related to the content of the presentation. The trainer should select questions from the options listed below based upon the particular audience and their comments and questions to this point, and what may be needed in order to support the participants</a:t>
            </a:r>
            <a:r>
              <a:rPr lang="ja-JP" altLang="en-US" sz="1100" i="1">
                <a:ea typeface="ＭＳ Ｐゴシック" pitchFamily="34" charset="-128"/>
              </a:rPr>
              <a:t>’</a:t>
            </a:r>
            <a:r>
              <a:rPr lang="en-US" altLang="ja-JP" sz="1100" i="1">
                <a:ea typeface="ＭＳ Ｐゴシック" pitchFamily="34" charset="-128"/>
              </a:rPr>
              <a:t> understanding and application of the material. </a:t>
            </a:r>
            <a:endParaRPr lang="en-US" altLang="ja-JP" sz="1100">
              <a:ea typeface="ＭＳ Ｐゴシック" pitchFamily="34" charset="-128"/>
            </a:endParaRPr>
          </a:p>
          <a:p>
            <a:r>
              <a:rPr lang="en-US" altLang="en-US" sz="1100" i="1">
                <a:ea typeface="ＭＳ Ｐゴシック" pitchFamily="34" charset="-128"/>
              </a:rPr>
              <a:t> </a:t>
            </a:r>
            <a:endParaRPr lang="en-US" altLang="en-US" sz="1100">
              <a:ea typeface="ＭＳ Ｐゴシック" pitchFamily="34" charset="-128"/>
            </a:endParaRPr>
          </a:p>
          <a:p>
            <a:r>
              <a:rPr lang="en-US" altLang="en-US" sz="1100" b="1" i="1">
                <a:ea typeface="ＭＳ Ｐゴシック" pitchFamily="34" charset="-128"/>
              </a:rPr>
              <a:t>Potential questions to ask:</a:t>
            </a:r>
            <a:endParaRPr lang="en-US" altLang="en-US" sz="1100" b="1">
              <a:ea typeface="ＭＳ Ｐゴシック" pitchFamily="34" charset="-128"/>
            </a:endParaRPr>
          </a:p>
          <a:p>
            <a:pPr>
              <a:buFontTx/>
              <a:buChar char="•"/>
            </a:pPr>
            <a:r>
              <a:rPr lang="ja-JP" altLang="en-US" sz="1100" i="1">
                <a:ea typeface="ＭＳ Ｐゴシック" pitchFamily="34" charset="-128"/>
              </a:rPr>
              <a:t>“</a:t>
            </a:r>
            <a:r>
              <a:rPr lang="en-US" altLang="ja-JP" sz="1100" i="1">
                <a:ea typeface="ＭＳ Ｐゴシック" pitchFamily="34" charset="-128"/>
              </a:rPr>
              <a:t>Does this information about supporting families resonate with you?</a:t>
            </a:r>
            <a:r>
              <a:rPr lang="ja-JP" altLang="en-US" sz="1100" i="1">
                <a:ea typeface="ＭＳ Ｐゴシック" pitchFamily="34" charset="-128"/>
              </a:rPr>
              <a:t>”</a:t>
            </a:r>
            <a:endParaRPr lang="en-US" altLang="ja-JP" sz="1100">
              <a:ea typeface="ＭＳ Ｐゴシック" pitchFamily="34" charset="-128"/>
            </a:endParaRPr>
          </a:p>
          <a:p>
            <a:pPr>
              <a:buFontTx/>
              <a:buChar char="•"/>
            </a:pPr>
            <a:r>
              <a:rPr lang="ja-JP" altLang="en-US" sz="1100" i="1">
                <a:ea typeface="ＭＳ Ｐゴシック" pitchFamily="34" charset="-128"/>
              </a:rPr>
              <a:t>“</a:t>
            </a:r>
            <a:r>
              <a:rPr lang="en-US" altLang="ja-JP" sz="1100" i="1">
                <a:ea typeface="ＭＳ Ｐゴシック" pitchFamily="34" charset="-128"/>
              </a:rPr>
              <a:t>What are you already doing to support families?</a:t>
            </a:r>
            <a:r>
              <a:rPr lang="ja-JP" altLang="en-US" sz="1100" i="1">
                <a:ea typeface="ＭＳ Ｐゴシック" pitchFamily="34" charset="-128"/>
              </a:rPr>
              <a:t>”</a:t>
            </a:r>
            <a:endParaRPr lang="en-US" altLang="ja-JP" sz="1100">
              <a:ea typeface="ＭＳ Ｐゴシック" pitchFamily="34" charset="-128"/>
            </a:endParaRPr>
          </a:p>
          <a:p>
            <a:pPr>
              <a:buFontTx/>
              <a:buChar char="•"/>
            </a:pPr>
            <a:r>
              <a:rPr lang="ja-JP" altLang="en-US" sz="1100" i="1">
                <a:ea typeface="ＭＳ Ｐゴシック" pitchFamily="34" charset="-128"/>
              </a:rPr>
              <a:t>“</a:t>
            </a:r>
            <a:r>
              <a:rPr lang="en-US" altLang="ja-JP" sz="1100" i="1">
                <a:ea typeface="ＭＳ Ｐゴシック" pitchFamily="34" charset="-128"/>
              </a:rPr>
              <a:t>In what ways, if any, might you need to change your own practice?</a:t>
            </a:r>
            <a:r>
              <a:rPr lang="ja-JP" altLang="en-US" sz="1100" i="1">
                <a:ea typeface="ＭＳ Ｐゴシック" pitchFamily="34" charset="-128"/>
              </a:rPr>
              <a:t>”</a:t>
            </a:r>
            <a:endParaRPr lang="en-US" altLang="ja-JP" sz="1100">
              <a:ea typeface="ＭＳ Ｐゴシック" pitchFamily="34" charset="-128"/>
            </a:endParaRPr>
          </a:p>
          <a:p>
            <a:pPr>
              <a:buFontTx/>
              <a:buChar char="•"/>
            </a:pPr>
            <a:r>
              <a:rPr lang="ja-JP" altLang="en-US" sz="1100" i="1">
                <a:ea typeface="ＭＳ Ｐゴシック" pitchFamily="34" charset="-128"/>
              </a:rPr>
              <a:t>“</a:t>
            </a:r>
            <a:r>
              <a:rPr lang="en-US" altLang="ja-JP" sz="1100" i="1">
                <a:ea typeface="ＭＳ Ｐゴシック" pitchFamily="34" charset="-128"/>
              </a:rPr>
              <a:t>What additional supports and resources might you need?</a:t>
            </a:r>
            <a:r>
              <a:rPr lang="ja-JP" altLang="en-US" sz="1100" i="1">
                <a:ea typeface="ＭＳ Ｐゴシック" pitchFamily="34" charset="-128"/>
              </a:rPr>
              <a:t>”</a:t>
            </a:r>
            <a:endParaRPr lang="en-US" altLang="ja-JP" sz="1100">
              <a:ea typeface="ＭＳ Ｐゴシック" pitchFamily="34" charset="-128"/>
            </a:endParaRPr>
          </a:p>
          <a:p>
            <a:pPr>
              <a:buFontTx/>
              <a:buChar char="•"/>
            </a:pPr>
            <a:r>
              <a:rPr lang="ja-JP" altLang="en-US" sz="1100" i="1">
                <a:ea typeface="ＭＳ Ｐゴシック" pitchFamily="34" charset="-128"/>
              </a:rPr>
              <a:t>“</a:t>
            </a:r>
            <a:r>
              <a:rPr lang="en-US" altLang="ja-JP" sz="1100" i="1">
                <a:ea typeface="ＭＳ Ｐゴシック" pitchFamily="34" charset="-128"/>
              </a:rPr>
              <a:t>Do you have any questions?</a:t>
            </a:r>
            <a:r>
              <a:rPr lang="ja-JP" altLang="en-US" sz="1100" i="1">
                <a:ea typeface="ＭＳ Ｐゴシック" pitchFamily="34" charset="-128"/>
              </a:rPr>
              <a:t>”</a:t>
            </a:r>
            <a:endParaRPr lang="en-US" altLang="en-US" sz="1100">
              <a:ea typeface="ＭＳ Ｐゴシック" pitchFamily="34"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7967" indent="-295372" eaLnBrk="0" hangingPunct="0">
              <a:defRPr sz="2400">
                <a:solidFill>
                  <a:schemeClr val="tx1"/>
                </a:solidFill>
                <a:latin typeface="Arial" pitchFamily="34" charset="0"/>
                <a:ea typeface="ＭＳ Ｐゴシック" pitchFamily="34" charset="-128"/>
              </a:defRPr>
            </a:lvl2pPr>
            <a:lvl3pPr marL="1181489" indent="-236298" eaLnBrk="0" hangingPunct="0">
              <a:defRPr sz="2400">
                <a:solidFill>
                  <a:schemeClr val="tx1"/>
                </a:solidFill>
                <a:latin typeface="Arial" pitchFamily="34" charset="0"/>
                <a:ea typeface="ＭＳ Ｐゴシック" pitchFamily="34" charset="-128"/>
              </a:defRPr>
            </a:lvl3pPr>
            <a:lvl4pPr marL="1654085" indent="-236298" eaLnBrk="0" hangingPunct="0">
              <a:defRPr sz="2400">
                <a:solidFill>
                  <a:schemeClr val="tx1"/>
                </a:solidFill>
                <a:latin typeface="Arial" pitchFamily="34" charset="0"/>
                <a:ea typeface="ＭＳ Ｐゴシック" pitchFamily="34" charset="-128"/>
              </a:defRPr>
            </a:lvl4pPr>
            <a:lvl5pPr marL="2126681" indent="-236298" eaLnBrk="0" hangingPunct="0">
              <a:defRPr sz="2400">
                <a:solidFill>
                  <a:schemeClr val="tx1"/>
                </a:solidFill>
                <a:latin typeface="Arial" pitchFamily="34" charset="0"/>
                <a:ea typeface="ＭＳ Ｐゴシック" pitchFamily="34" charset="-128"/>
              </a:defRPr>
            </a:lvl5pPr>
            <a:lvl6pPr marL="2599275" indent="-23629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71871" indent="-23629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44467" indent="-23629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17062" indent="-23629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6F81E4-E225-4C43-AE95-9AE7E201EEB3}" type="slidenum">
              <a:rPr lang="en-US" altLang="en-US" sz="1200">
                <a:latin typeface="Calibri" pitchFamily="34" charset="0"/>
              </a:rPr>
              <a:pPr eaLnBrk="1" hangingPunct="1"/>
              <a:t>27</a:t>
            </a:fld>
            <a:endParaRPr lang="en-US" altLang="en-US" sz="1200">
              <a:latin typeface="Calibri" pitchFamily="34" charset="0"/>
            </a:endParaRPr>
          </a:p>
        </p:txBody>
      </p:sp>
    </p:spTree>
    <p:extLst>
      <p:ext uri="{BB962C8B-B14F-4D97-AF65-F5344CB8AC3E}">
        <p14:creationId xmlns:p14="http://schemas.microsoft.com/office/powerpoint/2010/main" val="43237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Natural Learning Environment Practice includes: </a:t>
            </a:r>
          </a:p>
          <a:p>
            <a:pPr marL="285750" indent="-285750">
              <a:buFont typeface="Arial" panose="020B0604020202020204" pitchFamily="34" charset="0"/>
              <a:buChar char="•"/>
            </a:pPr>
            <a:r>
              <a:rPr lang="en-US" sz="1400" dirty="0"/>
              <a:t>working with families in their everyday activities </a:t>
            </a:r>
          </a:p>
          <a:p>
            <a:pPr marL="285750" indent="-285750">
              <a:buFont typeface="Arial" panose="020B0604020202020204" pitchFamily="34" charset="0"/>
              <a:buChar char="•"/>
            </a:pPr>
            <a:r>
              <a:rPr lang="en-US" sz="1400" dirty="0"/>
              <a:t>starting with the activity and determining the learning opportunities present ( in ALL areas of development)</a:t>
            </a:r>
          </a:p>
          <a:p>
            <a:pPr marL="285750" indent="-285750">
              <a:buFont typeface="Arial" panose="020B0604020202020204" pitchFamily="34" charset="0"/>
              <a:buChar char="•"/>
            </a:pPr>
            <a:r>
              <a:rPr lang="en-US" sz="1400" dirty="0"/>
              <a:t>Building competence in the caregiver to be able to use strategies during</a:t>
            </a:r>
            <a:r>
              <a:rPr lang="en-US" sz="1400" baseline="0" dirty="0"/>
              <a:t> those activities</a:t>
            </a:r>
            <a:endParaRPr lang="en-US" sz="1400" dirty="0"/>
          </a:p>
          <a:p>
            <a:pPr marL="285750" indent="-285750">
              <a:buFont typeface="Arial" panose="020B0604020202020204" pitchFamily="34" charset="0"/>
              <a:buChar char="•"/>
            </a:pPr>
            <a:r>
              <a:rPr lang="en-US" sz="1400" dirty="0"/>
              <a:t>That then leads to skill development  and increased participation for the child</a:t>
            </a:r>
            <a:r>
              <a:rPr lang="en-US" sz="1400" baseline="0" dirty="0"/>
              <a:t> </a:t>
            </a:r>
            <a:endParaRPr lang="en-US" sz="1400" dirty="0"/>
          </a:p>
        </p:txBody>
      </p:sp>
      <p:sp>
        <p:nvSpPr>
          <p:cNvPr id="4" name="Slide Number Placeholder 3"/>
          <p:cNvSpPr>
            <a:spLocks noGrp="1"/>
          </p:cNvSpPr>
          <p:nvPr>
            <p:ph type="sldNum" sz="quarter" idx="10"/>
          </p:nvPr>
        </p:nvSpPr>
        <p:spPr/>
        <p:txBody>
          <a:bodyPr/>
          <a:lstStyle/>
          <a:p>
            <a:fld id="{773F684B-1C92-45E2-A238-E8E6DA033E0C}" type="slidenum">
              <a:rPr lang="en-US" smtClean="0"/>
              <a:t>28</a:t>
            </a:fld>
            <a:endParaRPr lang="en-US"/>
          </a:p>
        </p:txBody>
      </p:sp>
    </p:spTree>
    <p:extLst>
      <p:ext uri="{BB962C8B-B14F-4D97-AF65-F5344CB8AC3E}">
        <p14:creationId xmlns:p14="http://schemas.microsoft.com/office/powerpoint/2010/main" val="179945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SEE ACTIVITY SHEET.  4 Corners Activity: Bath, Dinner, Grocery shopping, Diaper Change/Dressing. Activity – Write on wall paper/easel:</a:t>
            </a:r>
          </a:p>
          <a:p>
            <a:r>
              <a:rPr lang="en-US" sz="1400" dirty="0"/>
              <a:t>1. What are some Learning Opportunities in the various activities?  </a:t>
            </a:r>
          </a:p>
          <a:p>
            <a:r>
              <a:rPr lang="en-US" sz="1400" dirty="0"/>
              <a:t>2.  What skill or behavior could that learning opportunity target?</a:t>
            </a:r>
          </a:p>
          <a:p>
            <a:r>
              <a:rPr lang="en-US" sz="1400" dirty="0"/>
              <a:t>EXAMPLE:  BATHTIME</a:t>
            </a:r>
          </a:p>
          <a:p>
            <a:r>
              <a:rPr lang="en-US" sz="1400" dirty="0"/>
              <a:t>Learning Opportunities</a:t>
            </a:r>
            <a:r>
              <a:rPr lang="en-US" sz="1400"/>
              <a:t>: Skill </a:t>
            </a:r>
            <a:r>
              <a:rPr lang="en-US" sz="1400" dirty="0"/>
              <a:t>	</a:t>
            </a:r>
          </a:p>
          <a:p>
            <a:r>
              <a:rPr lang="en-US" sz="1400" dirty="0"/>
              <a:t>Splashing:</a:t>
            </a:r>
            <a:r>
              <a:rPr lang="en-US" sz="1400" baseline="0" dirty="0"/>
              <a:t> </a:t>
            </a:r>
            <a:r>
              <a:rPr lang="en-US" sz="1400" dirty="0"/>
              <a:t>two-hand use, learning to handle sensory input from the water</a:t>
            </a:r>
          </a:p>
          <a:p>
            <a:r>
              <a:rPr lang="en-US" sz="1400" dirty="0"/>
              <a:t>Sitting in tub:</a:t>
            </a:r>
            <a:r>
              <a:rPr lang="en-US" sz="1400" baseline="0" dirty="0"/>
              <a:t> </a:t>
            </a:r>
            <a:r>
              <a:rPr lang="en-US" sz="1400" dirty="0"/>
              <a:t>sitting balance, tummy/pelvic control, head control</a:t>
            </a:r>
          </a:p>
          <a:p>
            <a:r>
              <a:rPr lang="en-US" sz="1400" dirty="0"/>
              <a:t>Talking with child:</a:t>
            </a:r>
            <a:r>
              <a:rPr lang="en-US" sz="1400" baseline="0" dirty="0"/>
              <a:t> </a:t>
            </a:r>
            <a:r>
              <a:rPr lang="en-US" sz="1400" dirty="0"/>
              <a:t>learning new words, imitating words</a:t>
            </a:r>
          </a:p>
          <a:p>
            <a:r>
              <a:rPr lang="en-US" sz="1400" dirty="0"/>
              <a:t>Making choices:</a:t>
            </a:r>
            <a:r>
              <a:rPr lang="en-US" sz="1400" baseline="0" dirty="0"/>
              <a:t> </a:t>
            </a:r>
            <a:r>
              <a:rPr lang="en-US" sz="1400" dirty="0"/>
              <a:t>increase communication</a:t>
            </a:r>
          </a:p>
          <a:p>
            <a:r>
              <a:rPr lang="en-US" sz="1400" dirty="0"/>
              <a:t>Being engaged with parent/sibling:</a:t>
            </a:r>
            <a:r>
              <a:rPr lang="en-US" sz="1400" baseline="0" dirty="0"/>
              <a:t> </a:t>
            </a:r>
            <a:r>
              <a:rPr lang="en-US" sz="1400" dirty="0"/>
              <a:t>Interpersonal skills</a:t>
            </a:r>
          </a:p>
          <a:p>
            <a:r>
              <a:rPr lang="en-US" sz="1400" dirty="0"/>
              <a:t>Washing:</a:t>
            </a:r>
            <a:r>
              <a:rPr lang="en-US" sz="1400" baseline="0" dirty="0"/>
              <a:t> </a:t>
            </a:r>
            <a:r>
              <a:rPr lang="en-US" sz="1400" dirty="0"/>
              <a:t>increase self-help</a:t>
            </a:r>
          </a:p>
          <a:p>
            <a:r>
              <a:rPr lang="en-US" sz="1400" dirty="0"/>
              <a:t>Dump and Fill:</a:t>
            </a:r>
            <a:r>
              <a:rPr lang="en-US" sz="1400" baseline="0" dirty="0"/>
              <a:t> </a:t>
            </a:r>
            <a:r>
              <a:rPr lang="en-US" sz="1400" dirty="0"/>
              <a:t>FM, cognitive</a:t>
            </a:r>
          </a:p>
        </p:txBody>
      </p:sp>
      <p:sp>
        <p:nvSpPr>
          <p:cNvPr id="4" name="Slide Number Placeholder 3"/>
          <p:cNvSpPr>
            <a:spLocks noGrp="1"/>
          </p:cNvSpPr>
          <p:nvPr>
            <p:ph type="sldNum" sz="quarter" idx="10"/>
          </p:nvPr>
        </p:nvSpPr>
        <p:spPr/>
        <p:txBody>
          <a:bodyPr/>
          <a:lstStyle/>
          <a:p>
            <a:fld id="{773F684B-1C92-45E2-A238-E8E6DA033E0C}" type="slidenum">
              <a:rPr lang="en-US" smtClean="0"/>
              <a:t>29</a:t>
            </a:fld>
            <a:endParaRPr lang="en-US"/>
          </a:p>
        </p:txBody>
      </p:sp>
    </p:spTree>
    <p:extLst>
      <p:ext uri="{BB962C8B-B14F-4D97-AF65-F5344CB8AC3E}">
        <p14:creationId xmlns:p14="http://schemas.microsoft.com/office/powerpoint/2010/main" val="1837786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NLE</a:t>
            </a:r>
            <a:r>
              <a:rPr lang="en-US" baseline="0" dirty="0"/>
              <a:t> practices look at the interaction and interdependency of 3 areas:</a:t>
            </a:r>
          </a:p>
          <a:p>
            <a:r>
              <a:rPr lang="en-US" baseline="0" dirty="0"/>
              <a:t>Child Interests – critical for learning</a:t>
            </a:r>
          </a:p>
          <a:p>
            <a:r>
              <a:rPr lang="en-US" baseline="0" dirty="0"/>
              <a:t>Caregiver Responsiveness – we build competence through coaching interactions</a:t>
            </a:r>
          </a:p>
          <a:p>
            <a:r>
              <a:rPr lang="en-US" baseline="0" dirty="0"/>
              <a:t>Activity Setting &amp; Family Routines – drive learning opportunities that lead to skill development.</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30</a:t>
            </a:fld>
            <a:endParaRPr lang="en-US"/>
          </a:p>
        </p:txBody>
      </p:sp>
    </p:spTree>
    <p:extLst>
      <p:ext uri="{BB962C8B-B14F-4D97-AF65-F5344CB8AC3E}">
        <p14:creationId xmlns:p14="http://schemas.microsoft.com/office/powerpoint/2010/main" val="306770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ea typeface="ＭＳ Ｐゴシック" pitchFamily="34" charset="-128"/>
              </a:rPr>
              <a:t>So, WHY NLE practices?  </a:t>
            </a:r>
            <a:r>
              <a:rPr lang="en-US" altLang="en-US" sz="1400" dirty="0">
                <a:ea typeface="ＭＳ Ｐゴシック" pitchFamily="34" charset="-128"/>
              </a:rPr>
              <a:t>Let</a:t>
            </a:r>
            <a:r>
              <a:rPr lang="ja-JP" altLang="en-US" sz="1400" dirty="0">
                <a:ea typeface="ＭＳ Ｐゴシック" pitchFamily="34" charset="-128"/>
              </a:rPr>
              <a:t>’</a:t>
            </a:r>
            <a:r>
              <a:rPr lang="en-US" altLang="ja-JP" sz="1400" dirty="0">
                <a:ea typeface="ＭＳ Ｐゴシック" pitchFamily="34" charset="-128"/>
              </a:rPr>
              <a:t>s begin with how children learn.  Expert researchers in the field of early childhood have identified that children learn best when they are participating in naturally occurring learning opportunities that are a part of everyday routines and activities within the real life context of their families and other children they know. </a:t>
            </a:r>
            <a:endParaRPr lang="en-US" altLang="en-US" sz="1400" dirty="0">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7967" indent="-295372" eaLnBrk="0" hangingPunct="0">
              <a:defRPr sz="2400">
                <a:solidFill>
                  <a:schemeClr val="tx1"/>
                </a:solidFill>
                <a:latin typeface="Arial" pitchFamily="34" charset="0"/>
                <a:ea typeface="ＭＳ Ｐゴシック" pitchFamily="34" charset="-128"/>
              </a:defRPr>
            </a:lvl2pPr>
            <a:lvl3pPr marL="1181489" indent="-236298" eaLnBrk="0" hangingPunct="0">
              <a:defRPr sz="2400">
                <a:solidFill>
                  <a:schemeClr val="tx1"/>
                </a:solidFill>
                <a:latin typeface="Arial" pitchFamily="34" charset="0"/>
                <a:ea typeface="ＭＳ Ｐゴシック" pitchFamily="34" charset="-128"/>
              </a:defRPr>
            </a:lvl3pPr>
            <a:lvl4pPr marL="1654085" indent="-236298" eaLnBrk="0" hangingPunct="0">
              <a:defRPr sz="2400">
                <a:solidFill>
                  <a:schemeClr val="tx1"/>
                </a:solidFill>
                <a:latin typeface="Arial" pitchFamily="34" charset="0"/>
                <a:ea typeface="ＭＳ Ｐゴシック" pitchFamily="34" charset="-128"/>
              </a:defRPr>
            </a:lvl4pPr>
            <a:lvl5pPr marL="2126681" indent="-236298" eaLnBrk="0" hangingPunct="0">
              <a:defRPr sz="2400">
                <a:solidFill>
                  <a:schemeClr val="tx1"/>
                </a:solidFill>
                <a:latin typeface="Arial" pitchFamily="34" charset="0"/>
                <a:ea typeface="ＭＳ Ｐゴシック" pitchFamily="34" charset="-128"/>
              </a:defRPr>
            </a:lvl5pPr>
            <a:lvl6pPr marL="2599275" indent="-23629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71871" indent="-23629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44467" indent="-23629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17062" indent="-23629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BD8E03-B730-4168-8CE8-A05E9185A3BE}" type="slidenum">
              <a:rPr lang="en-US" altLang="en-US" sz="1200">
                <a:latin typeface="Calibri" pitchFamily="34" charset="0"/>
              </a:rPr>
              <a:pPr eaLnBrk="1" hangingPunct="1"/>
              <a:t>31</a:t>
            </a:fld>
            <a:endParaRPr lang="en-US" altLang="en-US" sz="1200">
              <a:latin typeface="Calibri" pitchFamily="34" charset="0"/>
            </a:endParaRPr>
          </a:p>
        </p:txBody>
      </p:sp>
    </p:spTree>
    <p:extLst>
      <p:ext uri="{BB962C8B-B14F-4D97-AF65-F5344CB8AC3E}">
        <p14:creationId xmlns:p14="http://schemas.microsoft.com/office/powerpoint/2010/main" val="39453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400" dirty="0"/>
              <a:t>The more a child is engaged, the more positive the outcomes will be in areas such as:</a:t>
            </a:r>
          </a:p>
          <a:p>
            <a:pPr marL="177223" indent="-177223">
              <a:buFont typeface="Arial"/>
              <a:buChar char="•"/>
              <a:defRPr/>
            </a:pPr>
            <a:r>
              <a:rPr lang="en-US" sz="1400" dirty="0"/>
              <a:t>Behavior,  </a:t>
            </a:r>
          </a:p>
          <a:p>
            <a:pPr marL="177223" indent="-177223">
              <a:buFont typeface="Arial"/>
              <a:buChar char="•"/>
              <a:defRPr/>
            </a:pPr>
            <a:r>
              <a:rPr lang="en-US" sz="1400" dirty="0"/>
              <a:t>Developmental progress,</a:t>
            </a:r>
          </a:p>
          <a:p>
            <a:pPr marL="177223" indent="-177223">
              <a:buFont typeface="Arial"/>
              <a:buChar char="•"/>
              <a:defRPr/>
            </a:pPr>
            <a:r>
              <a:rPr lang="en-US" sz="1400" dirty="0"/>
              <a:t>Communication,</a:t>
            </a:r>
          </a:p>
          <a:p>
            <a:pPr marL="177223" indent="-177223">
              <a:buFont typeface="Arial"/>
              <a:buChar char="•"/>
              <a:defRPr/>
            </a:pPr>
            <a:r>
              <a:rPr lang="en-US" sz="1400" dirty="0"/>
              <a:t>Problem solving, and</a:t>
            </a:r>
          </a:p>
          <a:p>
            <a:pPr marL="177223" indent="-177223">
              <a:buFont typeface="Arial"/>
              <a:buChar char="•"/>
              <a:defRPr/>
            </a:pPr>
            <a:r>
              <a:rPr lang="en-US" sz="1400" dirty="0"/>
              <a:t>Interacting with others.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7967" indent="-295372" eaLnBrk="0" hangingPunct="0">
              <a:defRPr sz="2400">
                <a:solidFill>
                  <a:schemeClr val="tx1"/>
                </a:solidFill>
                <a:latin typeface="Arial" pitchFamily="34" charset="0"/>
                <a:ea typeface="ＭＳ Ｐゴシック" pitchFamily="34" charset="-128"/>
              </a:defRPr>
            </a:lvl2pPr>
            <a:lvl3pPr marL="1181489" indent="-236298" eaLnBrk="0" hangingPunct="0">
              <a:defRPr sz="2400">
                <a:solidFill>
                  <a:schemeClr val="tx1"/>
                </a:solidFill>
                <a:latin typeface="Arial" pitchFamily="34" charset="0"/>
                <a:ea typeface="ＭＳ Ｐゴシック" pitchFamily="34" charset="-128"/>
              </a:defRPr>
            </a:lvl3pPr>
            <a:lvl4pPr marL="1654085" indent="-236298" eaLnBrk="0" hangingPunct="0">
              <a:defRPr sz="2400">
                <a:solidFill>
                  <a:schemeClr val="tx1"/>
                </a:solidFill>
                <a:latin typeface="Arial" pitchFamily="34" charset="0"/>
                <a:ea typeface="ＭＳ Ｐゴシック" pitchFamily="34" charset="-128"/>
              </a:defRPr>
            </a:lvl4pPr>
            <a:lvl5pPr marL="2126681" indent="-236298" eaLnBrk="0" hangingPunct="0">
              <a:defRPr sz="2400">
                <a:solidFill>
                  <a:schemeClr val="tx1"/>
                </a:solidFill>
                <a:latin typeface="Arial" pitchFamily="34" charset="0"/>
                <a:ea typeface="ＭＳ Ｐゴシック" pitchFamily="34" charset="-128"/>
              </a:defRPr>
            </a:lvl5pPr>
            <a:lvl6pPr marL="2599275" indent="-23629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71871" indent="-23629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44467" indent="-23629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17062" indent="-23629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5BD51E-B3DC-47D1-A93F-8A6D1A273F18}" type="slidenum">
              <a:rPr lang="en-US" altLang="en-US" sz="1200">
                <a:latin typeface="Calibri" pitchFamily="34" charset="0"/>
              </a:rPr>
              <a:pPr eaLnBrk="1" hangingPunct="1"/>
              <a:t>32</a:t>
            </a:fld>
            <a:endParaRPr lang="en-US" altLang="en-US" sz="1200">
              <a:latin typeface="Calibri" pitchFamily="34" charset="0"/>
            </a:endParaRPr>
          </a:p>
        </p:txBody>
      </p:sp>
    </p:spTree>
    <p:extLst>
      <p:ext uri="{BB962C8B-B14F-4D97-AF65-F5344CB8AC3E}">
        <p14:creationId xmlns:p14="http://schemas.microsoft.com/office/powerpoint/2010/main" val="55503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ea typeface="ＭＳ Ｐゴシック" pitchFamily="34" charset="-128"/>
              </a:rPr>
              <a:t>Overall, children learn new skills through incredible amounts of practice. Let</a:t>
            </a:r>
            <a:r>
              <a:rPr lang="ja-JP" altLang="en-US" sz="1400" dirty="0">
                <a:ea typeface="ＭＳ Ｐゴシック" pitchFamily="34" charset="-128"/>
              </a:rPr>
              <a:t>’</a:t>
            </a:r>
            <a:r>
              <a:rPr lang="en-US" altLang="ja-JP" sz="1400" dirty="0">
                <a:ea typeface="ＭＳ Ｐゴシック" pitchFamily="34" charset="-128"/>
              </a:rPr>
              <a:t>s take </a:t>
            </a:r>
            <a:r>
              <a:rPr lang="ja-JP" altLang="en-US" sz="1400" dirty="0">
                <a:ea typeface="ＭＳ Ｐゴシック" pitchFamily="34" charset="-128"/>
              </a:rPr>
              <a:t>‘</a:t>
            </a:r>
            <a:r>
              <a:rPr lang="en-US" altLang="ja-JP" sz="1400" dirty="0">
                <a:ea typeface="ＭＳ Ｐゴシック" pitchFamily="34" charset="-128"/>
              </a:rPr>
              <a:t>walking</a:t>
            </a:r>
            <a:r>
              <a:rPr lang="ja-JP" altLang="en-US" sz="1400" dirty="0">
                <a:ea typeface="ＭＳ Ｐゴシック" pitchFamily="34" charset="-128"/>
              </a:rPr>
              <a:t>’</a:t>
            </a:r>
            <a:r>
              <a:rPr lang="en-US" altLang="ja-JP" sz="1400" dirty="0">
                <a:ea typeface="ＭＳ Ｐゴシック" pitchFamily="34" charset="-128"/>
              </a:rPr>
              <a:t> as an example.  The amount of experience a toddler has with walking (not muscle strength) is the only significant predictor of improved proficiency with walking.   When a toddler first learns to walk, they typically practice keeping balance in upright stance and locomotion for more than six accumulated hours per day and they average between 500 and 1500 walking steps per hour.  By the end of a day, a child may have taken 9,000 walking steps and traveled the length of 29 football fields. All of this practice leads to mastery. Keep in mind that children with disabilities will need more practice to master walking.</a:t>
            </a:r>
            <a:endParaRPr lang="en-US" altLang="en-US" sz="1400" dirty="0">
              <a:ea typeface="ＭＳ Ｐゴシック"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7967" indent="-295372" eaLnBrk="0" hangingPunct="0">
              <a:defRPr sz="2400">
                <a:solidFill>
                  <a:schemeClr val="tx1"/>
                </a:solidFill>
                <a:latin typeface="Arial" pitchFamily="34" charset="0"/>
                <a:ea typeface="ＭＳ Ｐゴシック" pitchFamily="34" charset="-128"/>
              </a:defRPr>
            </a:lvl2pPr>
            <a:lvl3pPr marL="1181489" indent="-236298" eaLnBrk="0" hangingPunct="0">
              <a:defRPr sz="2400">
                <a:solidFill>
                  <a:schemeClr val="tx1"/>
                </a:solidFill>
                <a:latin typeface="Arial" pitchFamily="34" charset="0"/>
                <a:ea typeface="ＭＳ Ｐゴシック" pitchFamily="34" charset="-128"/>
              </a:defRPr>
            </a:lvl3pPr>
            <a:lvl4pPr marL="1654085" indent="-236298" eaLnBrk="0" hangingPunct="0">
              <a:defRPr sz="2400">
                <a:solidFill>
                  <a:schemeClr val="tx1"/>
                </a:solidFill>
                <a:latin typeface="Arial" pitchFamily="34" charset="0"/>
                <a:ea typeface="ＭＳ Ｐゴシック" pitchFamily="34" charset="-128"/>
              </a:defRPr>
            </a:lvl4pPr>
            <a:lvl5pPr marL="2126681" indent="-236298" eaLnBrk="0" hangingPunct="0">
              <a:defRPr sz="2400">
                <a:solidFill>
                  <a:schemeClr val="tx1"/>
                </a:solidFill>
                <a:latin typeface="Arial" pitchFamily="34" charset="0"/>
                <a:ea typeface="ＭＳ Ｐゴシック" pitchFamily="34" charset="-128"/>
              </a:defRPr>
            </a:lvl5pPr>
            <a:lvl6pPr marL="2599275" indent="-23629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71871" indent="-23629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44467" indent="-23629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17062" indent="-23629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B675FB8-F3DA-42EA-8F97-CD9519779E1A}" type="slidenum">
              <a:rPr lang="en-US" altLang="en-US" sz="1200">
                <a:latin typeface="Calibri" pitchFamily="34" charset="0"/>
              </a:rPr>
              <a:pPr eaLnBrk="1" hangingPunct="1"/>
              <a:t>33</a:t>
            </a:fld>
            <a:endParaRPr lang="en-US" altLang="en-US" sz="1200">
              <a:latin typeface="Calibri" pitchFamily="34" charset="0"/>
            </a:endParaRPr>
          </a:p>
        </p:txBody>
      </p:sp>
    </p:spTree>
    <p:extLst>
      <p:ext uri="{BB962C8B-B14F-4D97-AF65-F5344CB8AC3E}">
        <p14:creationId xmlns:p14="http://schemas.microsoft.com/office/powerpoint/2010/main" val="374406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67967" indent="-295372" eaLnBrk="0" hangingPunct="0">
              <a:defRPr sz="2400">
                <a:solidFill>
                  <a:schemeClr val="tx1"/>
                </a:solidFill>
                <a:latin typeface="Arial" pitchFamily="34" charset="0"/>
                <a:ea typeface="ＭＳ Ｐゴシック" pitchFamily="34" charset="-128"/>
              </a:defRPr>
            </a:lvl2pPr>
            <a:lvl3pPr marL="1181489" indent="-236298" eaLnBrk="0" hangingPunct="0">
              <a:defRPr sz="2400">
                <a:solidFill>
                  <a:schemeClr val="tx1"/>
                </a:solidFill>
                <a:latin typeface="Arial" pitchFamily="34" charset="0"/>
                <a:ea typeface="ＭＳ Ｐゴシック" pitchFamily="34" charset="-128"/>
              </a:defRPr>
            </a:lvl3pPr>
            <a:lvl4pPr marL="1654085" indent="-236298" eaLnBrk="0" hangingPunct="0">
              <a:defRPr sz="2400">
                <a:solidFill>
                  <a:schemeClr val="tx1"/>
                </a:solidFill>
                <a:latin typeface="Arial" pitchFamily="34" charset="0"/>
                <a:ea typeface="ＭＳ Ｐゴシック" pitchFamily="34" charset="-128"/>
              </a:defRPr>
            </a:lvl4pPr>
            <a:lvl5pPr marL="2126681" indent="-236298" eaLnBrk="0" hangingPunct="0">
              <a:defRPr sz="2400">
                <a:solidFill>
                  <a:schemeClr val="tx1"/>
                </a:solidFill>
                <a:latin typeface="Arial" pitchFamily="34" charset="0"/>
                <a:ea typeface="ＭＳ Ｐゴシック" pitchFamily="34" charset="-128"/>
              </a:defRPr>
            </a:lvl5pPr>
            <a:lvl6pPr marL="2599275" indent="-23629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71871" indent="-23629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44467" indent="-23629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17062" indent="-23629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EAB5A5E-CDCA-4711-B6EF-136B4E12BC58}" type="slidenum">
              <a:rPr lang="en-US" altLang="en-US" sz="1200">
                <a:latin typeface="Calibri" pitchFamily="34" charset="0"/>
              </a:rPr>
              <a:pPr eaLnBrk="1" hangingPunct="1"/>
              <a:t>34</a:t>
            </a:fld>
            <a:endParaRPr lang="en-US" altLang="en-US" sz="1200">
              <a:latin typeface="Calibri" pitchFamily="34"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ea typeface="ＭＳ Ｐゴシック" pitchFamily="34" charset="-128"/>
              </a:rPr>
              <a:t>In summary, mastery occurs through frequent repetition of skills used in naturally occurring, developmentally appropriate activities across various settings.</a:t>
            </a:r>
          </a:p>
        </p:txBody>
      </p:sp>
    </p:spTree>
    <p:extLst>
      <p:ext uri="{BB962C8B-B14F-4D97-AF65-F5344CB8AC3E}">
        <p14:creationId xmlns:p14="http://schemas.microsoft.com/office/powerpoint/2010/main" val="40696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Coaching Logs to record transcript of sessions</a:t>
            </a:r>
            <a:r>
              <a:rPr lang="en-US" baseline="0" dirty="0"/>
              <a:t> with families.  Coding and Reflecting on logs. Reviewing logs with Master Coach.</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35</a:t>
            </a:fld>
            <a:endParaRPr lang="en-US"/>
          </a:p>
        </p:txBody>
      </p:sp>
    </p:spTree>
    <p:extLst>
      <p:ext uri="{BB962C8B-B14F-4D97-AF65-F5344CB8AC3E}">
        <p14:creationId xmlns:p14="http://schemas.microsoft.com/office/powerpoint/2010/main" val="39920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a:t>
            </a:r>
            <a:r>
              <a:rPr lang="en-US" baseline="0" dirty="0"/>
              <a:t> getting deeper in NLE practice</a:t>
            </a:r>
            <a:r>
              <a:rPr lang="en-US" baseline="0"/>
              <a:t>.  </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36</a:t>
            </a:fld>
            <a:endParaRPr lang="en-US"/>
          </a:p>
        </p:txBody>
      </p:sp>
    </p:spTree>
    <p:extLst>
      <p:ext uri="{BB962C8B-B14F-4D97-AF65-F5344CB8AC3E}">
        <p14:creationId xmlns:p14="http://schemas.microsoft.com/office/powerpoint/2010/main" val="348896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7 Key Principles and Practices for working in natural environments – Part C. </a:t>
            </a:r>
            <a:r>
              <a:rPr lang="en-US" sz="1400" b="1" u="sng" dirty="0"/>
              <a:t>GIVE HANDOUT – 7 Key Principles.  </a:t>
            </a:r>
            <a:r>
              <a:rPr lang="en-US" sz="1400" dirty="0"/>
              <a:t>Discuss.</a:t>
            </a:r>
          </a:p>
          <a:p>
            <a:endParaRPr lang="en-US" sz="1400" dirty="0"/>
          </a:p>
          <a:p>
            <a:pPr marL="236298" indent="-236298">
              <a:buAutoNum type="arabicPeriod"/>
            </a:pPr>
            <a:r>
              <a:rPr lang="en-US" sz="1400" dirty="0"/>
              <a:t>We will discuss more on the research supporting this principle</a:t>
            </a:r>
          </a:p>
          <a:p>
            <a:pPr marL="236298" indent="-236298">
              <a:buAutoNum type="arabicPeriod"/>
            </a:pPr>
            <a:r>
              <a:rPr lang="en-US" sz="1400" dirty="0"/>
              <a:t>Focus is on supporting family to meet their child’s needs.  All families are</a:t>
            </a:r>
            <a:r>
              <a:rPr lang="en-US" sz="1400" baseline="0" dirty="0"/>
              <a:t> competent in meeting their child needs – given proper supports.  </a:t>
            </a:r>
            <a:endParaRPr lang="en-US" sz="1400" dirty="0"/>
          </a:p>
          <a:p>
            <a:pPr marL="236298" indent="-236298">
              <a:buAutoNum type="arabicPeriod"/>
            </a:pPr>
            <a:r>
              <a:rPr lang="en-US" sz="1400" dirty="0"/>
              <a:t>We work with the adult, NOT the child.  Very different than “medical model”</a:t>
            </a:r>
          </a:p>
          <a:p>
            <a:endParaRPr lang="en-US" b="0" u="none" dirty="0"/>
          </a:p>
        </p:txBody>
      </p:sp>
      <p:sp>
        <p:nvSpPr>
          <p:cNvPr id="4" name="Slide Number Placeholder 3"/>
          <p:cNvSpPr>
            <a:spLocks noGrp="1"/>
          </p:cNvSpPr>
          <p:nvPr>
            <p:ph type="sldNum" sz="quarter" idx="10"/>
          </p:nvPr>
        </p:nvSpPr>
        <p:spPr/>
        <p:txBody>
          <a:bodyPr/>
          <a:lstStyle/>
          <a:p>
            <a:fld id="{773F684B-1C92-45E2-A238-E8E6DA033E0C}" type="slidenum">
              <a:rPr lang="en-US" smtClean="0"/>
              <a:t>19</a:t>
            </a:fld>
            <a:endParaRPr lang="en-US"/>
          </a:p>
        </p:txBody>
      </p:sp>
    </p:spTree>
    <p:extLst>
      <p:ext uri="{BB962C8B-B14F-4D97-AF65-F5344CB8AC3E}">
        <p14:creationId xmlns:p14="http://schemas.microsoft.com/office/powerpoint/2010/main" val="3300748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Coaching in NOT a MODEL.  It is a style of interaction ( bedside manner).</a:t>
            </a:r>
          </a:p>
        </p:txBody>
      </p:sp>
      <p:sp>
        <p:nvSpPr>
          <p:cNvPr id="4" name="Slide Number Placeholder 3"/>
          <p:cNvSpPr>
            <a:spLocks noGrp="1"/>
          </p:cNvSpPr>
          <p:nvPr>
            <p:ph type="sldNum" sz="quarter" idx="10"/>
          </p:nvPr>
        </p:nvSpPr>
        <p:spPr/>
        <p:txBody>
          <a:bodyPr/>
          <a:lstStyle/>
          <a:p>
            <a:fld id="{03047424-FD14-433A-8D33-4EAF441E01B3}" type="slidenum">
              <a:rPr lang="en-US" smtClean="0"/>
              <a:t>37</a:t>
            </a:fld>
            <a:endParaRPr lang="en-US"/>
          </a:p>
        </p:txBody>
      </p:sp>
    </p:spTree>
    <p:extLst>
      <p:ext uri="{BB962C8B-B14F-4D97-AF65-F5344CB8AC3E}">
        <p14:creationId xmlns:p14="http://schemas.microsoft.com/office/powerpoint/2010/main" val="124891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47424-FD14-433A-8D33-4EAF441E01B3}" type="slidenum">
              <a:rPr lang="en-US" smtClean="0"/>
              <a:t>39</a:t>
            </a:fld>
            <a:endParaRPr lang="en-US"/>
          </a:p>
        </p:txBody>
      </p:sp>
    </p:spTree>
    <p:extLst>
      <p:ext uri="{BB962C8B-B14F-4D97-AF65-F5344CB8AC3E}">
        <p14:creationId xmlns:p14="http://schemas.microsoft.com/office/powerpoint/2010/main" val="19074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4. Entire</a:t>
            </a:r>
            <a:r>
              <a:rPr lang="en-US" sz="1400" baseline="0" dirty="0"/>
              <a:t> process – Dynamic &amp; Individualized.  There is not a specific or “normal” type of supports for a child with autism, or a child with CP.  Based on each child and family.  Look different for each child and family.</a:t>
            </a:r>
          </a:p>
          <a:p>
            <a:endParaRPr lang="en-US" sz="1400" dirty="0"/>
          </a:p>
          <a:p>
            <a:r>
              <a:rPr lang="en-US" sz="1400" dirty="0"/>
              <a:t>5. Outcomes – we dive deeper in how we write outcomes when we REALLY focus on activity settings/participation/functional outcomes.  Focus is not only on a skill but on functional participation for the child.  i.e.</a:t>
            </a:r>
          </a:p>
          <a:p>
            <a:pPr marL="285750" indent="-285750">
              <a:buFont typeface="Arial" panose="020B0604020202020204" pitchFamily="34" charset="0"/>
              <a:buChar char="•"/>
            </a:pPr>
            <a:r>
              <a:rPr lang="en-US" sz="1400" dirty="0"/>
              <a:t>For Mary to Walk vs.  For Mary to walk from bedroom to kitchen for dinner so we don’t have to carry her.</a:t>
            </a:r>
          </a:p>
          <a:p>
            <a:pPr marL="285750" indent="-285750">
              <a:buFont typeface="Arial" panose="020B0604020202020204" pitchFamily="34" charset="0"/>
              <a:buChar char="•"/>
            </a:pPr>
            <a:r>
              <a:rPr lang="en-US" sz="1400" dirty="0"/>
              <a:t>Better – Focus on whole activity: For Mary to have dinner with the family</a:t>
            </a:r>
          </a:p>
          <a:p>
            <a:pPr marL="2571750" lvl="5" indent="-285750">
              <a:buFont typeface="Arial" panose="020B0604020202020204" pitchFamily="34" charset="0"/>
              <a:buChar char="•"/>
            </a:pPr>
            <a:r>
              <a:rPr lang="en-US" sz="1400" dirty="0"/>
              <a:t>Walk from bedroom</a:t>
            </a:r>
            <a:r>
              <a:rPr lang="en-US" sz="1400" baseline="0" dirty="0"/>
              <a:t> to highchair for supper</a:t>
            </a:r>
          </a:p>
          <a:p>
            <a:pPr marL="2571750" lvl="5" indent="-285750">
              <a:buFont typeface="Arial" panose="020B0604020202020204" pitchFamily="34" charset="0"/>
              <a:buChar char="•"/>
            </a:pPr>
            <a:r>
              <a:rPr lang="en-US" sz="1400" baseline="0" dirty="0"/>
              <a:t>Sit for 20 minutes at table when properly positioned</a:t>
            </a:r>
          </a:p>
          <a:p>
            <a:pPr marL="2571750" lvl="5" indent="-285750">
              <a:buFont typeface="Arial" panose="020B0604020202020204" pitchFamily="34" charset="0"/>
              <a:buChar char="•"/>
            </a:pPr>
            <a:r>
              <a:rPr lang="en-US" sz="1400" baseline="0" dirty="0"/>
              <a:t>Pick what she wants to eat, when given a choice using 2 pictures</a:t>
            </a:r>
          </a:p>
          <a:p>
            <a:pPr marL="2571750" lvl="5" indent="-285750">
              <a:buFont typeface="Arial" panose="020B0604020202020204" pitchFamily="34" charset="0"/>
              <a:buChar char="•"/>
            </a:pPr>
            <a:r>
              <a:rPr lang="en-US" sz="1400" baseline="0" dirty="0"/>
              <a:t>Feed herself soft table foods with a spoon during dinner</a:t>
            </a:r>
            <a:endParaRPr lang="en-US" sz="1400" dirty="0"/>
          </a:p>
          <a:p>
            <a:endParaRPr lang="en-US" dirty="0"/>
          </a:p>
        </p:txBody>
      </p:sp>
      <p:sp>
        <p:nvSpPr>
          <p:cNvPr id="4" name="Slide Number Placeholder 3"/>
          <p:cNvSpPr>
            <a:spLocks noGrp="1"/>
          </p:cNvSpPr>
          <p:nvPr>
            <p:ph type="sldNum" sz="quarter" idx="10"/>
          </p:nvPr>
        </p:nvSpPr>
        <p:spPr/>
        <p:txBody>
          <a:bodyPr/>
          <a:lstStyle/>
          <a:p>
            <a:fld id="{773F684B-1C92-45E2-A238-E8E6DA033E0C}" type="slidenum">
              <a:rPr lang="en-US" smtClean="0"/>
              <a:t>20</a:t>
            </a:fld>
            <a:endParaRPr lang="en-US"/>
          </a:p>
        </p:txBody>
      </p:sp>
    </p:spTree>
    <p:extLst>
      <p:ext uri="{BB962C8B-B14F-4D97-AF65-F5344CB8AC3E}">
        <p14:creationId xmlns:p14="http://schemas.microsoft.com/office/powerpoint/2010/main" val="16793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6. Primary provider has support in literature _ </a:t>
            </a:r>
            <a:r>
              <a:rPr lang="en-US" sz="1400" dirty="0" err="1"/>
              <a:t>Sloper</a:t>
            </a:r>
            <a:r>
              <a:rPr lang="en-US" sz="1400" dirty="0"/>
              <a:t>, Turner (1992) – Huge study in UK: Families with multiple providers had increased parental stress, UNMET NEEDS (every=one thinks someone </a:t>
            </a:r>
            <a:r>
              <a:rPr lang="en-US" sz="1400" dirty="0" err="1"/>
              <a:t>elas</a:t>
            </a:r>
            <a:r>
              <a:rPr lang="en-US" sz="1400" dirty="0"/>
              <a:t> is doing it), Confusion, General Lack of Coordination of services.  2004 </a:t>
            </a:r>
            <a:r>
              <a:rPr lang="en-US" sz="1400" dirty="0" err="1"/>
              <a:t>Dunst</a:t>
            </a:r>
            <a:r>
              <a:rPr lang="en-US" sz="1400" dirty="0"/>
              <a:t> &amp; </a:t>
            </a:r>
            <a:r>
              <a:rPr lang="en-US" sz="1400" dirty="0" err="1"/>
              <a:t>Bruder</a:t>
            </a:r>
            <a:r>
              <a:rPr lang="en-US" sz="1400" dirty="0"/>
              <a:t> – Finding from national Study on </a:t>
            </a:r>
            <a:r>
              <a:rPr lang="en-US" sz="1400" dirty="0" err="1"/>
              <a:t>familes</a:t>
            </a:r>
            <a:r>
              <a:rPr lang="en-US" sz="1400" dirty="0"/>
              <a:t> reporting </a:t>
            </a:r>
            <a:r>
              <a:rPr lang="en-US" sz="1400" dirty="0" err="1"/>
              <a:t>og</a:t>
            </a:r>
            <a:r>
              <a:rPr lang="en-US" sz="1400" dirty="0"/>
              <a:t> the </a:t>
            </a:r>
            <a:r>
              <a:rPr lang="en-US" sz="1400" dirty="0" err="1"/>
              <a:t>helpfullness</a:t>
            </a:r>
            <a:r>
              <a:rPr lang="en-US" sz="1400" dirty="0"/>
              <a:t> of EI: THE MORE PROVIDERS, the LESS HELPFUL EI services were rated by parents!  But PSP does not mean one person:  “Every child, every family gets a TEAM!” ( Sheldon, Rush 2014)</a:t>
            </a:r>
          </a:p>
          <a:p>
            <a:endParaRPr lang="en-US" sz="1400" dirty="0"/>
          </a:p>
          <a:p>
            <a:r>
              <a:rPr lang="en-US" sz="1400" dirty="0"/>
              <a:t>7. Self – explanatory.  These principles are based on best available research.</a:t>
            </a:r>
          </a:p>
          <a:p>
            <a:endParaRPr lang="en-US" sz="1400" dirty="0"/>
          </a:p>
          <a:p>
            <a:r>
              <a:rPr lang="en-US" sz="1400" b="1" u="sng" dirty="0"/>
              <a:t>WHY</a:t>
            </a:r>
            <a:r>
              <a:rPr lang="en-US" sz="1400" dirty="0"/>
              <a:t> – were these principles developed???????</a:t>
            </a:r>
          </a:p>
          <a:p>
            <a:r>
              <a:rPr lang="en-US" sz="1400" dirty="0"/>
              <a:t>The 7 Key Principles were based on RESEARCH, BEST PRACTICE RECOMMENDATIONS, FEDERAL LAW.  </a:t>
            </a:r>
          </a:p>
        </p:txBody>
      </p:sp>
      <p:sp>
        <p:nvSpPr>
          <p:cNvPr id="4" name="Slide Number Placeholder 3"/>
          <p:cNvSpPr>
            <a:spLocks noGrp="1"/>
          </p:cNvSpPr>
          <p:nvPr>
            <p:ph type="sldNum" sz="quarter" idx="10"/>
          </p:nvPr>
        </p:nvSpPr>
        <p:spPr/>
        <p:txBody>
          <a:bodyPr/>
          <a:lstStyle/>
          <a:p>
            <a:fld id="{773F684B-1C92-45E2-A238-E8E6DA033E0C}" type="slidenum">
              <a:rPr lang="en-US" smtClean="0"/>
              <a:t>21</a:t>
            </a:fld>
            <a:endParaRPr lang="en-US"/>
          </a:p>
        </p:txBody>
      </p:sp>
    </p:spTree>
    <p:extLst>
      <p:ext uri="{BB962C8B-B14F-4D97-AF65-F5344CB8AC3E}">
        <p14:creationId xmlns:p14="http://schemas.microsoft.com/office/powerpoint/2010/main" val="298097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Misconception</a:t>
            </a:r>
            <a:r>
              <a:rPr lang="en-US" baseline="0" dirty="0"/>
              <a:t> is that PSP leads to a family/child having only one interventionist.  EVERY family, EVERY child has a TEAM!  </a:t>
            </a:r>
          </a:p>
          <a:p>
            <a:r>
              <a:rPr lang="en-US" baseline="0" dirty="0"/>
              <a:t>One person is the primary support for the family.  Other team members are MEETING REGULARLY to support the PSP and doing as many joint visit as necessary (based on PSP needs). </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22</a:t>
            </a:fld>
            <a:endParaRPr lang="en-US"/>
          </a:p>
        </p:txBody>
      </p:sp>
    </p:spTree>
    <p:extLst>
      <p:ext uri="{BB962C8B-B14F-4D97-AF65-F5344CB8AC3E}">
        <p14:creationId xmlns:p14="http://schemas.microsoft.com/office/powerpoint/2010/main" val="189138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Bruder</a:t>
            </a:r>
            <a:r>
              <a:rPr lang="en-US" dirty="0"/>
              <a:t> &amp; </a:t>
            </a:r>
            <a:r>
              <a:rPr lang="en-US" dirty="0" err="1"/>
              <a:t>Dunst</a:t>
            </a:r>
            <a:r>
              <a:rPr lang="en-US" dirty="0"/>
              <a:t> National Survey/Report. 2008. Helpfulness of EI.</a:t>
            </a:r>
          </a:p>
          <a:p>
            <a:r>
              <a:rPr lang="en-US" dirty="0"/>
              <a:t>Families</a:t>
            </a:r>
            <a:r>
              <a:rPr lang="en-US" baseline="0" dirty="0"/>
              <a:t> that rated interventionist(s) as helpful:</a:t>
            </a:r>
          </a:p>
          <a:p>
            <a:r>
              <a:rPr lang="en-US" baseline="0" dirty="0"/>
              <a:t>96 % - with 1 interventionist</a:t>
            </a:r>
          </a:p>
          <a:p>
            <a:r>
              <a:rPr lang="en-US" baseline="0" dirty="0"/>
              <a:t>77% - with 2</a:t>
            </a:r>
          </a:p>
          <a:p>
            <a:r>
              <a:rPr lang="en-US" baseline="0" dirty="0"/>
              <a:t>69% - with 3</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23</a:t>
            </a:fld>
            <a:endParaRPr lang="en-US"/>
          </a:p>
        </p:txBody>
      </p:sp>
    </p:spTree>
    <p:extLst>
      <p:ext uri="{BB962C8B-B14F-4D97-AF65-F5344CB8AC3E}">
        <p14:creationId xmlns:p14="http://schemas.microsoft.com/office/powerpoint/2010/main" val="47956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Jack </a:t>
            </a:r>
            <a:r>
              <a:rPr lang="en-US" dirty="0" err="1"/>
              <a:t>Shonkoff</a:t>
            </a:r>
            <a:r>
              <a:rPr lang="en-US" dirty="0"/>
              <a:t>. 1992. Looked</a:t>
            </a:r>
            <a:r>
              <a:rPr lang="en-US" baseline="0" dirty="0"/>
              <a:t> at families with infants with disabilities.  Investigating factors that impacted theory and service delivery.  </a:t>
            </a:r>
          </a:p>
          <a:p>
            <a:pPr marL="228600" indent="-228600">
              <a:buAutoNum type="arabicParenBoth"/>
            </a:pPr>
            <a:endParaRPr lang="en-US" baseline="0" dirty="0"/>
          </a:p>
          <a:p>
            <a:pPr marL="0" indent="0">
              <a:buNone/>
            </a:pPr>
            <a:r>
              <a:rPr lang="en-US" baseline="0" dirty="0"/>
              <a:t>(2) </a:t>
            </a:r>
            <a:r>
              <a:rPr lang="en-US" baseline="0" dirty="0" err="1"/>
              <a:t>Sloper</a:t>
            </a:r>
            <a:r>
              <a:rPr lang="en-US" baseline="0" dirty="0"/>
              <a:t> &amp; Turner. 1992. Review of Literature.  Looking at service needs families of children with severe disabilities.  </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24</a:t>
            </a:fld>
            <a:endParaRPr lang="en-US"/>
          </a:p>
        </p:txBody>
      </p:sp>
    </p:spTree>
    <p:extLst>
      <p:ext uri="{BB962C8B-B14F-4D97-AF65-F5344CB8AC3E}">
        <p14:creationId xmlns:p14="http://schemas.microsoft.com/office/powerpoint/2010/main" val="215813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Pilot Study.  Rush &amp; Shelden.  Noted in their</a:t>
            </a:r>
            <a:r>
              <a:rPr lang="en-US" baseline="0" dirty="0"/>
              <a:t> Early Intervention Teaming Handbook, </a:t>
            </a:r>
            <a:r>
              <a:rPr lang="en-US" dirty="0"/>
              <a:t>2013.  Small study</a:t>
            </a:r>
            <a:r>
              <a:rPr lang="en-US" baseline="0" dirty="0"/>
              <a:t> – 20 children in each group.  Data collected for developmental outcomes for 6 – 46 weeks, mean of 20.8 weeks.  </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25</a:t>
            </a:fld>
            <a:endParaRPr lang="en-US"/>
          </a:p>
        </p:txBody>
      </p:sp>
    </p:spTree>
    <p:extLst>
      <p:ext uri="{BB962C8B-B14F-4D97-AF65-F5344CB8AC3E}">
        <p14:creationId xmlns:p14="http://schemas.microsoft.com/office/powerpoint/2010/main" val="170824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Birth to Three Practices:</a:t>
            </a:r>
            <a:endParaRPr lang="en-US" baseline="0" dirty="0"/>
          </a:p>
          <a:p>
            <a:pPr marL="171450" indent="-171450">
              <a:buFont typeface="Arial" panose="020B0604020202020204" pitchFamily="34" charset="0"/>
              <a:buChar char="•"/>
            </a:pPr>
            <a:r>
              <a:rPr lang="en-US" baseline="0" dirty="0"/>
              <a:t>Based on our best available research on how children and families learn</a:t>
            </a:r>
          </a:p>
          <a:p>
            <a:pPr marL="171450" indent="-171450">
              <a:buFont typeface="Arial" panose="020B0604020202020204" pitchFamily="34" charset="0"/>
              <a:buChar char="•"/>
            </a:pPr>
            <a:r>
              <a:rPr lang="en-US" baseline="0" dirty="0"/>
              <a:t>Encompass 3 main practices – NLE practices, Coaching as a style of interaction, PSP approach to teaming.</a:t>
            </a:r>
          </a:p>
          <a:p>
            <a:pPr marL="171450" indent="-171450">
              <a:buFont typeface="Arial" panose="020B0604020202020204" pitchFamily="34" charset="0"/>
              <a:buChar char="•"/>
            </a:pPr>
            <a:r>
              <a:rPr lang="en-US" baseline="0" dirty="0"/>
              <a:t>Builds the parent’s Competence &amp; Confidence in meeting their child’s needs and providing opportunities (strategies) for them to learn</a:t>
            </a:r>
          </a:p>
          <a:p>
            <a:pPr marL="171450" indent="-171450">
              <a:buFont typeface="Arial" panose="020B0604020202020204" pitchFamily="34" charset="0"/>
              <a:buChar char="•"/>
            </a:pPr>
            <a:r>
              <a:rPr lang="en-US" baseline="0" dirty="0"/>
              <a:t>Every Family, Every Child has a team!</a:t>
            </a:r>
            <a:endParaRPr lang="en-US" dirty="0"/>
          </a:p>
        </p:txBody>
      </p:sp>
      <p:sp>
        <p:nvSpPr>
          <p:cNvPr id="4" name="Slide Number Placeholder 3"/>
          <p:cNvSpPr>
            <a:spLocks noGrp="1"/>
          </p:cNvSpPr>
          <p:nvPr>
            <p:ph type="sldNum" sz="quarter" idx="10"/>
          </p:nvPr>
        </p:nvSpPr>
        <p:spPr/>
        <p:txBody>
          <a:bodyPr/>
          <a:lstStyle/>
          <a:p>
            <a:fld id="{03047424-FD14-433A-8D33-4EAF441E01B3}" type="slidenum">
              <a:rPr lang="en-US" smtClean="0"/>
              <a:t>26</a:t>
            </a:fld>
            <a:endParaRPr lang="en-US"/>
          </a:p>
        </p:txBody>
      </p:sp>
    </p:spTree>
    <p:extLst>
      <p:ext uri="{BB962C8B-B14F-4D97-AF65-F5344CB8AC3E}">
        <p14:creationId xmlns:p14="http://schemas.microsoft.com/office/powerpoint/2010/main" val="106797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269EC0E-1E25-3647-8F05-8583D904860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31322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9EC0E-1E25-3647-8F05-8583D904860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97615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9EC0E-1E25-3647-8F05-8583D904860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428274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9EC0E-1E25-3647-8F05-8583D904860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3670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9EC0E-1E25-3647-8F05-8583D904860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88873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9EC0E-1E25-3647-8F05-8583D904860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6856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69EC0E-1E25-3647-8F05-8583D9048600}" type="datetimeFigureOut">
              <a:rPr lang="en-US" smtClean="0"/>
              <a:t>11/17/20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49719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69EC0E-1E25-3647-8F05-8583D9048600}" type="datetimeFigureOut">
              <a:rPr lang="en-US" smtClean="0"/>
              <a:t>11/17/20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129322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9EC0E-1E25-3647-8F05-8583D9048600}" type="datetimeFigureOut">
              <a:rPr lang="en-US" smtClean="0"/>
              <a:t>11/17/20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175422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9EC0E-1E25-3647-8F05-8583D904860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210083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9EC0E-1E25-3647-8F05-8583D904860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7950-926A-144E-B28C-8CBB2E78EA2D}" type="slidenum">
              <a:rPr lang="en-US" smtClean="0"/>
              <a:t>‹#›</a:t>
            </a:fld>
            <a:endParaRPr lang="en-US"/>
          </a:p>
        </p:txBody>
      </p:sp>
    </p:spTree>
    <p:extLst>
      <p:ext uri="{BB962C8B-B14F-4D97-AF65-F5344CB8AC3E}">
        <p14:creationId xmlns:p14="http://schemas.microsoft.com/office/powerpoint/2010/main" val="47086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455">
              <a:srgbClr val="ECB8EA"/>
            </a:gs>
            <a:gs pos="55352">
              <a:srgbClr val="E7A6E5"/>
            </a:gs>
            <a:gs pos="0">
              <a:schemeClr val="accent1">
                <a:lumMod val="5000"/>
                <a:lumOff val="95000"/>
              </a:schemeClr>
            </a:gs>
            <a:gs pos="74000">
              <a:schemeClr val="accent2">
                <a:lumMod val="40000"/>
                <a:lumOff val="60000"/>
              </a:schemeClr>
            </a:gs>
            <a:gs pos="90000">
              <a:schemeClr val="accent2">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9EC0E-1E25-3647-8F05-8583D9048600}" type="datetimeFigureOut">
              <a:rPr lang="en-US" smtClean="0"/>
              <a:t>11/17/20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F7950-926A-144E-B28C-8CBB2E78EA2D}" type="slidenum">
              <a:rPr lang="en-US" smtClean="0"/>
              <a:t>‹#›</a:t>
            </a:fld>
            <a:endParaRPr lang="en-US"/>
          </a:p>
        </p:txBody>
      </p:sp>
    </p:spTree>
    <p:extLst>
      <p:ext uri="{BB962C8B-B14F-4D97-AF65-F5344CB8AC3E}">
        <p14:creationId xmlns:p14="http://schemas.microsoft.com/office/powerpoint/2010/main" val="383045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com/url?sa=i&amp;rct=j&amp;q=&amp;esrc=s&amp;source=images&amp;cd=&amp;cad=rja&amp;uact=8&amp;docid=H9FVAByPVpoBxM&amp;tbnid=LDTytdMofIdwLM:&amp;ved=0CAUQjRw&amp;url=http://590kid.com/2013/01/16/idaho-lawmakers-looking-for-financial-boost-for-foster-care/&amp;ei=lu9GU9PgMZDLsQTD14Ao&amp;bvm=bv.64507335,d.ZGU&amp;psig=AFQjCNHbxVxJt757RWXwbUe4nP4vh_JEXA&amp;ust=13972438915736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url?sa=i&amp;rct=j&amp;q=&amp;esrc=s&amp;source=images&amp;cd=&amp;cad=rja&amp;uact=8&amp;docid=hrHdvLXW1qI5eM&amp;tbnid=ry2R7yMXZe15OM:&amp;ved=0CAUQjRw&amp;url=http://www.specialeducationguide.com/early-intervention/the-role-of-the-parent-in-early-intervention/&amp;ei=-fBGU5HdCqTMsQShhICwBQ&amp;bvm=bv.64507335,d.ZGU&amp;psig=AFQjCNHnMIQZ2nOEYmnITGDFyigeurH6zA&amp;ust=139724443915398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3.png"/><Relationship Id="rId21" Type="http://schemas.openxmlformats.org/officeDocument/2006/relationships/image" Target="../media/image20.emf"/><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hyperlink" Target="http://www.uconnucedd.org/pdfs/projects/rtc/rtc_outcome_interview_data_report_10_15_04.pdf" TargetMode="Externa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9.xml"/><Relationship Id="rId7" Type="http://schemas.openxmlformats.org/officeDocument/2006/relationships/diagramQuickStyle" Target="../diagrams/quickStyle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5.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6.png"/><Relationship Id="rId4" Type="http://schemas.openxmlformats.org/officeDocument/2006/relationships/hyperlink" Target="http://www.ectacenter.org/~pdfs/calls/2004/partcsettings/hanft.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hyperlink" Target="http://www.ectacenter.org/~pdfs/calls/2004/partcsettings/mcwilliam.pdf" TargetMode="Externa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irth23.org/aboutb23/lookslik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www.nectac.org/~pdfs/topics/families/Principles_LooksLike_DoesntLookLike3_11_08.pdf" TargetMode="External"/><Relationship Id="rId4" Type="http://schemas.openxmlformats.org/officeDocument/2006/relationships/hyperlink" Target="http://www.ectacenter.org/~pdfs/topics/families/Finalmissionandprinciples3_11_08.pdf"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7B148AD-2D80-3B4B-91A9-151704D1FF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A567C0-BF17-9B41-AA3F-F9D0763B30B7}"/>
              </a:ext>
            </a:extLst>
          </p:cNvPr>
          <p:cNvSpPr/>
          <p:nvPr/>
        </p:nvSpPr>
        <p:spPr>
          <a:xfrm>
            <a:off x="2247440" y="3367067"/>
            <a:ext cx="4726236" cy="540239"/>
          </a:xfrm>
          <a:prstGeom prst="rect">
            <a:avLst/>
          </a:prstGeom>
          <a:solidFill>
            <a:srgbClr val="93759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6DFB7-2980-A04B-899F-45BE3E90CE66}"/>
              </a:ext>
            </a:extLst>
          </p:cNvPr>
          <p:cNvSpPr>
            <a:spLocks noGrp="1"/>
          </p:cNvSpPr>
          <p:nvPr>
            <p:ph type="ctrTitle"/>
          </p:nvPr>
        </p:nvSpPr>
        <p:spPr>
          <a:xfrm>
            <a:off x="483948" y="2157963"/>
            <a:ext cx="8176104" cy="1236440"/>
          </a:xfrm>
          <a:noFill/>
        </p:spPr>
        <p:txBody>
          <a:bodyPr>
            <a:normAutofit/>
          </a:bodyPr>
          <a:lstStyle/>
          <a:p>
            <a:r>
              <a:rPr lang="en-US" sz="5700" dirty="0">
                <a:solidFill>
                  <a:schemeClr val="bg1"/>
                </a:solidFill>
                <a:latin typeface="Calibri" panose="020F0502020204030204" pitchFamily="34" charset="0"/>
                <a:cs typeface="Calibri" panose="020F0502020204030204" pitchFamily="34" charset="0"/>
              </a:rPr>
              <a:t>CT Birth to Three System</a:t>
            </a:r>
          </a:p>
        </p:txBody>
      </p:sp>
      <p:sp>
        <p:nvSpPr>
          <p:cNvPr id="3" name="Subtitle 2">
            <a:extLst>
              <a:ext uri="{FF2B5EF4-FFF2-40B4-BE49-F238E27FC236}">
                <a16:creationId xmlns:a16="http://schemas.microsoft.com/office/drawing/2014/main" id="{C609FB7E-7645-8343-A37E-FB670226BFA4}"/>
              </a:ext>
            </a:extLst>
          </p:cNvPr>
          <p:cNvSpPr>
            <a:spLocks noGrp="1"/>
          </p:cNvSpPr>
          <p:nvPr>
            <p:ph type="subTitle" idx="1"/>
          </p:nvPr>
        </p:nvSpPr>
        <p:spPr>
          <a:xfrm>
            <a:off x="2572041" y="3421739"/>
            <a:ext cx="4077035" cy="560388"/>
          </a:xfrm>
          <a:noFill/>
        </p:spPr>
        <p:txBody>
          <a:bodyPr>
            <a:normAutofit fontScale="85000" lnSpcReduction="20000"/>
          </a:bodyPr>
          <a:lstStyle/>
          <a:p>
            <a:r>
              <a:rPr lang="en-US" dirty="0">
                <a:solidFill>
                  <a:schemeClr val="bg1"/>
                </a:solidFill>
              </a:rPr>
              <a:t>A division of the Office of Early Childhood (OEC)</a:t>
            </a:r>
          </a:p>
        </p:txBody>
      </p:sp>
      <p:sp>
        <p:nvSpPr>
          <p:cNvPr id="13" name="Rectangle 12">
            <a:extLst>
              <a:ext uri="{FF2B5EF4-FFF2-40B4-BE49-F238E27FC236}">
                <a16:creationId xmlns:a16="http://schemas.microsoft.com/office/drawing/2014/main" id="{F10E4D28-82E1-C449-8E67-852D7ACCF7EC}"/>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B2062665-CD57-A147-9852-67A8077217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5" name="TextBox 4"/>
          <p:cNvSpPr txBox="1"/>
          <p:nvPr/>
        </p:nvSpPr>
        <p:spPr>
          <a:xfrm>
            <a:off x="3415938" y="4020667"/>
            <a:ext cx="2389239" cy="369332"/>
          </a:xfrm>
          <a:prstGeom prst="rect">
            <a:avLst/>
          </a:prstGeom>
          <a:noFill/>
        </p:spPr>
        <p:txBody>
          <a:bodyPr wrap="square" rtlCol="0">
            <a:spAutoFit/>
          </a:bodyPr>
          <a:lstStyle/>
          <a:p>
            <a:r>
              <a:rPr lang="en-US" dirty="0">
                <a:solidFill>
                  <a:schemeClr val="bg1"/>
                </a:solidFill>
              </a:rPr>
              <a:t>November</a:t>
            </a:r>
            <a:r>
              <a:rPr lang="en-US" dirty="0"/>
              <a:t> </a:t>
            </a:r>
            <a:r>
              <a:rPr lang="en-US" dirty="0">
                <a:solidFill>
                  <a:schemeClr val="bg1"/>
                </a:solidFill>
              </a:rPr>
              <a:t>16, 2020</a:t>
            </a:r>
          </a:p>
        </p:txBody>
      </p:sp>
    </p:spTree>
    <p:extLst>
      <p:ext uri="{BB962C8B-B14F-4D97-AF65-F5344CB8AC3E}">
        <p14:creationId xmlns:p14="http://schemas.microsoft.com/office/powerpoint/2010/main" val="67348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455356" y="149627"/>
            <a:ext cx="6036058" cy="954107"/>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Birth to Three Systems Referral</a:t>
            </a:r>
          </a:p>
          <a:p>
            <a:r>
              <a:rPr lang="en-US" sz="2800" b="1" dirty="0">
                <a:solidFill>
                  <a:srgbClr val="61366F"/>
                </a:solidFill>
                <a:latin typeface="Calibri" panose="020F0502020204030204" pitchFamily="34" charset="0"/>
                <a:cs typeface="Calibri" panose="020F0502020204030204" pitchFamily="34" charset="0"/>
              </a:rPr>
              <a:t>Single point of entry</a:t>
            </a:r>
            <a:endParaRPr lang="en-US" sz="2000" dirty="0">
              <a:solidFill>
                <a:srgbClr val="93759C"/>
              </a:solidFill>
            </a:endParaRPr>
          </a:p>
        </p:txBody>
      </p:sp>
      <p:sp>
        <p:nvSpPr>
          <p:cNvPr id="2" name="Rectangle 1"/>
          <p:cNvSpPr/>
          <p:nvPr/>
        </p:nvSpPr>
        <p:spPr>
          <a:xfrm>
            <a:off x="540773" y="1354095"/>
            <a:ext cx="7816645" cy="3816429"/>
          </a:xfrm>
          <a:prstGeom prst="rect">
            <a:avLst/>
          </a:prstGeom>
        </p:spPr>
        <p:txBody>
          <a:bodyPr wrap="square">
            <a:spAutoFit/>
          </a:bodyPr>
          <a:lstStyle/>
          <a:p>
            <a:r>
              <a:rPr lang="en-US" altLang="en-US" sz="2200" b="1" dirty="0"/>
              <a:t>Child Development Infoline </a:t>
            </a:r>
            <a:r>
              <a:rPr lang="en-US" altLang="en-US" sz="2200" dirty="0"/>
              <a:t>(CDI) is the single point of entry for </a:t>
            </a:r>
            <a:br>
              <a:rPr lang="en-US" altLang="en-US" sz="2200" dirty="0"/>
            </a:br>
            <a:r>
              <a:rPr lang="en-US" altLang="en-US" sz="2200" dirty="0"/>
              <a:t>Birth to Three, Help Me Grow, and other important childhood resources</a:t>
            </a:r>
          </a:p>
          <a:p>
            <a:pPr algn="ctr"/>
            <a:r>
              <a:rPr lang="en-US" altLang="en-US" sz="2200" dirty="0"/>
              <a:t>Three ways to make a Birth to Three referral:</a:t>
            </a:r>
          </a:p>
          <a:p>
            <a:pPr algn="ctr"/>
            <a:r>
              <a:rPr lang="en-US" altLang="en-US" sz="2200" b="1" dirty="0"/>
              <a:t>  1-800-505-7000</a:t>
            </a:r>
            <a:endParaRPr lang="en-US" altLang="en-US" sz="2200" i="1" dirty="0"/>
          </a:p>
          <a:p>
            <a:pPr marL="630000" lvl="2" indent="0" algn="ctr">
              <a:buNone/>
            </a:pPr>
            <a:r>
              <a:rPr lang="en-US" altLang="en-US" sz="2200" dirty="0"/>
              <a:t>www.birth23.org/referrals</a:t>
            </a:r>
          </a:p>
          <a:p>
            <a:pPr marL="630000" lvl="2" indent="0" algn="ctr">
              <a:buNone/>
            </a:pPr>
            <a:r>
              <a:rPr lang="en-US" altLang="en-US" sz="2200" dirty="0"/>
              <a:t> fax referral form to CDI</a:t>
            </a:r>
          </a:p>
          <a:p>
            <a:pPr marL="630000" lvl="2" indent="0" algn="ctr">
              <a:buNone/>
            </a:pPr>
            <a:endParaRPr lang="en-US" altLang="en-US" sz="2200" dirty="0"/>
          </a:p>
          <a:p>
            <a:pPr lvl="1"/>
            <a:r>
              <a:rPr lang="en-US" altLang="en-US" sz="2200" b="1" dirty="0"/>
              <a:t>Anyone can contact CDI but only a “Parent” can give consent to proceed with the referral.</a:t>
            </a:r>
          </a:p>
          <a:p>
            <a:pPr lvl="1"/>
            <a:r>
              <a:rPr lang="en-US" altLang="en-US" sz="2200" dirty="0"/>
              <a:t>What is a “parent” in Birth to Three?</a:t>
            </a:r>
          </a:p>
        </p:txBody>
      </p:sp>
      <p:sp>
        <p:nvSpPr>
          <p:cNvPr id="4" name="TextBox 3"/>
          <p:cNvSpPr txBox="1"/>
          <p:nvPr/>
        </p:nvSpPr>
        <p:spPr>
          <a:xfrm>
            <a:off x="7606725" y="259418"/>
            <a:ext cx="914400" cy="6463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a:t>211</a:t>
            </a:r>
          </a:p>
        </p:txBody>
      </p:sp>
    </p:spTree>
    <p:extLst>
      <p:ext uri="{BB962C8B-B14F-4D97-AF65-F5344CB8AC3E}">
        <p14:creationId xmlns:p14="http://schemas.microsoft.com/office/powerpoint/2010/main" val="269817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207426" y="221562"/>
            <a:ext cx="7097942"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Who is a “parent” under sec. 602.23 of IDEA</a:t>
            </a:r>
            <a:endParaRPr lang="en-US" sz="2000" dirty="0">
              <a:solidFill>
                <a:srgbClr val="93759C"/>
              </a:solidFill>
            </a:endParaRPr>
          </a:p>
        </p:txBody>
      </p:sp>
      <p:sp>
        <p:nvSpPr>
          <p:cNvPr id="2" name="Rectangle 1"/>
          <p:cNvSpPr/>
          <p:nvPr/>
        </p:nvSpPr>
        <p:spPr>
          <a:xfrm>
            <a:off x="298866" y="1010134"/>
            <a:ext cx="8245367" cy="4124206"/>
          </a:xfrm>
          <a:prstGeom prst="rect">
            <a:avLst/>
          </a:prstGeom>
        </p:spPr>
        <p:txBody>
          <a:bodyPr wrap="square">
            <a:spAutoFit/>
          </a:bodyPr>
          <a:lstStyle/>
          <a:p>
            <a:pPr marL="0" lvl="1" indent="0">
              <a:spcBef>
                <a:spcPts val="0"/>
              </a:spcBef>
              <a:buClr>
                <a:schemeClr val="tx1"/>
              </a:buClr>
              <a:buSzPct val="100000"/>
              <a:buFont typeface="Arial" charset="0"/>
              <a:buAutoNum type="alphaUcPeriod"/>
            </a:pPr>
            <a:r>
              <a:rPr lang="en-US" altLang="en-US" sz="2000" dirty="0"/>
              <a:t> a natural, adoptive, or </a:t>
            </a:r>
            <a:r>
              <a:rPr lang="en-US" altLang="en-US" sz="2200" b="1" dirty="0"/>
              <a:t>foster parent </a:t>
            </a:r>
            <a:r>
              <a:rPr lang="en-US" altLang="en-US" sz="2000" dirty="0"/>
              <a:t>of a child (unless a foster parent is prohibited by State law from serving as a parent);</a:t>
            </a:r>
          </a:p>
          <a:p>
            <a:pPr marL="0" lvl="1" indent="0">
              <a:spcBef>
                <a:spcPts val="0"/>
              </a:spcBef>
              <a:buClr>
                <a:schemeClr val="tx1"/>
              </a:buClr>
              <a:buSzPct val="100000"/>
              <a:buFont typeface="Arial" charset="0"/>
              <a:buAutoNum type="alphaUcPeriod"/>
            </a:pPr>
            <a:endParaRPr lang="en-US" altLang="en-US" sz="2000" dirty="0"/>
          </a:p>
          <a:p>
            <a:pPr marL="0" lvl="1" indent="0">
              <a:spcBef>
                <a:spcPts val="0"/>
              </a:spcBef>
              <a:buClr>
                <a:schemeClr val="tx1"/>
              </a:buClr>
              <a:buSzPct val="100000"/>
              <a:buFont typeface="Arial" charset="0"/>
              <a:buAutoNum type="alphaUcPeriod"/>
            </a:pPr>
            <a:r>
              <a:rPr lang="en-US" altLang="en-US" sz="2000" dirty="0"/>
              <a:t> a guardian (but not the State if the child is a ward of the state); </a:t>
            </a:r>
          </a:p>
          <a:p>
            <a:pPr marL="0" lvl="1" indent="0">
              <a:spcBef>
                <a:spcPts val="0"/>
              </a:spcBef>
              <a:buClr>
                <a:schemeClr val="tx1"/>
              </a:buClr>
              <a:buSzPct val="100000"/>
              <a:buFont typeface="Arial" charset="0"/>
              <a:buAutoNum type="alphaUcPeriod"/>
            </a:pPr>
            <a:endParaRPr lang="en-US" altLang="en-US" sz="2000" dirty="0"/>
          </a:p>
          <a:p>
            <a:pPr marL="0" lvl="1" indent="0">
              <a:spcBef>
                <a:spcPts val="0"/>
              </a:spcBef>
              <a:buClr>
                <a:schemeClr val="tx1"/>
              </a:buClr>
              <a:buSzPct val="100000"/>
              <a:buFont typeface="Arial" charset="0"/>
              <a:buAutoNum type="alphaUcPeriod"/>
            </a:pPr>
            <a:r>
              <a:rPr lang="en-US" altLang="en-US" sz="2000" dirty="0"/>
              <a:t> an individual acting in the place of a natural or adoptive parent (including a grandparent, stepparent, or other relative) with whom the child lives; or an individual who is legally responsible for the child’s welfare; or</a:t>
            </a:r>
          </a:p>
          <a:p>
            <a:pPr marL="0" lvl="1" indent="0">
              <a:spcBef>
                <a:spcPts val="0"/>
              </a:spcBef>
              <a:buClr>
                <a:schemeClr val="tx1"/>
              </a:buClr>
              <a:buSzPct val="100000"/>
              <a:buFont typeface="Arial" charset="0"/>
              <a:buAutoNum type="alphaUcPeriod"/>
            </a:pPr>
            <a:endParaRPr lang="en-US" altLang="en-US" sz="2000" dirty="0"/>
          </a:p>
          <a:p>
            <a:pPr marL="0" lvl="1" indent="0">
              <a:spcBef>
                <a:spcPts val="0"/>
              </a:spcBef>
              <a:buClr>
                <a:schemeClr val="tx1"/>
              </a:buClr>
              <a:buSzPct val="100000"/>
              <a:buFont typeface="Arial" charset="0"/>
              <a:buAutoNum type="alphaUcPeriod"/>
            </a:pPr>
            <a:r>
              <a:rPr lang="en-US" altLang="en-US" sz="2000" dirty="0"/>
              <a:t> an individual assigned to be a surrogate parent.</a:t>
            </a:r>
          </a:p>
          <a:p>
            <a:pPr marL="0" lvl="1" indent="0">
              <a:spcBef>
                <a:spcPts val="0"/>
              </a:spcBef>
              <a:buClr>
                <a:schemeClr val="tx1"/>
              </a:buClr>
              <a:buSzPct val="100000"/>
              <a:buFont typeface="Arial" charset="0"/>
              <a:buAutoNum type="alphaUcPeriod"/>
            </a:pPr>
            <a:endParaRPr lang="en-US" altLang="en-US" sz="2000" dirty="0"/>
          </a:p>
          <a:p>
            <a:pPr marL="0" lvl="1" indent="0">
              <a:spcBef>
                <a:spcPts val="0"/>
              </a:spcBef>
              <a:buClr>
                <a:schemeClr val="tx1"/>
              </a:buClr>
              <a:buSzPct val="100000"/>
              <a:buFont typeface="Arial" charset="0"/>
              <a:buAutoNum type="alphaUcPeriod"/>
            </a:pPr>
            <a:r>
              <a:rPr lang="en-US" altLang="en-US" sz="2000" dirty="0"/>
              <a:t> </a:t>
            </a:r>
            <a:r>
              <a:rPr lang="en-US" altLang="en-US" sz="2000" b="1" dirty="0"/>
              <a:t>Uninterrupted Scholar’s Act </a:t>
            </a:r>
            <a:r>
              <a:rPr lang="en-US" altLang="en-US" sz="2000" dirty="0"/>
              <a:t>gives DCF access to all B23 records of children in foster care</a:t>
            </a:r>
          </a:p>
        </p:txBody>
      </p:sp>
    </p:spTree>
    <p:extLst>
      <p:ext uri="{BB962C8B-B14F-4D97-AF65-F5344CB8AC3E}">
        <p14:creationId xmlns:p14="http://schemas.microsoft.com/office/powerpoint/2010/main" val="7404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207425" y="221562"/>
            <a:ext cx="7609219"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Rights of the parent/person acting as the parent</a:t>
            </a:r>
            <a:endParaRPr lang="en-US" sz="2000" dirty="0">
              <a:solidFill>
                <a:srgbClr val="93759C"/>
              </a:solidFill>
            </a:endParaRPr>
          </a:p>
        </p:txBody>
      </p:sp>
      <p:sp>
        <p:nvSpPr>
          <p:cNvPr id="3" name="Rectangle 2"/>
          <p:cNvSpPr/>
          <p:nvPr/>
        </p:nvSpPr>
        <p:spPr>
          <a:xfrm>
            <a:off x="825910" y="1091381"/>
            <a:ext cx="6032090" cy="5262979"/>
          </a:xfrm>
          <a:prstGeom prst="rect">
            <a:avLst/>
          </a:prstGeom>
        </p:spPr>
        <p:txBody>
          <a:bodyPr wrap="square">
            <a:spAutoFit/>
          </a:bodyPr>
          <a:lstStyle/>
          <a:p>
            <a:pPr marL="457200" indent="-457200">
              <a:buFont typeface="Arial" panose="020B0604020202020204" pitchFamily="34" charset="0"/>
              <a:buChar char="•"/>
            </a:pPr>
            <a:r>
              <a:rPr lang="en-US" altLang="en-US" sz="2800" dirty="0"/>
              <a:t>give consent for evaluation and services </a:t>
            </a:r>
          </a:p>
          <a:p>
            <a:pPr marL="457200" indent="-457200">
              <a:buFont typeface="Arial" panose="020B0604020202020204" pitchFamily="34" charset="0"/>
              <a:buChar char="•"/>
            </a:pPr>
            <a:r>
              <a:rPr lang="en-US" altLang="en-US" sz="2800" dirty="0"/>
              <a:t>authorize release of information from the child’s B23 record </a:t>
            </a:r>
          </a:p>
          <a:p>
            <a:pPr marL="457200" indent="-457200">
              <a:buFont typeface="Arial" panose="020B0604020202020204" pitchFamily="34" charset="0"/>
              <a:buChar char="•"/>
            </a:pPr>
            <a:r>
              <a:rPr lang="en-US" altLang="en-US" sz="2800" dirty="0"/>
              <a:t>refer a child to the nexus school district </a:t>
            </a:r>
          </a:p>
          <a:p>
            <a:pPr marL="457200" indent="-457200">
              <a:buFont typeface="Arial" panose="020B0604020202020204" pitchFamily="34" charset="0"/>
              <a:buChar char="•"/>
            </a:pPr>
            <a:r>
              <a:rPr lang="en-US" altLang="en-US" sz="2800" dirty="0"/>
              <a:t>have IDEA due process rights</a:t>
            </a:r>
          </a:p>
          <a:p>
            <a:endParaRPr lang="en-US" altLang="en-US" sz="2800" dirty="0"/>
          </a:p>
          <a:p>
            <a:r>
              <a:rPr lang="en-US" altLang="en-US" sz="2800" dirty="0"/>
              <a:t>If a child is under DCF oversight, DCF must sign consent for </a:t>
            </a:r>
            <a:r>
              <a:rPr lang="en-US" altLang="en-US" sz="2800" b="1" dirty="0"/>
              <a:t>non-educational issues </a:t>
            </a:r>
            <a:r>
              <a:rPr lang="en-US" altLang="en-US" sz="2800" dirty="0"/>
              <a:t>such as release of medical records or permission to bill Medicaid</a:t>
            </a:r>
            <a:endParaRPr lang="en-US" altLang="en-US" dirty="0"/>
          </a:p>
        </p:txBody>
      </p:sp>
      <p:pic>
        <p:nvPicPr>
          <p:cNvPr id="9" name="irc_mi" descr="http://590kid.com/wp-content/uploads/2012/04/child-baby.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432" y="752266"/>
            <a:ext cx="2900084" cy="1845628"/>
          </a:xfrm>
          <a:prstGeom prst="rect">
            <a:avLst/>
          </a:prstGeom>
          <a:noFill/>
          <a:ln>
            <a:noFill/>
          </a:ln>
        </p:spPr>
      </p:pic>
    </p:spTree>
    <p:extLst>
      <p:ext uri="{BB962C8B-B14F-4D97-AF65-F5344CB8AC3E}">
        <p14:creationId xmlns:p14="http://schemas.microsoft.com/office/powerpoint/2010/main" val="167294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207425" y="221562"/>
            <a:ext cx="7609219"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After CDI obtains Parental consent</a:t>
            </a:r>
            <a:endParaRPr lang="en-US" sz="2000" dirty="0">
              <a:solidFill>
                <a:srgbClr val="93759C"/>
              </a:solidFill>
            </a:endParaRPr>
          </a:p>
        </p:txBody>
      </p:sp>
      <p:pic>
        <p:nvPicPr>
          <p:cNvPr id="8" name="Picture 7"/>
          <p:cNvPicPr>
            <a:picLocks noChangeAspect="1"/>
          </p:cNvPicPr>
          <p:nvPr/>
        </p:nvPicPr>
        <p:blipFill>
          <a:blip r:embed="rId4"/>
          <a:stretch>
            <a:fillRect/>
          </a:stretch>
        </p:blipFill>
        <p:spPr>
          <a:xfrm>
            <a:off x="599921" y="958860"/>
            <a:ext cx="7629525" cy="3609975"/>
          </a:xfrm>
          <a:prstGeom prst="rect">
            <a:avLst/>
          </a:prstGeom>
        </p:spPr>
      </p:pic>
      <p:sp>
        <p:nvSpPr>
          <p:cNvPr id="2" name="TextBox 1"/>
          <p:cNvSpPr txBox="1"/>
          <p:nvPr/>
        </p:nvSpPr>
        <p:spPr>
          <a:xfrm flipH="1">
            <a:off x="914398" y="4670323"/>
            <a:ext cx="70300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Random rotation of programs servicing the town and open to receive new referrals</a:t>
            </a:r>
          </a:p>
          <a:p>
            <a:r>
              <a:rPr lang="en-US" dirty="0"/>
              <a:t>     or</a:t>
            </a:r>
          </a:p>
          <a:p>
            <a:pPr marL="285750" indent="-285750">
              <a:buFont typeface="Arial" panose="020B0604020202020204" pitchFamily="34" charset="0"/>
              <a:buChar char="•"/>
            </a:pPr>
            <a:r>
              <a:rPr lang="en-US" dirty="0"/>
              <a:t>Specific program based on parent request</a:t>
            </a:r>
          </a:p>
        </p:txBody>
      </p:sp>
    </p:spTree>
    <p:extLst>
      <p:ext uri="{BB962C8B-B14F-4D97-AF65-F5344CB8AC3E}">
        <p14:creationId xmlns:p14="http://schemas.microsoft.com/office/powerpoint/2010/main" val="182652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A2E9BCFC-B2B5-C343-BF61-64424DA2737E}"/>
              </a:ext>
            </a:extLst>
          </p:cNvPr>
          <p:cNvSpPr/>
          <p:nvPr/>
        </p:nvSpPr>
        <p:spPr>
          <a:xfrm rot="10800000">
            <a:off x="1258527" y="3411992"/>
            <a:ext cx="3227845" cy="2721915"/>
          </a:xfrm>
          <a:prstGeom prst="round2DiagRect">
            <a:avLst/>
          </a:prstGeom>
          <a:solidFill>
            <a:srgbClr val="004A9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Diagonal Corner Rectangle 16">
            <a:extLst>
              <a:ext uri="{FF2B5EF4-FFF2-40B4-BE49-F238E27FC236}">
                <a16:creationId xmlns:a16="http://schemas.microsoft.com/office/drawing/2014/main" id="{AD07AEF1-FA83-A744-A8A0-A799B2670CEB}"/>
              </a:ext>
            </a:extLst>
          </p:cNvPr>
          <p:cNvSpPr/>
          <p:nvPr/>
        </p:nvSpPr>
        <p:spPr>
          <a:xfrm rot="10800000" flipV="1">
            <a:off x="4671196" y="3428999"/>
            <a:ext cx="3273268" cy="2704909"/>
          </a:xfrm>
          <a:prstGeom prst="round2DiagRect">
            <a:avLst/>
          </a:prstGeom>
          <a:solidFill>
            <a:srgbClr val="9375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Diagnosed clinical medical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Diagnosed medical condition with high probability of developmental delay or</a:t>
            </a:r>
          </a:p>
          <a:p>
            <a:pPr marL="285750" indent="-285750">
              <a:buFont typeface="Arial" panose="020B0604020202020204" pitchFamily="34" charset="0"/>
              <a:buChar char="•"/>
            </a:pPr>
            <a:r>
              <a:rPr lang="en-US" dirty="0"/>
              <a:t>-2.0 SD in one domain or</a:t>
            </a:r>
          </a:p>
          <a:p>
            <a:pPr marL="285750" indent="-285750">
              <a:buFont typeface="Arial" panose="020B0604020202020204" pitchFamily="34" charset="0"/>
              <a:buChar char="•"/>
            </a:pPr>
            <a:r>
              <a:rPr lang="en-US" dirty="0"/>
              <a:t>-1.5 SD in two domains</a:t>
            </a:r>
          </a:p>
          <a:p>
            <a:endParaRPr lang="en-US" dirty="0"/>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US" dirty="0"/>
          </a:p>
          <a:p>
            <a:pPr algn="ctr"/>
            <a:endParaRPr lang="en-US" dirty="0"/>
          </a:p>
        </p:txBody>
      </p:sp>
      <p:sp>
        <p:nvSpPr>
          <p:cNvPr id="18" name="Round Diagonal Corner Rectangle 17">
            <a:extLst>
              <a:ext uri="{FF2B5EF4-FFF2-40B4-BE49-F238E27FC236}">
                <a16:creationId xmlns:a16="http://schemas.microsoft.com/office/drawing/2014/main" id="{5583E463-D14B-7F46-BDBC-D3946B8EC97F}"/>
              </a:ext>
            </a:extLst>
          </p:cNvPr>
          <p:cNvSpPr/>
          <p:nvPr/>
        </p:nvSpPr>
        <p:spPr>
          <a:xfrm rot="10800000" flipV="1">
            <a:off x="1258527" y="795058"/>
            <a:ext cx="3264883" cy="2442570"/>
          </a:xfrm>
          <a:prstGeom prst="round2DiagRect">
            <a:avLst/>
          </a:prstGeom>
          <a:solidFill>
            <a:srgbClr val="9375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Diagonal Corner Rectangle 18">
            <a:extLst>
              <a:ext uri="{FF2B5EF4-FFF2-40B4-BE49-F238E27FC236}">
                <a16:creationId xmlns:a16="http://schemas.microsoft.com/office/drawing/2014/main" id="{A0D62621-3225-A04F-BFD3-2EDE719606DF}"/>
              </a:ext>
            </a:extLst>
          </p:cNvPr>
          <p:cNvSpPr/>
          <p:nvPr/>
        </p:nvSpPr>
        <p:spPr>
          <a:xfrm rot="10800000">
            <a:off x="4736655" y="802541"/>
            <a:ext cx="3273268" cy="2435088"/>
          </a:xfrm>
          <a:prstGeom prst="round2DiagRect">
            <a:avLst/>
          </a:prstGeom>
          <a:solidFill>
            <a:srgbClr val="004A9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E1AFC1-7FE1-A542-9DFD-F88442FD6C2F}"/>
              </a:ext>
            </a:extLst>
          </p:cNvPr>
          <p:cNvSpPr txBox="1"/>
          <p:nvPr/>
        </p:nvSpPr>
        <p:spPr>
          <a:xfrm>
            <a:off x="1815059" y="1244749"/>
            <a:ext cx="2241449" cy="1477328"/>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Two multidisciplinary professionals (one of which is a match for the domain of identified concern)</a:t>
            </a:r>
            <a:endParaRPr lang="en-US" dirty="0">
              <a:solidFill>
                <a:schemeClr val="bg1"/>
              </a:solidFill>
            </a:endParaRPr>
          </a:p>
        </p:txBody>
      </p:sp>
      <p:sp>
        <p:nvSpPr>
          <p:cNvPr id="21" name="TextBox 20">
            <a:extLst>
              <a:ext uri="{FF2B5EF4-FFF2-40B4-BE49-F238E27FC236}">
                <a16:creationId xmlns:a16="http://schemas.microsoft.com/office/drawing/2014/main" id="{F1816F86-E4DA-3548-8EDC-E5961D635EA9}"/>
              </a:ext>
            </a:extLst>
          </p:cNvPr>
          <p:cNvSpPr txBox="1"/>
          <p:nvPr/>
        </p:nvSpPr>
        <p:spPr>
          <a:xfrm>
            <a:off x="5301752" y="1139179"/>
            <a:ext cx="2406738" cy="1754326"/>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5 Domains</a:t>
            </a:r>
          </a:p>
          <a:p>
            <a:pPr marL="28575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Cognitive</a:t>
            </a:r>
          </a:p>
          <a:p>
            <a:pPr marL="28575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Communication</a:t>
            </a:r>
          </a:p>
          <a:p>
            <a:pPr marL="28575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Motor</a:t>
            </a:r>
          </a:p>
          <a:p>
            <a:pPr marL="28575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Adaptive</a:t>
            </a:r>
          </a:p>
          <a:p>
            <a:pPr marL="285750" indent="-28575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Social/emotional </a:t>
            </a:r>
            <a:endParaRPr lang="en-US" dirty="0">
              <a:solidFill>
                <a:schemeClr val="bg1"/>
              </a:solidFill>
            </a:endParaRPr>
          </a:p>
        </p:txBody>
      </p:sp>
      <p:sp>
        <p:nvSpPr>
          <p:cNvPr id="22" name="TextBox 21">
            <a:extLst>
              <a:ext uri="{FF2B5EF4-FFF2-40B4-BE49-F238E27FC236}">
                <a16:creationId xmlns:a16="http://schemas.microsoft.com/office/drawing/2014/main" id="{7727C5E8-0E2B-304C-ACB2-19662B4BFA66}"/>
              </a:ext>
            </a:extLst>
          </p:cNvPr>
          <p:cNvSpPr txBox="1"/>
          <p:nvPr/>
        </p:nvSpPr>
        <p:spPr>
          <a:xfrm>
            <a:off x="1533979" y="3548585"/>
            <a:ext cx="2713980" cy="2585323"/>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In rare instances: informed clinical opinion supported by portions of appropriate tools</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Must be supported by a standardized norm-referenced tool within 6 months</a:t>
            </a:r>
            <a:endParaRPr lang="en-US" dirty="0">
              <a:solidFill>
                <a:schemeClr val="bg1"/>
              </a:solidFill>
            </a:endParaRPr>
          </a:p>
        </p:txBody>
      </p:sp>
      <p:sp>
        <p:nvSpPr>
          <p:cNvPr id="15" name="Rectangle 14">
            <a:extLst>
              <a:ext uri="{FF2B5EF4-FFF2-40B4-BE49-F238E27FC236}">
                <a16:creationId xmlns:a16="http://schemas.microsoft.com/office/drawing/2014/main" id="{5D55C56D-2022-9F46-B3E1-946A68A00B2F}"/>
              </a:ext>
            </a:extLst>
          </p:cNvPr>
          <p:cNvSpPr/>
          <p:nvPr/>
        </p:nvSpPr>
        <p:spPr>
          <a:xfrm>
            <a:off x="0" y="6237449"/>
            <a:ext cx="9144000" cy="620551"/>
          </a:xfrm>
          <a:prstGeom prst="rect">
            <a:avLst/>
          </a:prstGeom>
          <a:gradFill>
            <a:gsLst>
              <a:gs pos="99000">
                <a:schemeClr val="bg1">
                  <a:alpha val="66000"/>
                </a:schemeClr>
              </a:gs>
              <a:gs pos="14000">
                <a:srgbClr val="61366F">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CC13F51F-A66B-C14E-9AFA-3551B35848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29" name="TextBox 28">
            <a:extLst>
              <a:ext uri="{FF2B5EF4-FFF2-40B4-BE49-F238E27FC236}">
                <a16:creationId xmlns:a16="http://schemas.microsoft.com/office/drawing/2014/main" id="{FC90085B-57C6-FA4B-810D-F168CC4BB4D4}"/>
              </a:ext>
            </a:extLst>
          </p:cNvPr>
          <p:cNvSpPr txBox="1"/>
          <p:nvPr/>
        </p:nvSpPr>
        <p:spPr>
          <a:xfrm>
            <a:off x="196645" y="175781"/>
            <a:ext cx="8947355"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Evaluation: Standardized, norm-referenced evaluation tool</a:t>
            </a:r>
            <a:endParaRPr lang="en-US" sz="2000" dirty="0">
              <a:solidFill>
                <a:srgbClr val="93759C"/>
              </a:solidFill>
            </a:endParaRPr>
          </a:p>
        </p:txBody>
      </p:sp>
    </p:spTree>
    <p:extLst>
      <p:ext uri="{BB962C8B-B14F-4D97-AF65-F5344CB8AC3E}">
        <p14:creationId xmlns:p14="http://schemas.microsoft.com/office/powerpoint/2010/main" val="124895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128768" y="221562"/>
            <a:ext cx="6173710" cy="2677656"/>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“Not Eligible”  based on multi-domain tool</a:t>
            </a:r>
          </a:p>
          <a:p>
            <a:endParaRPr lang="en-US" sz="2800" b="1" dirty="0">
              <a:solidFill>
                <a:srgbClr val="61366F"/>
              </a:solidFill>
              <a:latin typeface="Calibri" panose="020F0502020204030204" pitchFamily="34" charset="0"/>
              <a:cs typeface="Calibri" panose="020F0502020204030204" pitchFamily="34" charset="0"/>
            </a:endParaRPr>
          </a:p>
          <a:p>
            <a:r>
              <a:rPr lang="en-US" sz="2800" b="1" dirty="0">
                <a:solidFill>
                  <a:srgbClr val="61366F"/>
                </a:solidFill>
                <a:latin typeface="Calibri" panose="020F0502020204030204" pitchFamily="34" charset="0"/>
                <a:cs typeface="Calibri" panose="020F0502020204030204" pitchFamily="34" charset="0"/>
              </a:rPr>
              <a:t>Domain specific tool in area of concern</a:t>
            </a:r>
          </a:p>
          <a:p>
            <a:endParaRPr lang="en-US" sz="2800" b="1" dirty="0">
              <a:solidFill>
                <a:srgbClr val="61366F"/>
              </a:solidFill>
              <a:latin typeface="Calibri" panose="020F0502020204030204" pitchFamily="34" charset="0"/>
              <a:cs typeface="Calibri" panose="020F0502020204030204" pitchFamily="34" charset="0"/>
            </a:endParaRPr>
          </a:p>
          <a:p>
            <a:r>
              <a:rPr lang="en-US" sz="2800" b="1" dirty="0">
                <a:solidFill>
                  <a:srgbClr val="61366F"/>
                </a:solidFill>
                <a:latin typeface="Calibri" panose="020F0502020204030204" pitchFamily="34" charset="0"/>
                <a:cs typeface="Calibri" panose="020F0502020204030204" pitchFamily="34" charset="0"/>
              </a:rPr>
              <a:t>Still not eligible:</a:t>
            </a:r>
            <a:endParaRPr lang="en-US" sz="2000" dirty="0">
              <a:solidFill>
                <a:srgbClr val="93759C"/>
              </a:solidFill>
            </a:endParaRPr>
          </a:p>
        </p:txBody>
      </p:sp>
      <p:sp>
        <p:nvSpPr>
          <p:cNvPr id="2" name="TextBox 1"/>
          <p:cNvSpPr txBox="1"/>
          <p:nvPr/>
        </p:nvSpPr>
        <p:spPr>
          <a:xfrm>
            <a:off x="2775705" y="2525527"/>
            <a:ext cx="5545393" cy="3662541"/>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Re-refer after 1-3 months</a:t>
            </a:r>
          </a:p>
          <a:p>
            <a:pPr marL="342900" indent="-342900">
              <a:buFont typeface="Arial" panose="020B0604020202020204" pitchFamily="34" charset="0"/>
              <a:buChar char="•"/>
            </a:pPr>
            <a:r>
              <a:rPr lang="en-US" altLang="en-US" sz="2400" dirty="0"/>
              <a:t>Enroll in ASQ to track development</a:t>
            </a:r>
          </a:p>
          <a:p>
            <a:pPr marL="342900" indent="-342900">
              <a:buFont typeface="Arial" panose="020B0604020202020204" pitchFamily="34" charset="0"/>
              <a:buChar char="•"/>
            </a:pPr>
            <a:r>
              <a:rPr lang="en-US" altLang="en-US" sz="2400" dirty="0"/>
              <a:t>Access other resources</a:t>
            </a:r>
          </a:p>
          <a:p>
            <a:pPr marL="800100" lvl="1" indent="-342900">
              <a:buFont typeface="Arial" panose="020B0604020202020204" pitchFamily="34" charset="0"/>
              <a:buChar char="•"/>
            </a:pPr>
            <a:r>
              <a:rPr lang="en-US" altLang="en-US" sz="2000" dirty="0"/>
              <a:t>Developmental information</a:t>
            </a:r>
          </a:p>
          <a:p>
            <a:pPr marL="800100" lvl="1" indent="-342900">
              <a:buFont typeface="Arial" panose="020B0604020202020204" pitchFamily="34" charset="0"/>
              <a:buChar char="•"/>
            </a:pPr>
            <a:r>
              <a:rPr lang="en-US" altLang="en-US" sz="2000" dirty="0"/>
              <a:t>Community activities and agencies</a:t>
            </a:r>
          </a:p>
          <a:p>
            <a:pPr marL="342900" indent="-342900">
              <a:buFont typeface="Arial" panose="020B0604020202020204" pitchFamily="34" charset="0"/>
              <a:buChar char="•"/>
            </a:pPr>
            <a:r>
              <a:rPr lang="en-US" altLang="en-US" sz="2400" dirty="0"/>
              <a:t>Refer to School District when close to age three</a:t>
            </a:r>
          </a:p>
          <a:p>
            <a:pPr marL="342900" indent="-342900">
              <a:buFont typeface="Arial" panose="020B0604020202020204" pitchFamily="34" charset="0"/>
              <a:buChar char="•"/>
            </a:pPr>
            <a:r>
              <a:rPr lang="en-US" altLang="en-US" sz="2400" dirty="0"/>
              <a:t>CPAC (Child Parent Advocacy Center)</a:t>
            </a:r>
          </a:p>
          <a:p>
            <a:pPr marL="342900" indent="-342900">
              <a:buFont typeface="Arial" panose="020B0604020202020204" pitchFamily="34" charset="0"/>
              <a:buChar char="•"/>
            </a:pPr>
            <a:r>
              <a:rPr lang="en-US" altLang="en-US" sz="2400" dirty="0"/>
              <a:t>Mental health concerns: referred to a licensed professional</a:t>
            </a:r>
          </a:p>
        </p:txBody>
      </p:sp>
      <p:pic>
        <p:nvPicPr>
          <p:cNvPr id="9" name="irc_mi" descr="http://www.specialeducationguide.com/seg/assets/7_AA-mom-toddler.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02478" y="221562"/>
            <a:ext cx="2546256" cy="2305685"/>
          </a:xfrm>
          <a:prstGeom prst="rect">
            <a:avLst/>
          </a:prstGeom>
          <a:noFill/>
          <a:ln>
            <a:noFill/>
          </a:ln>
        </p:spPr>
      </p:pic>
      <p:sp>
        <p:nvSpPr>
          <p:cNvPr id="3" name="Right Arrow 2"/>
          <p:cNvSpPr/>
          <p:nvPr/>
        </p:nvSpPr>
        <p:spPr>
          <a:xfrm rot="5400000">
            <a:off x="1230435" y="1060480"/>
            <a:ext cx="435431" cy="255639"/>
          </a:xfrm>
          <a:prstGeom prst="rightArrow">
            <a:avLst>
              <a:gd name="adj1" fmla="val 269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230435" y="2120849"/>
            <a:ext cx="435431" cy="255639"/>
          </a:xfrm>
          <a:prstGeom prst="rightArrow">
            <a:avLst>
              <a:gd name="adj1" fmla="val 269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34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67200"/>
            <a:ext cx="12700000" cy="11125200"/>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760256" y="279737"/>
            <a:ext cx="4014944" cy="717009"/>
          </a:xfrm>
          <a:prstGeom prst="rect">
            <a:avLst/>
          </a:prstGeom>
          <a:noFill/>
        </p:spPr>
        <p:txBody>
          <a:bodyPr wrap="square" rtlCol="0">
            <a:spAutoFit/>
          </a:bodyPr>
          <a:lstStyle/>
          <a:p>
            <a:r>
              <a:rPr lang="en-US" sz="2000" dirty="0">
                <a:solidFill>
                  <a:srgbClr val="93759C"/>
                </a:solidFill>
              </a:rPr>
              <a:t>Ages and Stages Questionnaire (ASQ)</a:t>
            </a:r>
          </a:p>
        </p:txBody>
      </p:sp>
      <p:sp>
        <p:nvSpPr>
          <p:cNvPr id="5" name="TextBox 4"/>
          <p:cNvSpPr txBox="1"/>
          <p:nvPr/>
        </p:nvSpPr>
        <p:spPr>
          <a:xfrm>
            <a:off x="678426" y="1661652"/>
            <a:ext cx="7826477" cy="388374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4"/>
          <a:stretch>
            <a:fillRect/>
          </a:stretch>
        </p:blipFill>
        <p:spPr>
          <a:xfrm>
            <a:off x="905516" y="1409700"/>
            <a:ext cx="8147996" cy="4800600"/>
          </a:xfrm>
          <a:prstGeom prst="rect">
            <a:avLst/>
          </a:prstGeom>
        </p:spPr>
      </p:pic>
    </p:spTree>
    <p:extLst>
      <p:ext uri="{BB962C8B-B14F-4D97-AF65-F5344CB8AC3E}">
        <p14:creationId xmlns:p14="http://schemas.microsoft.com/office/powerpoint/2010/main" val="292005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A2E9BCFC-B2B5-C343-BF61-64424DA2737E}"/>
              </a:ext>
            </a:extLst>
          </p:cNvPr>
          <p:cNvSpPr/>
          <p:nvPr/>
        </p:nvSpPr>
        <p:spPr>
          <a:xfrm rot="10800000">
            <a:off x="1258528" y="3411993"/>
            <a:ext cx="3227845" cy="2408701"/>
          </a:xfrm>
          <a:prstGeom prst="round2DiagRect">
            <a:avLst/>
          </a:prstGeom>
          <a:solidFill>
            <a:srgbClr val="004A9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Diagonal Corner Rectangle 16">
            <a:extLst>
              <a:ext uri="{FF2B5EF4-FFF2-40B4-BE49-F238E27FC236}">
                <a16:creationId xmlns:a16="http://schemas.microsoft.com/office/drawing/2014/main" id="{AD07AEF1-FA83-A744-A8A0-A799B2670CEB}"/>
              </a:ext>
            </a:extLst>
          </p:cNvPr>
          <p:cNvSpPr/>
          <p:nvPr/>
        </p:nvSpPr>
        <p:spPr>
          <a:xfrm rot="10800000" flipV="1">
            <a:off x="4671196" y="3428999"/>
            <a:ext cx="3273268" cy="2391697"/>
          </a:xfrm>
          <a:prstGeom prst="round2DiagRect">
            <a:avLst/>
          </a:prstGeom>
          <a:solidFill>
            <a:srgbClr val="9375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Diagnosed clinical medical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The IFSP document:</a:t>
            </a:r>
          </a:p>
          <a:p>
            <a:pPr marL="285750" indent="-285750">
              <a:buFont typeface="Arial" panose="020B0604020202020204" pitchFamily="34" charset="0"/>
              <a:buChar char="•"/>
            </a:pPr>
            <a:r>
              <a:rPr lang="en-US" dirty="0"/>
              <a:t>Developed with family</a:t>
            </a:r>
          </a:p>
          <a:p>
            <a:pPr marL="285750" indent="-285750">
              <a:buFont typeface="Arial" panose="020B0604020202020204" pitchFamily="34" charset="0"/>
              <a:buChar char="•"/>
            </a:pPr>
            <a:r>
              <a:rPr lang="en-US" dirty="0"/>
              <a:t>Individualized</a:t>
            </a:r>
          </a:p>
          <a:p>
            <a:pPr marL="285750" indent="-285750">
              <a:buFont typeface="Arial" panose="020B0604020202020204" pitchFamily="34" charset="0"/>
              <a:buChar char="•"/>
            </a:pPr>
            <a:r>
              <a:rPr lang="en-US" dirty="0"/>
              <a:t>Family outcome in addition to child outcomes</a:t>
            </a:r>
          </a:p>
          <a:p>
            <a:pPr marL="285750" indent="-285750">
              <a:buFont typeface="Arial" panose="020B0604020202020204" pitchFamily="34" charset="0"/>
              <a:buChar char="•"/>
            </a:pPr>
            <a:r>
              <a:rPr lang="en-US" dirty="0"/>
              <a:t>Transition planning is started</a:t>
            </a:r>
          </a:p>
          <a:p>
            <a:pPr algn="ctr"/>
            <a:endParaRPr lang="en-US" dirty="0"/>
          </a:p>
          <a:p>
            <a:pPr algn="ctr"/>
            <a:endParaRPr lang="en-US" dirty="0"/>
          </a:p>
        </p:txBody>
      </p:sp>
      <p:sp>
        <p:nvSpPr>
          <p:cNvPr id="18" name="Round Diagonal Corner Rectangle 17">
            <a:extLst>
              <a:ext uri="{FF2B5EF4-FFF2-40B4-BE49-F238E27FC236}">
                <a16:creationId xmlns:a16="http://schemas.microsoft.com/office/drawing/2014/main" id="{5583E463-D14B-7F46-BDBC-D3946B8EC97F}"/>
              </a:ext>
            </a:extLst>
          </p:cNvPr>
          <p:cNvSpPr/>
          <p:nvPr/>
        </p:nvSpPr>
        <p:spPr>
          <a:xfrm rot="10800000" flipV="1">
            <a:off x="1258528" y="1033586"/>
            <a:ext cx="3264883" cy="2204042"/>
          </a:xfrm>
          <a:prstGeom prst="round2DiagRect">
            <a:avLst/>
          </a:prstGeom>
          <a:solidFill>
            <a:srgbClr val="9375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Diagonal Corner Rectangle 18">
            <a:extLst>
              <a:ext uri="{FF2B5EF4-FFF2-40B4-BE49-F238E27FC236}">
                <a16:creationId xmlns:a16="http://schemas.microsoft.com/office/drawing/2014/main" id="{A0D62621-3225-A04F-BFD3-2EDE719606DF}"/>
              </a:ext>
            </a:extLst>
          </p:cNvPr>
          <p:cNvSpPr/>
          <p:nvPr/>
        </p:nvSpPr>
        <p:spPr>
          <a:xfrm rot="10800000">
            <a:off x="4671195" y="1033586"/>
            <a:ext cx="3273268" cy="2213567"/>
          </a:xfrm>
          <a:prstGeom prst="round2DiagRect">
            <a:avLst/>
          </a:prstGeom>
          <a:solidFill>
            <a:srgbClr val="004A98">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E1AFC1-7FE1-A542-9DFD-F88442FD6C2F}"/>
              </a:ext>
            </a:extLst>
          </p:cNvPr>
          <p:cNvSpPr txBox="1"/>
          <p:nvPr/>
        </p:nvSpPr>
        <p:spPr>
          <a:xfrm>
            <a:off x="1474840" y="1155383"/>
            <a:ext cx="2615380" cy="1754326"/>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IFSP Meeting is held in a location and at a time convenient to the family.</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Parents advised of their  due process rights</a:t>
            </a:r>
            <a:endParaRPr lang="en-US" dirty="0">
              <a:solidFill>
                <a:schemeClr val="bg1"/>
              </a:solidFill>
            </a:endParaRPr>
          </a:p>
        </p:txBody>
      </p:sp>
      <p:sp>
        <p:nvSpPr>
          <p:cNvPr id="21" name="TextBox 20">
            <a:extLst>
              <a:ext uri="{FF2B5EF4-FFF2-40B4-BE49-F238E27FC236}">
                <a16:creationId xmlns:a16="http://schemas.microsoft.com/office/drawing/2014/main" id="{F1816F86-E4DA-3548-8EDC-E5961D635EA9}"/>
              </a:ext>
            </a:extLst>
          </p:cNvPr>
          <p:cNvSpPr txBox="1"/>
          <p:nvPr/>
        </p:nvSpPr>
        <p:spPr>
          <a:xfrm>
            <a:off x="5113653" y="1155383"/>
            <a:ext cx="2406738" cy="2031325"/>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Family routines are discussed</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Strengths and challenges as they relate to individual family’s routines</a:t>
            </a:r>
            <a:endParaRPr lang="en-US" dirty="0">
              <a:solidFill>
                <a:schemeClr val="bg1"/>
              </a:solidFill>
            </a:endParaRPr>
          </a:p>
        </p:txBody>
      </p:sp>
      <p:sp>
        <p:nvSpPr>
          <p:cNvPr id="22" name="TextBox 21">
            <a:extLst>
              <a:ext uri="{FF2B5EF4-FFF2-40B4-BE49-F238E27FC236}">
                <a16:creationId xmlns:a16="http://schemas.microsoft.com/office/drawing/2014/main" id="{7727C5E8-0E2B-304C-ACB2-19662B4BFA66}"/>
              </a:ext>
            </a:extLst>
          </p:cNvPr>
          <p:cNvSpPr txBox="1"/>
          <p:nvPr/>
        </p:nvSpPr>
        <p:spPr>
          <a:xfrm>
            <a:off x="1474840" y="3404509"/>
            <a:ext cx="2910347" cy="230832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Birth to Three supports are determined based on need</a:t>
            </a:r>
          </a:p>
          <a:p>
            <a:r>
              <a:rPr lang="en-US" dirty="0">
                <a:solidFill>
                  <a:schemeClr val="bg1"/>
                </a:solidFill>
                <a:latin typeface="Calibri" panose="020F0502020204030204" pitchFamily="34" charset="0"/>
                <a:cs typeface="Calibri" panose="020F0502020204030204" pitchFamily="34" charset="0"/>
              </a:rPr>
              <a:t>(who, when, how frequent, location)</a:t>
            </a:r>
          </a:p>
          <a:p>
            <a:r>
              <a:rPr lang="en-US" dirty="0">
                <a:solidFill>
                  <a:schemeClr val="bg1"/>
                </a:solidFill>
                <a:latin typeface="Calibri" panose="020F0502020204030204" pitchFamily="34" charset="0"/>
                <a:cs typeface="Calibri" panose="020F0502020204030204" pitchFamily="34" charset="0"/>
              </a:rPr>
              <a:t>Outside resources are considered with regard to areas of concern and family objective</a:t>
            </a:r>
            <a:endParaRPr lang="en-US" dirty="0">
              <a:solidFill>
                <a:schemeClr val="bg1"/>
              </a:solidFill>
            </a:endParaRPr>
          </a:p>
        </p:txBody>
      </p:sp>
      <p:sp>
        <p:nvSpPr>
          <p:cNvPr id="15" name="Rectangle 14">
            <a:extLst>
              <a:ext uri="{FF2B5EF4-FFF2-40B4-BE49-F238E27FC236}">
                <a16:creationId xmlns:a16="http://schemas.microsoft.com/office/drawing/2014/main" id="{5D55C56D-2022-9F46-B3E1-946A68A00B2F}"/>
              </a:ext>
            </a:extLst>
          </p:cNvPr>
          <p:cNvSpPr/>
          <p:nvPr/>
        </p:nvSpPr>
        <p:spPr>
          <a:xfrm>
            <a:off x="0" y="6237449"/>
            <a:ext cx="9144000" cy="620551"/>
          </a:xfrm>
          <a:prstGeom prst="rect">
            <a:avLst/>
          </a:prstGeom>
          <a:gradFill>
            <a:gsLst>
              <a:gs pos="99000">
                <a:schemeClr val="bg1">
                  <a:alpha val="66000"/>
                </a:schemeClr>
              </a:gs>
              <a:gs pos="14000">
                <a:srgbClr val="61366F">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drawing&#10;&#10;Description automatically generated">
            <a:extLst>
              <a:ext uri="{FF2B5EF4-FFF2-40B4-BE49-F238E27FC236}">
                <a16:creationId xmlns:a16="http://schemas.microsoft.com/office/drawing/2014/main" id="{CC13F51F-A66B-C14E-9AFA-3551B35848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29" name="TextBox 28">
            <a:extLst>
              <a:ext uri="{FF2B5EF4-FFF2-40B4-BE49-F238E27FC236}">
                <a16:creationId xmlns:a16="http://schemas.microsoft.com/office/drawing/2014/main" id="{FC90085B-57C6-FA4B-810D-F168CC4BB4D4}"/>
              </a:ext>
            </a:extLst>
          </p:cNvPr>
          <p:cNvSpPr txBox="1"/>
          <p:nvPr/>
        </p:nvSpPr>
        <p:spPr>
          <a:xfrm>
            <a:off x="329310" y="175781"/>
            <a:ext cx="8814690"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After Eligibility is determined and report is shared:</a:t>
            </a:r>
            <a:endParaRPr lang="en-US" sz="2000" dirty="0">
              <a:solidFill>
                <a:srgbClr val="93759C"/>
              </a:solidFill>
            </a:endParaRPr>
          </a:p>
        </p:txBody>
      </p:sp>
    </p:spTree>
    <p:extLst>
      <p:ext uri="{BB962C8B-B14F-4D97-AF65-F5344CB8AC3E}">
        <p14:creationId xmlns:p14="http://schemas.microsoft.com/office/powerpoint/2010/main" val="295283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E6277-2CCD-DA4B-956E-1CB8CA698F95}"/>
              </a:ext>
            </a:extLst>
          </p:cNvPr>
          <p:cNvSpPr/>
          <p:nvPr/>
        </p:nvSpPr>
        <p:spPr>
          <a:xfrm>
            <a:off x="0" y="-27342"/>
            <a:ext cx="9144000" cy="6885341"/>
          </a:xfrm>
          <a:prstGeom prst="rect">
            <a:avLst/>
          </a:prstGeom>
          <a:solidFill>
            <a:srgbClr val="61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31E6C88-0BB2-B244-A65A-138060C6CF9F}"/>
              </a:ext>
            </a:extLst>
          </p:cNvPr>
          <p:cNvSpPr txBox="1"/>
          <p:nvPr/>
        </p:nvSpPr>
        <p:spPr>
          <a:xfrm>
            <a:off x="6042697" y="7102"/>
            <a:ext cx="3694387" cy="2954655"/>
          </a:xfrm>
          <a:prstGeom prst="rect">
            <a:avLst/>
          </a:prstGeom>
          <a:noFill/>
        </p:spPr>
        <p:txBody>
          <a:bodyPr wrap="square" lIns="0" tIns="0" rIns="0" bIns="0" rtlCol="0" anchor="ctr">
            <a:spAutoFit/>
          </a:bodyPr>
          <a:lstStyle/>
          <a:p>
            <a:r>
              <a:rPr lang="en-US" sz="4800" b="1" dirty="0">
                <a:solidFill>
                  <a:schemeClr val="bg1"/>
                </a:solidFill>
                <a:latin typeface="Calibri" panose="020F0502020204030204" pitchFamily="34" charset="0"/>
                <a:cs typeface="Calibri" panose="020F0502020204030204" pitchFamily="34" charset="0"/>
              </a:rPr>
              <a:t>Evidence-based practices (EBP)</a:t>
            </a:r>
          </a:p>
        </p:txBody>
      </p:sp>
      <p:sp>
        <p:nvSpPr>
          <p:cNvPr id="10" name="Rectangle 9">
            <a:extLst>
              <a:ext uri="{FF2B5EF4-FFF2-40B4-BE49-F238E27FC236}">
                <a16:creationId xmlns:a16="http://schemas.microsoft.com/office/drawing/2014/main" id="{E883BDBA-5F37-1A48-846F-D40868823F15}"/>
              </a:ext>
            </a:extLst>
          </p:cNvPr>
          <p:cNvSpPr/>
          <p:nvPr/>
        </p:nvSpPr>
        <p:spPr>
          <a:xfrm>
            <a:off x="0" y="6237448"/>
            <a:ext cx="9144000" cy="620551"/>
          </a:xfrm>
          <a:prstGeom prst="rect">
            <a:avLst/>
          </a:prstGeom>
          <a:solidFill>
            <a:srgbClr val="937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A508527C-BE49-AC40-AF0E-E928BF7281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pic>
        <p:nvPicPr>
          <p:cNvPr id="4" name="Picture 3" descr="A picture containing person, building, outdoor, person&#10;&#10;Description automatically generated">
            <a:extLst>
              <a:ext uri="{FF2B5EF4-FFF2-40B4-BE49-F238E27FC236}">
                <a16:creationId xmlns:a16="http://schemas.microsoft.com/office/drawing/2014/main" id="{33635F3B-9980-E542-B9C0-07C2B07DB242}"/>
              </a:ext>
            </a:extLst>
          </p:cNvPr>
          <p:cNvPicPr>
            <a:picLocks noChangeAspect="1"/>
          </p:cNvPicPr>
          <p:nvPr/>
        </p:nvPicPr>
        <p:blipFill rotWithShape="1">
          <a:blip r:embed="rId3" cstate="screen">
            <a:alphaModFix amt="85000"/>
            <a:extLst>
              <a:ext uri="{BEBA8EAE-BF5A-486C-A8C5-ECC9F3942E4B}">
                <a14:imgProps xmlns:a14="http://schemas.microsoft.com/office/drawing/2010/main">
                  <a14:imgLayer r:embed="rId4">
                    <a14:imgEffect>
                      <a14:saturation sat="0"/>
                    </a14:imgEffect>
                    <a14:imgEffect>
                      <a14:brightnessContrast contrast="-5000"/>
                    </a14:imgEffect>
                  </a14:imgLayer>
                </a14:imgProps>
              </a:ext>
              <a:ext uri="{28A0092B-C50C-407E-A947-70E740481C1C}">
                <a14:useLocalDpi xmlns:a14="http://schemas.microsoft.com/office/drawing/2010/main"/>
              </a:ext>
            </a:extLst>
          </a:blip>
          <a:srcRect/>
          <a:stretch/>
        </p:blipFill>
        <p:spPr>
          <a:xfrm>
            <a:off x="0" y="-27342"/>
            <a:ext cx="5449613" cy="6264790"/>
          </a:xfrm>
          <a:prstGeom prst="rect">
            <a:avLst/>
          </a:prstGeom>
        </p:spPr>
      </p:pic>
    </p:spTree>
    <p:extLst>
      <p:ext uri="{BB962C8B-B14F-4D97-AF65-F5344CB8AC3E}">
        <p14:creationId xmlns:p14="http://schemas.microsoft.com/office/powerpoint/2010/main" val="25855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077" y="533400"/>
            <a:ext cx="7162801" cy="769441"/>
          </a:xfrm>
          <a:prstGeom prst="rect">
            <a:avLst/>
          </a:prstGeom>
          <a:noFill/>
        </p:spPr>
        <p:txBody>
          <a:bodyPr wrap="square" rtlCol="0">
            <a:spAutoFit/>
          </a:bodyPr>
          <a:lstStyle/>
          <a:p>
            <a:r>
              <a:rPr lang="en-US" sz="4400" dirty="0"/>
              <a:t>7 Key Principles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923" y="236040"/>
            <a:ext cx="2080406" cy="2507160"/>
          </a:xfrm>
          <a:prstGeom prst="rect">
            <a:avLst/>
          </a:prstGeom>
        </p:spPr>
      </p:pic>
      <p:sp>
        <p:nvSpPr>
          <p:cNvPr id="5" name="TextBox 4"/>
          <p:cNvSpPr txBox="1"/>
          <p:nvPr/>
        </p:nvSpPr>
        <p:spPr>
          <a:xfrm>
            <a:off x="381000" y="1371600"/>
            <a:ext cx="7162801" cy="4893647"/>
          </a:xfrm>
          <a:prstGeom prst="rect">
            <a:avLst/>
          </a:prstGeom>
          <a:noFill/>
        </p:spPr>
        <p:txBody>
          <a:bodyPr wrap="square" rtlCol="0">
            <a:spAutoFit/>
          </a:bodyPr>
          <a:lstStyle/>
          <a:p>
            <a:endParaRPr lang="en-US" sz="2400" dirty="0"/>
          </a:p>
          <a:p>
            <a:r>
              <a:rPr lang="en-US" sz="2400" dirty="0"/>
              <a:t>1. Infants and toddlers learn best through </a:t>
            </a:r>
            <a:r>
              <a:rPr lang="en-US" sz="2400" u="sng" dirty="0"/>
              <a:t>everyday experiences </a:t>
            </a:r>
            <a:r>
              <a:rPr lang="en-US" sz="2400" dirty="0"/>
              <a:t>and interactions</a:t>
            </a:r>
          </a:p>
          <a:p>
            <a:r>
              <a:rPr lang="en-US" sz="2400" dirty="0"/>
              <a:t>with familiar people in familiar contexts. </a:t>
            </a:r>
          </a:p>
          <a:p>
            <a:endParaRPr lang="en-US" sz="2400" dirty="0"/>
          </a:p>
          <a:p>
            <a:r>
              <a:rPr lang="en-US" sz="2400" dirty="0"/>
              <a:t>2. </a:t>
            </a:r>
            <a:r>
              <a:rPr lang="en-US" sz="2400" u="sng" dirty="0"/>
              <a:t>All families</a:t>
            </a:r>
            <a:r>
              <a:rPr lang="en-US" sz="2400" dirty="0"/>
              <a:t>, with the necessary supports and resources, </a:t>
            </a:r>
            <a:r>
              <a:rPr lang="en-US" sz="2400" u="sng" dirty="0"/>
              <a:t>can enhance </a:t>
            </a:r>
            <a:r>
              <a:rPr lang="en-US" sz="2400" dirty="0"/>
              <a:t>their children’s learning and development. </a:t>
            </a:r>
          </a:p>
          <a:p>
            <a:endParaRPr lang="en-US" sz="2400" dirty="0"/>
          </a:p>
          <a:p>
            <a:r>
              <a:rPr lang="en-US" sz="2400" dirty="0"/>
              <a:t>3. The primary role of a service provider in early intervention is to work with and </a:t>
            </a:r>
            <a:r>
              <a:rPr lang="en-US" sz="2400" u="sng" dirty="0"/>
              <a:t>support family </a:t>
            </a:r>
            <a:r>
              <a:rPr lang="en-US" sz="2400" dirty="0"/>
              <a:t>members and caregivers in children’s lives. </a:t>
            </a:r>
          </a:p>
          <a:p>
            <a:endParaRPr lang="en-US" sz="2400" dirty="0"/>
          </a:p>
        </p:txBody>
      </p:sp>
    </p:spTree>
    <p:custDataLst>
      <p:tags r:id="rId1"/>
    </p:custDataLst>
    <p:extLst>
      <p:ext uri="{BB962C8B-B14F-4D97-AF65-F5344CB8AC3E}">
        <p14:creationId xmlns:p14="http://schemas.microsoft.com/office/powerpoint/2010/main" val="305949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98" y="7484"/>
            <a:ext cx="9174596" cy="7067512"/>
          </a:xfrm>
          <a:prstGeom prst="rect">
            <a:avLst/>
          </a:prstGeom>
        </p:spPr>
      </p:pic>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8" name="TextBox 7">
            <a:extLst>
              <a:ext uri="{FF2B5EF4-FFF2-40B4-BE49-F238E27FC236}">
                <a16:creationId xmlns:a16="http://schemas.microsoft.com/office/drawing/2014/main" id="{4A62068C-0703-8D46-9101-5B2A0E5832B4}"/>
              </a:ext>
            </a:extLst>
          </p:cNvPr>
          <p:cNvSpPr txBox="1"/>
          <p:nvPr/>
        </p:nvSpPr>
        <p:spPr>
          <a:xfrm>
            <a:off x="1169174" y="618100"/>
            <a:ext cx="2046514"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OUR WORK </a:t>
            </a:r>
            <a:endParaRPr lang="en-US" sz="2000" dirty="0">
              <a:solidFill>
                <a:srgbClr val="93759C"/>
              </a:solidFill>
            </a:endParaRPr>
          </a:p>
        </p:txBody>
      </p:sp>
      <p:sp>
        <p:nvSpPr>
          <p:cNvPr id="2" name="Rectangle 1">
            <a:extLst>
              <a:ext uri="{FF2B5EF4-FFF2-40B4-BE49-F238E27FC236}">
                <a16:creationId xmlns:a16="http://schemas.microsoft.com/office/drawing/2014/main" id="{4BBB6B54-F6A7-1C4B-A8E2-4460F2FED78A}"/>
              </a:ext>
            </a:extLst>
          </p:cNvPr>
          <p:cNvSpPr/>
          <p:nvPr/>
        </p:nvSpPr>
        <p:spPr>
          <a:xfrm>
            <a:off x="1169175" y="1172850"/>
            <a:ext cx="6805652" cy="523220"/>
          </a:xfrm>
          <a:prstGeom prst="rect">
            <a:avLst/>
          </a:prstGeom>
        </p:spPr>
        <p:txBody>
          <a:bodyPr wrap="square">
            <a:spAutoFit/>
          </a:bodyPr>
          <a:lstStyle/>
          <a:p>
            <a:pPr lvl="0">
              <a:defRPr/>
            </a:pPr>
            <a:r>
              <a:rPr lang="en-US" sz="1400" dirty="0">
                <a:solidFill>
                  <a:prstClr val="black"/>
                </a:solidFill>
                <a:latin typeface="Calibri Light" panose="020F0302020204030204"/>
              </a:rPr>
              <a:t>OEC is a state agency that oversees a network of programs and services that help young children and families thrive. OEC is made up of various divisions and programs which include: </a:t>
            </a:r>
          </a:p>
        </p:txBody>
      </p:sp>
      <p:sp>
        <p:nvSpPr>
          <p:cNvPr id="20" name="TextBox 19">
            <a:extLst>
              <a:ext uri="{FF2B5EF4-FFF2-40B4-BE49-F238E27FC236}">
                <a16:creationId xmlns:a16="http://schemas.microsoft.com/office/drawing/2014/main" id="{2C8FFAAF-03C9-499A-B3B2-A2331A966A03}"/>
              </a:ext>
            </a:extLst>
          </p:cNvPr>
          <p:cNvSpPr txBox="1"/>
          <p:nvPr/>
        </p:nvSpPr>
        <p:spPr>
          <a:xfrm>
            <a:off x="5137164" y="1914157"/>
            <a:ext cx="2792759" cy="3970318"/>
          </a:xfrm>
          <a:prstGeom prst="rect">
            <a:avLst/>
          </a:prstGeom>
          <a:noFill/>
        </p:spPr>
        <p:txBody>
          <a:bodyPr wrap="square" rtlCol="0">
            <a:spAutoFit/>
          </a:bodyPr>
          <a:lstStyle/>
          <a:p>
            <a:pPr lvl="0">
              <a:defRPr/>
            </a:pPr>
            <a:r>
              <a:rPr lang="en-US" sz="1200" b="1" dirty="0">
                <a:solidFill>
                  <a:srgbClr val="142135"/>
                </a:solidFill>
              </a:rPr>
              <a:t>Licensing</a:t>
            </a:r>
          </a:p>
          <a:p>
            <a:pPr>
              <a:defRPr/>
            </a:pPr>
            <a:r>
              <a:rPr lang="en-US" sz="1200" dirty="0">
                <a:solidFill>
                  <a:srgbClr val="142135"/>
                </a:solidFill>
              </a:rPr>
              <a:t>License and inspect more than </a:t>
            </a:r>
            <a:r>
              <a:rPr lang="en-US" sz="1200" b="1" dirty="0">
                <a:solidFill>
                  <a:srgbClr val="142135"/>
                </a:solidFill>
              </a:rPr>
              <a:t>4,000</a:t>
            </a:r>
            <a:r>
              <a:rPr lang="en-US" sz="1200" dirty="0">
                <a:solidFill>
                  <a:srgbClr val="142135"/>
                </a:solidFill>
              </a:rPr>
              <a:t> child care and youth camp programs to ensure health and safety </a:t>
            </a:r>
          </a:p>
          <a:p>
            <a:pPr lvl="0">
              <a:defRPr/>
            </a:pPr>
            <a:endParaRPr lang="en-US" sz="1200" dirty="0">
              <a:solidFill>
                <a:srgbClr val="142135"/>
              </a:solidFill>
            </a:endParaRPr>
          </a:p>
          <a:p>
            <a:pPr lvl="0">
              <a:defRPr/>
            </a:pPr>
            <a:r>
              <a:rPr lang="en-US" sz="1200" b="1" dirty="0">
                <a:solidFill>
                  <a:srgbClr val="142135"/>
                </a:solidFill>
              </a:rPr>
              <a:t>Background Checks </a:t>
            </a:r>
          </a:p>
          <a:p>
            <a:pPr lvl="0">
              <a:defRPr/>
            </a:pPr>
            <a:r>
              <a:rPr lang="en-US" sz="1200" dirty="0">
                <a:solidFill>
                  <a:srgbClr val="142135"/>
                </a:solidFill>
              </a:rPr>
              <a:t>Oversee comprehensive background checks for child care providers</a:t>
            </a:r>
          </a:p>
          <a:p>
            <a:pPr lvl="0">
              <a:defRPr/>
            </a:pPr>
            <a:endParaRPr lang="en-US" sz="1200" dirty="0">
              <a:solidFill>
                <a:srgbClr val="142135"/>
              </a:solidFill>
            </a:endParaRPr>
          </a:p>
          <a:p>
            <a:pPr>
              <a:defRPr/>
            </a:pPr>
            <a:r>
              <a:rPr lang="en-US" sz="1200" b="1" dirty="0">
                <a:solidFill>
                  <a:srgbClr val="142135"/>
                </a:solidFill>
              </a:rPr>
              <a:t>Quality Improvement </a:t>
            </a:r>
          </a:p>
          <a:p>
            <a:pPr>
              <a:defRPr/>
            </a:pPr>
            <a:r>
              <a:rPr lang="en-US" sz="1200" dirty="0">
                <a:solidFill>
                  <a:srgbClr val="142135"/>
                </a:solidFill>
              </a:rPr>
              <a:t>Provide early childhood professionals with supports to improve child care practices</a:t>
            </a:r>
          </a:p>
          <a:p>
            <a:pPr lvl="0">
              <a:defRPr/>
            </a:pPr>
            <a:endParaRPr lang="en-US" sz="1200" dirty="0">
              <a:solidFill>
                <a:srgbClr val="142135"/>
              </a:solidFill>
            </a:endParaRPr>
          </a:p>
          <a:p>
            <a:pPr lvl="0">
              <a:defRPr/>
            </a:pPr>
            <a:r>
              <a:rPr lang="en-US" sz="1200" b="1" dirty="0">
                <a:solidFill>
                  <a:srgbClr val="142135"/>
                </a:solidFill>
              </a:rPr>
              <a:t>Agency Administrative Functions</a:t>
            </a:r>
          </a:p>
          <a:p>
            <a:pPr lvl="0">
              <a:defRPr/>
            </a:pPr>
            <a:r>
              <a:rPr lang="en-US" sz="1200" dirty="0">
                <a:solidFill>
                  <a:srgbClr val="142135"/>
                </a:solidFill>
              </a:rPr>
              <a:t>Fiscal, Legal, Communications, Information Technology, Data &amp; Research</a:t>
            </a:r>
          </a:p>
          <a:p>
            <a:pPr lvl="0">
              <a:defRPr/>
            </a:pPr>
            <a:endParaRPr lang="en-US" sz="1200" dirty="0">
              <a:solidFill>
                <a:srgbClr val="142135"/>
              </a:solidFill>
            </a:endParaRPr>
          </a:p>
          <a:p>
            <a:pPr lvl="0">
              <a:defRPr/>
            </a:pPr>
            <a:r>
              <a:rPr lang="en-US" sz="1200" b="1" dirty="0">
                <a:solidFill>
                  <a:srgbClr val="142135"/>
                </a:solidFill>
              </a:rPr>
              <a:t>Government &amp; Community Relations </a:t>
            </a:r>
          </a:p>
          <a:p>
            <a:pPr lvl="0">
              <a:defRPr/>
            </a:pPr>
            <a:r>
              <a:rPr lang="en-US" sz="1200" dirty="0">
                <a:solidFill>
                  <a:srgbClr val="142135"/>
                </a:solidFill>
              </a:rPr>
              <a:t>Outreach and engagement with key stakeholders and partners </a:t>
            </a:r>
          </a:p>
        </p:txBody>
      </p:sp>
      <p:pic>
        <p:nvPicPr>
          <p:cNvPr id="53" name="Graphic 52">
            <a:extLst>
              <a:ext uri="{FF2B5EF4-FFF2-40B4-BE49-F238E27FC236}">
                <a16:creationId xmlns:a16="http://schemas.microsoft.com/office/drawing/2014/main" id="{CAD99F26-54C3-4247-85A8-EFCA0D60AA4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73707" y="2921732"/>
            <a:ext cx="365760" cy="365760"/>
          </a:xfrm>
          <a:prstGeom prst="rect">
            <a:avLst/>
          </a:prstGeom>
        </p:spPr>
      </p:pic>
      <p:pic>
        <p:nvPicPr>
          <p:cNvPr id="55" name="Graphic 54">
            <a:extLst>
              <a:ext uri="{FF2B5EF4-FFF2-40B4-BE49-F238E27FC236}">
                <a16:creationId xmlns:a16="http://schemas.microsoft.com/office/drawing/2014/main" id="{C500A1A6-A3CD-473E-997E-E5E9AC5F6A6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673707" y="4558558"/>
            <a:ext cx="365760" cy="365760"/>
          </a:xfrm>
          <a:prstGeom prst="rect">
            <a:avLst/>
          </a:prstGeom>
        </p:spPr>
      </p:pic>
      <p:pic>
        <p:nvPicPr>
          <p:cNvPr id="56" name="Graphic 55">
            <a:extLst>
              <a:ext uri="{FF2B5EF4-FFF2-40B4-BE49-F238E27FC236}">
                <a16:creationId xmlns:a16="http://schemas.microsoft.com/office/drawing/2014/main" id="{F12E3FF9-A4E0-4659-957D-DBC64E261DA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95965" y="1999072"/>
            <a:ext cx="321244" cy="321244"/>
          </a:xfrm>
          <a:prstGeom prst="rect">
            <a:avLst/>
          </a:prstGeom>
        </p:spPr>
      </p:pic>
      <p:pic>
        <p:nvPicPr>
          <p:cNvPr id="58" name="Graphic 57">
            <a:extLst>
              <a:ext uri="{FF2B5EF4-FFF2-40B4-BE49-F238E27FC236}">
                <a16:creationId xmlns:a16="http://schemas.microsoft.com/office/drawing/2014/main" id="{DF195F6D-988D-49EC-ACBA-2B9D841A5BB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54705" y="4558558"/>
            <a:ext cx="385740" cy="385740"/>
          </a:xfrm>
          <a:prstGeom prst="rect">
            <a:avLst/>
          </a:prstGeom>
        </p:spPr>
      </p:pic>
      <p:sp>
        <p:nvSpPr>
          <p:cNvPr id="5" name="TextBox 4">
            <a:extLst>
              <a:ext uri="{FF2B5EF4-FFF2-40B4-BE49-F238E27FC236}">
                <a16:creationId xmlns:a16="http://schemas.microsoft.com/office/drawing/2014/main" id="{106C089B-7F55-4EF5-A3CC-90BD996930E2}"/>
              </a:ext>
            </a:extLst>
          </p:cNvPr>
          <p:cNvSpPr txBox="1"/>
          <p:nvPr/>
        </p:nvSpPr>
        <p:spPr>
          <a:xfrm>
            <a:off x="1696490" y="1911995"/>
            <a:ext cx="2792759" cy="3785652"/>
          </a:xfrm>
          <a:prstGeom prst="rect">
            <a:avLst/>
          </a:prstGeom>
          <a:noFill/>
        </p:spPr>
        <p:txBody>
          <a:bodyPr wrap="square" rtlCol="0">
            <a:spAutoFit/>
          </a:bodyPr>
          <a:lstStyle/>
          <a:p>
            <a:pPr lvl="0">
              <a:defRPr/>
            </a:pPr>
            <a:r>
              <a:rPr lang="en-US" sz="1200" b="1" dirty="0">
                <a:solidFill>
                  <a:srgbClr val="142135"/>
                </a:solidFill>
              </a:rPr>
              <a:t>Early Care and Education (ECE)</a:t>
            </a:r>
          </a:p>
          <a:p>
            <a:r>
              <a:rPr lang="en-US" sz="1200" dirty="0"/>
              <a:t>Support more than </a:t>
            </a:r>
            <a:r>
              <a:rPr lang="en-US" sz="1200" b="1" dirty="0"/>
              <a:t>400 </a:t>
            </a:r>
            <a:r>
              <a:rPr lang="en-US" sz="1200" dirty="0"/>
              <a:t>ECE programs serving over </a:t>
            </a:r>
            <a:r>
              <a:rPr lang="en-US" sz="1200" b="1" dirty="0"/>
              <a:t>40,000</a:t>
            </a:r>
            <a:r>
              <a:rPr lang="en-US" sz="1200" dirty="0"/>
              <a:t> children</a:t>
            </a:r>
          </a:p>
          <a:p>
            <a:endParaRPr lang="en-US" sz="1200" dirty="0">
              <a:solidFill>
                <a:srgbClr val="142135"/>
              </a:solidFill>
            </a:endParaRPr>
          </a:p>
          <a:p>
            <a:pPr lvl="0">
              <a:defRPr/>
            </a:pPr>
            <a:r>
              <a:rPr lang="en-US" sz="1200" b="1" dirty="0">
                <a:solidFill>
                  <a:srgbClr val="142135"/>
                </a:solidFill>
              </a:rPr>
              <a:t>Care 4 Kids </a:t>
            </a:r>
          </a:p>
          <a:p>
            <a:pPr lvl="0">
              <a:defRPr/>
            </a:pPr>
            <a:r>
              <a:rPr lang="en-US" sz="1200" dirty="0"/>
              <a:t>Provide child care funding for low - and -moderate income families who are working or participating in education</a:t>
            </a:r>
          </a:p>
          <a:p>
            <a:pPr>
              <a:defRPr/>
            </a:pPr>
            <a:endParaRPr lang="en-US" sz="1200" b="1" dirty="0">
              <a:solidFill>
                <a:srgbClr val="142135"/>
              </a:solidFill>
            </a:endParaRPr>
          </a:p>
          <a:p>
            <a:pPr lvl="0">
              <a:defRPr/>
            </a:pPr>
            <a:r>
              <a:rPr lang="en-US" sz="1200" b="1" dirty="0">
                <a:solidFill>
                  <a:srgbClr val="142135"/>
                </a:solidFill>
              </a:rPr>
              <a:t>Home Visiting </a:t>
            </a:r>
          </a:p>
          <a:p>
            <a:pPr lvl="0">
              <a:defRPr/>
            </a:pPr>
            <a:r>
              <a:rPr lang="en-US" sz="1200" dirty="0">
                <a:solidFill>
                  <a:srgbClr val="142135"/>
                </a:solidFill>
              </a:rPr>
              <a:t>Provide parenting and child development support to families of young children and pregnant women</a:t>
            </a:r>
          </a:p>
          <a:p>
            <a:pPr lvl="0">
              <a:defRPr/>
            </a:pPr>
            <a:endParaRPr lang="en-US" sz="1200" dirty="0">
              <a:solidFill>
                <a:srgbClr val="142135"/>
              </a:solidFill>
            </a:endParaRPr>
          </a:p>
          <a:p>
            <a:pPr lvl="0">
              <a:defRPr/>
            </a:pPr>
            <a:r>
              <a:rPr lang="en-US" sz="1200" b="1" dirty="0">
                <a:solidFill>
                  <a:srgbClr val="142135"/>
                </a:solidFill>
              </a:rPr>
              <a:t>Birth to Three </a:t>
            </a:r>
          </a:p>
          <a:p>
            <a:pPr lvl="0">
              <a:defRPr/>
            </a:pPr>
            <a:r>
              <a:rPr lang="en-US" sz="1200" dirty="0">
                <a:solidFill>
                  <a:srgbClr val="142135"/>
                </a:solidFill>
              </a:rPr>
              <a:t>Provide supports for fa</a:t>
            </a:r>
            <a:r>
              <a:rPr lang="en-US" sz="1200" dirty="0">
                <a:solidFill>
                  <a:schemeClr val="tx2">
                    <a:lumMod val="50000"/>
                  </a:schemeClr>
                </a:solidFill>
              </a:rPr>
              <a:t>mil</a:t>
            </a:r>
            <a:r>
              <a:rPr lang="en-US" sz="1200" dirty="0">
                <a:solidFill>
                  <a:srgbClr val="142135"/>
                </a:solidFill>
              </a:rPr>
              <a:t>ies whose children have developmental delays</a:t>
            </a:r>
          </a:p>
          <a:p>
            <a:pPr>
              <a:defRPr/>
            </a:pPr>
            <a:endParaRPr lang="en-US" sz="1200" dirty="0">
              <a:solidFill>
                <a:srgbClr val="142135"/>
              </a:solidFill>
            </a:endParaRPr>
          </a:p>
          <a:p>
            <a:pPr>
              <a:defRPr/>
            </a:pPr>
            <a:r>
              <a:rPr lang="en-US" sz="1200" b="1" dirty="0">
                <a:solidFill>
                  <a:srgbClr val="142135"/>
                </a:solidFill>
              </a:rPr>
              <a:t>Parent Cabinet </a:t>
            </a:r>
          </a:p>
          <a:p>
            <a:pPr>
              <a:defRPr/>
            </a:pPr>
            <a:r>
              <a:rPr lang="en-US" sz="1200" dirty="0">
                <a:solidFill>
                  <a:srgbClr val="142135"/>
                </a:solidFill>
              </a:rPr>
              <a:t>Coming soon!</a:t>
            </a:r>
          </a:p>
        </p:txBody>
      </p:sp>
      <p:pic>
        <p:nvPicPr>
          <p:cNvPr id="52" name="Graphic 51">
            <a:extLst>
              <a:ext uri="{FF2B5EF4-FFF2-40B4-BE49-F238E27FC236}">
                <a16:creationId xmlns:a16="http://schemas.microsoft.com/office/drawing/2014/main" id="{2FAD9437-77C6-47D5-ACD9-C03889EACE0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673707" y="3634672"/>
            <a:ext cx="365760" cy="365760"/>
          </a:xfrm>
          <a:prstGeom prst="rect">
            <a:avLst/>
          </a:prstGeom>
        </p:spPr>
      </p:pic>
      <p:pic>
        <p:nvPicPr>
          <p:cNvPr id="59" name="Graphic 58">
            <a:extLst>
              <a:ext uri="{FF2B5EF4-FFF2-40B4-BE49-F238E27FC236}">
                <a16:creationId xmlns:a16="http://schemas.microsoft.com/office/drawing/2014/main" id="{2D04FDC3-B758-4A18-8161-E99323FBF86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264695" y="2707836"/>
            <a:ext cx="365760" cy="365760"/>
          </a:xfrm>
          <a:prstGeom prst="rect">
            <a:avLst/>
          </a:prstGeom>
        </p:spPr>
      </p:pic>
      <p:pic>
        <p:nvPicPr>
          <p:cNvPr id="54" name="Graphic 53">
            <a:extLst>
              <a:ext uri="{FF2B5EF4-FFF2-40B4-BE49-F238E27FC236}">
                <a16:creationId xmlns:a16="http://schemas.microsoft.com/office/drawing/2014/main" id="{5B94DCA8-591A-4A74-A047-7CBB3831D213}"/>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264695" y="3633197"/>
            <a:ext cx="365760" cy="365760"/>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2DB0B841-52DC-4643-BD4E-0BAFAF83011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69174" y="1910884"/>
            <a:ext cx="556803" cy="556803"/>
          </a:xfrm>
          <a:prstGeom prst="rect">
            <a:avLst/>
          </a:prstGeom>
        </p:spPr>
      </p:pic>
      <p:pic>
        <p:nvPicPr>
          <p:cNvPr id="9" name="Picture 8">
            <a:extLst>
              <a:ext uri="{FF2B5EF4-FFF2-40B4-BE49-F238E27FC236}">
                <a16:creationId xmlns:a16="http://schemas.microsoft.com/office/drawing/2014/main" id="{D0A63993-ACCC-3841-A689-2EFF7297E07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14077" y="5274997"/>
            <a:ext cx="457803" cy="457803"/>
          </a:xfrm>
          <a:prstGeom prst="rect">
            <a:avLst/>
          </a:prstGeom>
        </p:spPr>
      </p:pic>
      <p:pic>
        <p:nvPicPr>
          <p:cNvPr id="10" name="Picture 9">
            <a:extLst>
              <a:ext uri="{FF2B5EF4-FFF2-40B4-BE49-F238E27FC236}">
                <a16:creationId xmlns:a16="http://schemas.microsoft.com/office/drawing/2014/main" id="{F3AACB8B-F540-A04A-BA30-45322F57BD9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628462" y="5277292"/>
            <a:ext cx="456250" cy="365760"/>
          </a:xfrm>
          <a:prstGeom prst="rect">
            <a:avLst/>
          </a:prstGeom>
        </p:spPr>
      </p:pic>
    </p:spTree>
    <p:extLst>
      <p:ext uri="{BB962C8B-B14F-4D97-AF65-F5344CB8AC3E}">
        <p14:creationId xmlns:p14="http://schemas.microsoft.com/office/powerpoint/2010/main" val="281552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201076"/>
            <a:ext cx="8001000" cy="3416320"/>
          </a:xfrm>
          <a:prstGeom prst="rect">
            <a:avLst/>
          </a:prstGeom>
        </p:spPr>
        <p:txBody>
          <a:bodyPr wrap="square">
            <a:spAutoFit/>
          </a:bodyPr>
          <a:lstStyle/>
          <a:p>
            <a:r>
              <a:rPr lang="en-US" sz="2400" dirty="0"/>
              <a:t>4.The early intervention process, from initial contacts through transition, must be </a:t>
            </a:r>
            <a:r>
              <a:rPr lang="en-US" sz="2400" u="sng" dirty="0"/>
              <a:t>dynamic and individualized</a:t>
            </a:r>
            <a:r>
              <a:rPr lang="en-US" sz="2400" dirty="0"/>
              <a:t> to reflect the child’s and family members’ preferences, learning styles, and cultural beliefs.</a:t>
            </a:r>
          </a:p>
          <a:p>
            <a:endParaRPr lang="en-US" sz="2400" dirty="0"/>
          </a:p>
          <a:p>
            <a:r>
              <a:rPr lang="en-US" sz="2400" dirty="0"/>
              <a:t>5. IFSP </a:t>
            </a:r>
            <a:r>
              <a:rPr lang="en-US" sz="2400" u="sng" dirty="0"/>
              <a:t>outcomes must be functional </a:t>
            </a:r>
            <a:r>
              <a:rPr lang="en-US" sz="2400" dirty="0"/>
              <a:t>and based on children’s and families’ needs and family-identified priorities.</a:t>
            </a:r>
          </a:p>
        </p:txBody>
      </p:sp>
      <p:pic>
        <p:nvPicPr>
          <p:cNvPr id="2067" name="Picture 19" descr="C:\Users\bamontel\AppData\Local\Temp\Content.IE5\2ZH8I9G1\MP9004071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04799"/>
            <a:ext cx="4115068" cy="27423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40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146" y="5410200"/>
            <a:ext cx="8305800" cy="1077218"/>
          </a:xfrm>
          <a:prstGeom prst="rect">
            <a:avLst/>
          </a:prstGeom>
        </p:spPr>
        <p:txBody>
          <a:bodyPr wrap="square">
            <a:spAutoFit/>
          </a:bodyPr>
          <a:lstStyle/>
          <a:p>
            <a:r>
              <a:rPr lang="en-US" sz="1600" dirty="0"/>
              <a:t>Workgroup on Principles and Practices in Natural Environments, OSEP TA Community of Practice: Part C Settings. (2008, March). </a:t>
            </a:r>
            <a:r>
              <a:rPr lang="en-US" sz="1600" i="1" dirty="0"/>
              <a:t>Agreed upon mission and key principles for providing early intervention services in natural environments</a:t>
            </a:r>
            <a:r>
              <a:rPr lang="en-US" sz="1600" dirty="0"/>
              <a:t>. Retrieved from </a:t>
            </a:r>
          </a:p>
          <a:p>
            <a:r>
              <a:rPr lang="en-US" sz="1600" dirty="0"/>
              <a:t>http://ectacenter.org/~pdfs/topics/families/Finalmissionandprinciples3_11_08.pdf </a:t>
            </a:r>
          </a:p>
        </p:txBody>
      </p:sp>
      <p:sp>
        <p:nvSpPr>
          <p:cNvPr id="3" name="Rectangle 2"/>
          <p:cNvSpPr/>
          <p:nvPr/>
        </p:nvSpPr>
        <p:spPr>
          <a:xfrm>
            <a:off x="304800" y="381000"/>
            <a:ext cx="5105400" cy="2677656"/>
          </a:xfrm>
          <a:prstGeom prst="rect">
            <a:avLst/>
          </a:prstGeom>
        </p:spPr>
        <p:txBody>
          <a:bodyPr wrap="square">
            <a:spAutoFit/>
          </a:bodyPr>
          <a:lstStyle/>
          <a:p>
            <a:r>
              <a:rPr lang="en-US" sz="2400" dirty="0"/>
              <a:t>6. The family’s priorities, needs and interests are addressed most appropriately by a </a:t>
            </a:r>
            <a:r>
              <a:rPr lang="en-US" sz="2400" u="sng" dirty="0"/>
              <a:t>primary provider</a:t>
            </a:r>
            <a:r>
              <a:rPr lang="en-US" sz="2400" dirty="0"/>
              <a:t> who represents and receives team and community support.</a:t>
            </a:r>
          </a:p>
          <a:p>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031231"/>
            <a:ext cx="3657600" cy="3657600"/>
          </a:xfrm>
          <a:prstGeom prst="rect">
            <a:avLst/>
          </a:prstGeom>
        </p:spPr>
      </p:pic>
      <p:sp>
        <p:nvSpPr>
          <p:cNvPr id="5" name="Rectangle 4"/>
          <p:cNvSpPr/>
          <p:nvPr/>
        </p:nvSpPr>
        <p:spPr>
          <a:xfrm>
            <a:off x="344864" y="2667000"/>
            <a:ext cx="4572000" cy="2677656"/>
          </a:xfrm>
          <a:prstGeom prst="rect">
            <a:avLst/>
          </a:prstGeom>
        </p:spPr>
        <p:txBody>
          <a:bodyPr>
            <a:spAutoFit/>
          </a:bodyPr>
          <a:lstStyle/>
          <a:p>
            <a:r>
              <a:rPr lang="en-US" sz="2400" dirty="0"/>
              <a:t>7. Interventions with young children and family members must be based on explicit principles, validated practices, </a:t>
            </a:r>
            <a:r>
              <a:rPr lang="en-US" sz="2400" u="sng" dirty="0"/>
              <a:t>best available research</a:t>
            </a:r>
            <a:r>
              <a:rPr lang="en-US" sz="2400" dirty="0"/>
              <a:t>, and relevant laws and regulations.</a:t>
            </a:r>
          </a:p>
        </p:txBody>
      </p:sp>
    </p:spTree>
    <p:custDataLst>
      <p:tags r:id="rId1"/>
    </p:custDataLst>
    <p:extLst>
      <p:ext uri="{BB962C8B-B14F-4D97-AF65-F5344CB8AC3E}">
        <p14:creationId xmlns:p14="http://schemas.microsoft.com/office/powerpoint/2010/main" val="40862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service provider approach to teaming</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19099269"/>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28600" y="6292334"/>
            <a:ext cx="8686800" cy="461665"/>
          </a:xfrm>
          <a:prstGeom prst="rect">
            <a:avLst/>
          </a:prstGeom>
          <a:noFill/>
        </p:spPr>
        <p:txBody>
          <a:bodyPr wrap="square" rtlCol="0">
            <a:spAutoFit/>
          </a:bodyPr>
          <a:lstStyle/>
          <a:p>
            <a:r>
              <a:rPr lang="en-US" sz="1200" dirty="0">
                <a:effectLst/>
              </a:rPr>
              <a:t>Shelden, M. L., Rush D. D. (2013) </a:t>
            </a:r>
            <a:r>
              <a:rPr lang="en-US" sz="1200" i="1" dirty="0">
                <a:effectLst/>
              </a:rPr>
              <a:t>The Early Intervention Teaming handbook: The Primary Service Provider Approach. </a:t>
            </a:r>
          </a:p>
          <a:p>
            <a:r>
              <a:rPr lang="en-US" sz="1200" dirty="0">
                <a:effectLst/>
              </a:rPr>
              <a:t>Baltimore, MD: Paul H. Brookes Co.</a:t>
            </a:r>
            <a:endParaRPr lang="en-US" sz="1200" dirty="0"/>
          </a:p>
        </p:txBody>
      </p:sp>
    </p:spTree>
    <p:custDataLst>
      <p:tags r:id="rId1"/>
    </p:custDataLst>
    <p:extLst>
      <p:ext uri="{BB962C8B-B14F-4D97-AF65-F5344CB8AC3E}">
        <p14:creationId xmlns:p14="http://schemas.microsoft.com/office/powerpoint/2010/main" val="38907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AC5C3C32-3EFC-44ED-A29B-558440D345D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B4E5B6DE-838C-46E7-A099-B99B408791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F8130CEB-9BE6-4AAE-B1A4-D4ADA00B65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937CDBBD-40E5-4F42-BF02-C3377EE08E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a:t>
            </a:r>
            <a:br>
              <a:rPr lang="en-US" dirty="0"/>
            </a:br>
            <a:r>
              <a:rPr lang="en-US" dirty="0"/>
              <a:t>Primary Service Provider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 y="1981200"/>
            <a:ext cx="3860800" cy="2895600"/>
          </a:xfrm>
          <a:prstGeom prst="rect">
            <a:avLst/>
          </a:prstGeom>
        </p:spPr>
      </p:pic>
      <p:sp>
        <p:nvSpPr>
          <p:cNvPr id="5" name="TextBox 4"/>
          <p:cNvSpPr txBox="1"/>
          <p:nvPr/>
        </p:nvSpPr>
        <p:spPr>
          <a:xfrm>
            <a:off x="4495800" y="1752600"/>
            <a:ext cx="4038600" cy="3477875"/>
          </a:xfrm>
          <a:prstGeom prst="rect">
            <a:avLst/>
          </a:prstGeom>
          <a:noFill/>
        </p:spPr>
        <p:txBody>
          <a:bodyPr wrap="square" rtlCol="0">
            <a:spAutoFit/>
          </a:bodyPr>
          <a:lstStyle/>
          <a:p>
            <a:r>
              <a:rPr lang="en-US" sz="2000" dirty="0"/>
              <a:t>National report on helpfulness of early intervention:</a:t>
            </a:r>
          </a:p>
          <a:p>
            <a:pPr marL="285750" indent="-285750">
              <a:buFont typeface="Arial" panose="020B0604020202020204" pitchFamily="34" charset="0"/>
              <a:buChar char="•"/>
            </a:pPr>
            <a:r>
              <a:rPr lang="en-US" sz="2000" dirty="0"/>
              <a:t>96% of the time parents with one provider rated him or her as helpful  </a:t>
            </a:r>
          </a:p>
          <a:p>
            <a:pPr marL="285750" indent="-285750">
              <a:buFont typeface="Arial" panose="020B0604020202020204" pitchFamily="34" charset="0"/>
              <a:buChar char="•"/>
            </a:pPr>
            <a:r>
              <a:rPr lang="en-US" sz="2000" dirty="0"/>
              <a:t>77 % of the time parents with two providers rated them as helpful</a:t>
            </a:r>
          </a:p>
          <a:p>
            <a:pPr marL="285750" indent="-285750">
              <a:buFont typeface="Arial" panose="020B0604020202020204" pitchFamily="34" charset="0"/>
              <a:buChar char="•"/>
            </a:pPr>
            <a:r>
              <a:rPr lang="en-US" sz="2000" dirty="0"/>
              <a:t>69 % of the time parents with three or more providers rated them as helpful</a:t>
            </a:r>
          </a:p>
        </p:txBody>
      </p:sp>
      <p:sp>
        <p:nvSpPr>
          <p:cNvPr id="6" name="TextBox 5"/>
          <p:cNvSpPr txBox="1"/>
          <p:nvPr/>
        </p:nvSpPr>
        <p:spPr>
          <a:xfrm>
            <a:off x="288925" y="5904813"/>
            <a:ext cx="7721600" cy="646331"/>
          </a:xfrm>
          <a:prstGeom prst="rect">
            <a:avLst/>
          </a:prstGeom>
          <a:noFill/>
        </p:spPr>
        <p:txBody>
          <a:bodyPr wrap="square" rtlCol="0">
            <a:spAutoFit/>
          </a:bodyPr>
          <a:lstStyle/>
          <a:p>
            <a:r>
              <a:rPr lang="en-US" sz="1200" b="1" dirty="0" err="1">
                <a:effectLst/>
              </a:rPr>
              <a:t>Bruder</a:t>
            </a:r>
            <a:r>
              <a:rPr lang="en-US" sz="1200" b="1" dirty="0">
                <a:effectLst/>
              </a:rPr>
              <a:t> M.B. &amp; </a:t>
            </a:r>
            <a:r>
              <a:rPr lang="en-US" sz="1200" b="1" dirty="0" err="1">
                <a:effectLst/>
              </a:rPr>
              <a:t>Dunst</a:t>
            </a:r>
            <a:r>
              <a:rPr lang="en-US" sz="1200" b="1" dirty="0">
                <a:effectLst/>
              </a:rPr>
              <a:t>, C.J. (2004) </a:t>
            </a:r>
          </a:p>
          <a:p>
            <a:r>
              <a:rPr lang="en-US" sz="1200" b="1" dirty="0">
                <a:effectLst/>
                <a:hlinkClick r:id="rId5"/>
              </a:rPr>
              <a:t>www.uconnucedd.org/pdfs/projects/rtc/rtc_outcome_interview_data_report_10_15_04.pdf</a:t>
            </a:r>
            <a:endParaRPr lang="en-US" sz="1200" b="1" dirty="0">
              <a:effectLst/>
            </a:endParaRPr>
          </a:p>
          <a:p>
            <a:r>
              <a:rPr lang="en-US" sz="1200" b="1" dirty="0"/>
              <a:t>Accessed May 15, 2015</a:t>
            </a:r>
          </a:p>
        </p:txBody>
      </p:sp>
    </p:spTree>
    <p:custDataLst>
      <p:tags r:id="rId1"/>
    </p:custDataLst>
    <p:extLst>
      <p:ext uri="{BB962C8B-B14F-4D97-AF65-F5344CB8AC3E}">
        <p14:creationId xmlns:p14="http://schemas.microsoft.com/office/powerpoint/2010/main" val="127920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87027"/>
          </a:xfrm>
        </p:spPr>
        <p:txBody>
          <a:bodyPr/>
          <a:lstStyle/>
          <a:p>
            <a:r>
              <a:rPr lang="en-US" dirty="0"/>
              <a:t>More research on PSP</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9" y="2133600"/>
            <a:ext cx="2409825" cy="3213100"/>
          </a:xfrm>
          <a:prstGeom prst="rect">
            <a:avLst/>
          </a:prstGeom>
          <a:ln>
            <a:solidFill>
              <a:schemeClr val="accent6"/>
            </a:solidFill>
          </a:ln>
        </p:spPr>
      </p:pic>
      <p:sp>
        <p:nvSpPr>
          <p:cNvPr id="5" name="TextBox 4"/>
          <p:cNvSpPr txBox="1"/>
          <p:nvPr/>
        </p:nvSpPr>
        <p:spPr>
          <a:xfrm>
            <a:off x="419100" y="1676400"/>
            <a:ext cx="58674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effectLst/>
              </a:rPr>
              <a:t>190 infants and families receiving 1 year of Early Intervention services reported:</a:t>
            </a:r>
          </a:p>
          <a:p>
            <a:pPr marL="285750" indent="-285750">
              <a:buFont typeface="Arial" panose="020B0604020202020204" pitchFamily="34" charset="0"/>
              <a:buChar char="•"/>
            </a:pPr>
            <a:r>
              <a:rPr lang="en-US" dirty="0">
                <a:effectLst/>
              </a:rPr>
              <a:t>less parental stress with one providers vs. multiple providers </a:t>
            </a:r>
            <a:br>
              <a:rPr lang="en-US" dirty="0">
                <a:effectLst/>
              </a:rPr>
            </a:br>
            <a:endParaRPr lang="en-US" dirty="0">
              <a:effectLst/>
            </a:endParaRPr>
          </a:p>
          <a:p>
            <a:pPr marL="285750" indent="-285750">
              <a:buFont typeface="Arial" panose="020B0604020202020204" pitchFamily="34" charset="0"/>
              <a:buChar char="•"/>
            </a:pPr>
            <a:r>
              <a:rPr lang="en-US" b="1" dirty="0">
                <a:effectLst/>
              </a:rPr>
              <a:t>the developmental outcomes for these infants was also better when served by a single provider vs. multiple providers</a:t>
            </a:r>
            <a:r>
              <a:rPr lang="en-US" dirty="0">
                <a:effectLst/>
              </a:rPr>
              <a:t>(1)</a:t>
            </a:r>
            <a:endParaRPr lang="en-US" dirty="0"/>
          </a:p>
        </p:txBody>
      </p:sp>
      <p:sp>
        <p:nvSpPr>
          <p:cNvPr id="6" name="TextBox 5"/>
          <p:cNvSpPr txBox="1"/>
          <p:nvPr/>
        </p:nvSpPr>
        <p:spPr>
          <a:xfrm>
            <a:off x="419100" y="4086225"/>
            <a:ext cx="5867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Review of Literature </a:t>
            </a:r>
          </a:p>
          <a:p>
            <a:r>
              <a:rPr lang="en-US" dirty="0">
                <a:effectLst/>
              </a:rPr>
              <a:t>Families with multiple providers:</a:t>
            </a:r>
          </a:p>
          <a:p>
            <a:pPr marL="285750" indent="-285750">
              <a:buFont typeface="Arial" panose="020B0604020202020204" pitchFamily="34" charset="0"/>
              <a:buChar char="•"/>
            </a:pPr>
            <a:r>
              <a:rPr lang="en-US" dirty="0">
                <a:effectLst/>
              </a:rPr>
              <a:t>increased parental stress and confusion</a:t>
            </a:r>
          </a:p>
          <a:p>
            <a:pPr marL="285750" indent="-285750">
              <a:buFont typeface="Arial" panose="020B0604020202020204" pitchFamily="34" charset="0"/>
              <a:buChar char="•"/>
            </a:pPr>
            <a:r>
              <a:rPr lang="en-US" dirty="0">
                <a:effectLst/>
              </a:rPr>
              <a:t>multiple providers resulted in a significant number of families having </a:t>
            </a:r>
            <a:r>
              <a:rPr lang="en-US" b="1" dirty="0">
                <a:effectLst/>
              </a:rPr>
              <a:t>unmet needs</a:t>
            </a:r>
            <a:r>
              <a:rPr lang="en-US" dirty="0">
                <a:effectLst/>
              </a:rPr>
              <a:t>, especially for children with severe disabilities(2)</a:t>
            </a:r>
            <a:endParaRPr lang="en-US" dirty="0"/>
          </a:p>
        </p:txBody>
      </p:sp>
      <p:sp>
        <p:nvSpPr>
          <p:cNvPr id="7" name="TextBox 6"/>
          <p:cNvSpPr txBox="1"/>
          <p:nvPr/>
        </p:nvSpPr>
        <p:spPr>
          <a:xfrm>
            <a:off x="152400" y="5919281"/>
            <a:ext cx="8915400" cy="938719"/>
          </a:xfrm>
          <a:prstGeom prst="rect">
            <a:avLst/>
          </a:prstGeom>
          <a:noFill/>
        </p:spPr>
        <p:txBody>
          <a:bodyPr wrap="square" rtlCol="0">
            <a:spAutoFit/>
          </a:bodyPr>
          <a:lstStyle/>
          <a:p>
            <a:pPr marL="228600" indent="-228600">
              <a:buAutoNum type="arabicParenBoth"/>
            </a:pPr>
            <a:r>
              <a:rPr lang="en-US" sz="1100" dirty="0" err="1">
                <a:effectLst/>
              </a:rPr>
              <a:t>Shonkoff</a:t>
            </a:r>
            <a:r>
              <a:rPr lang="en-US" sz="1100" dirty="0">
                <a:effectLst/>
              </a:rPr>
              <a:t>, J.P., Hauser-Cram, P., Krauss, M.W., &amp; Upshur, C.C. (1992) Development of Infants With Disabilities and Their Families: Implications for Theory and Service Delivery. </a:t>
            </a:r>
            <a:r>
              <a:rPr lang="en-US" sz="1100" i="1" dirty="0">
                <a:effectLst/>
              </a:rPr>
              <a:t>Monographs of the Society for Research and Child Development, </a:t>
            </a:r>
            <a:r>
              <a:rPr lang="en-US" sz="1100" dirty="0">
                <a:effectLst/>
              </a:rPr>
              <a:t>57(6), 1-163</a:t>
            </a:r>
          </a:p>
          <a:p>
            <a:pPr marL="228600" indent="-228600">
              <a:buAutoNum type="arabicParenBoth"/>
            </a:pPr>
            <a:r>
              <a:rPr lang="en-US" sz="1100" dirty="0" err="1">
                <a:effectLst/>
              </a:rPr>
              <a:t>Sloper</a:t>
            </a:r>
            <a:r>
              <a:rPr lang="en-US" sz="1100" dirty="0">
                <a:effectLst/>
              </a:rPr>
              <a:t>, P., &amp; Turner, S. (1992). Service Needs of Families of Children With Severe Physical Disability. </a:t>
            </a:r>
            <a:r>
              <a:rPr lang="en-US" sz="1100" i="1" dirty="0">
                <a:effectLst/>
              </a:rPr>
              <a:t>Child: Care, Health and Development, </a:t>
            </a:r>
            <a:r>
              <a:rPr lang="en-US" sz="1100" dirty="0">
                <a:effectLst/>
              </a:rPr>
              <a:t>18(5), 259-282</a:t>
            </a:r>
          </a:p>
          <a:p>
            <a:pPr marL="228600" indent="-228600">
              <a:buAutoNum type="arabicParenBoth"/>
            </a:pPr>
            <a:endParaRPr lang="en-US" sz="1100" dirty="0"/>
          </a:p>
        </p:txBody>
      </p:sp>
    </p:spTree>
    <p:custDataLst>
      <p:tags r:id="rId1"/>
    </p:custDataLst>
    <p:extLst>
      <p:ext uri="{BB962C8B-B14F-4D97-AF65-F5344CB8AC3E}">
        <p14:creationId xmlns:p14="http://schemas.microsoft.com/office/powerpoint/2010/main" val="251263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5365072" cy="1039427"/>
          </a:xfrm>
        </p:spPr>
        <p:txBody>
          <a:bodyPr>
            <a:normAutofit fontScale="90000"/>
          </a:bodyPr>
          <a:lstStyle/>
          <a:p>
            <a:r>
              <a:rPr lang="en-US" dirty="0"/>
              <a:t>Pilot Study</a:t>
            </a:r>
            <a:br>
              <a:rPr lang="en-US" dirty="0"/>
            </a:br>
            <a:r>
              <a:rPr lang="en-US" dirty="0"/>
              <a:t>Rush &amp; Shelden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7480">
            <a:off x="5695186" y="369630"/>
            <a:ext cx="2841123" cy="3788164"/>
          </a:xfrm>
          <a:prstGeom prst="rect">
            <a:avLst/>
          </a:prstGeom>
        </p:spPr>
      </p:pic>
      <p:sp>
        <p:nvSpPr>
          <p:cNvPr id="7" name="TextBox 6"/>
          <p:cNvSpPr txBox="1"/>
          <p:nvPr/>
        </p:nvSpPr>
        <p:spPr>
          <a:xfrm>
            <a:off x="228599" y="1676400"/>
            <a:ext cx="5486401" cy="2862322"/>
          </a:xfrm>
          <a:prstGeom prst="rect">
            <a:avLst/>
          </a:prstGeom>
          <a:noFill/>
        </p:spPr>
        <p:txBody>
          <a:bodyPr wrap="square" rtlCol="0">
            <a:spAutoFit/>
          </a:bodyPr>
          <a:lstStyle/>
          <a:p>
            <a:pPr marL="285750" indent="-285750">
              <a:buFont typeface="Arial" panose="020B0604020202020204" pitchFamily="34" charset="0"/>
              <a:buChar char="•"/>
            </a:pPr>
            <a:r>
              <a:rPr lang="en-US" dirty="0">
                <a:effectLst/>
              </a:rPr>
              <a:t>Experimental group of children and families:  Primary Service Provider teaming, NLE’s &amp; coaching interaction style </a:t>
            </a:r>
            <a:br>
              <a:rPr lang="en-US" dirty="0">
                <a:effectLst/>
              </a:rPr>
            </a:br>
            <a:endParaRPr lang="en-US" dirty="0">
              <a:effectLst/>
            </a:endParaRPr>
          </a:p>
          <a:p>
            <a:pPr marL="285750" indent="-285750">
              <a:buFont typeface="Arial" panose="020B0604020202020204" pitchFamily="34" charset="0"/>
              <a:buChar char="•"/>
            </a:pPr>
            <a:r>
              <a:rPr lang="en-US" dirty="0">
                <a:effectLst/>
              </a:rPr>
              <a:t>Control group - multiple independent providers</a:t>
            </a:r>
            <a:br>
              <a:rPr lang="en-US" dirty="0">
                <a:effectLst/>
              </a:rPr>
            </a:br>
            <a:endParaRPr lang="en-US" dirty="0">
              <a:effectLst/>
            </a:endParaRPr>
          </a:p>
          <a:p>
            <a:pPr marL="285750" indent="-285750">
              <a:buFont typeface="Arial" panose="020B0604020202020204" pitchFamily="34" charset="0"/>
              <a:buChar char="•"/>
            </a:pPr>
            <a:r>
              <a:rPr lang="en-US" dirty="0">
                <a:effectLst/>
              </a:rPr>
              <a:t>PSP/coaching families: </a:t>
            </a:r>
          </a:p>
          <a:p>
            <a:pPr marL="742950" lvl="1" indent="-285750">
              <a:buFont typeface="Wingdings" panose="05000000000000000000" pitchFamily="2" charset="2"/>
              <a:buChar char="v"/>
            </a:pPr>
            <a:r>
              <a:rPr lang="en-US" b="1" dirty="0">
                <a:effectLst/>
              </a:rPr>
              <a:t>received less service hours </a:t>
            </a:r>
          </a:p>
          <a:p>
            <a:pPr marL="742950" lvl="1" indent="-285750">
              <a:buFont typeface="Wingdings" panose="05000000000000000000" pitchFamily="2" charset="2"/>
              <a:buChar char="v"/>
            </a:pPr>
            <a:r>
              <a:rPr lang="en-US" b="1" dirty="0">
                <a:effectLst/>
              </a:rPr>
              <a:t>met IFSP outcomes more often</a:t>
            </a:r>
          </a:p>
        </p:txBody>
      </p:sp>
      <p:sp>
        <p:nvSpPr>
          <p:cNvPr id="8" name="TextBox 7"/>
          <p:cNvSpPr txBox="1"/>
          <p:nvPr/>
        </p:nvSpPr>
        <p:spPr>
          <a:xfrm>
            <a:off x="304800" y="4538722"/>
            <a:ext cx="7467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effectLst/>
              </a:rPr>
              <a:t>Children in both groups showed developmental progress </a:t>
            </a:r>
            <a:br>
              <a:rPr lang="en-US" dirty="0">
                <a:effectLst/>
              </a:rPr>
            </a:br>
            <a:endParaRPr lang="en-US" dirty="0">
              <a:effectLst/>
            </a:endParaRPr>
          </a:p>
          <a:p>
            <a:pPr marL="285750" indent="-285750">
              <a:buFont typeface="Arial" panose="020B0604020202020204" pitchFamily="34" charset="0"/>
              <a:buChar char="•"/>
            </a:pPr>
            <a:r>
              <a:rPr lang="en-US" dirty="0">
                <a:effectLst/>
              </a:rPr>
              <a:t>No  differences in the amount of progress noted between the groups. </a:t>
            </a:r>
            <a:endParaRPr lang="en-US" dirty="0"/>
          </a:p>
        </p:txBody>
      </p:sp>
      <p:sp>
        <p:nvSpPr>
          <p:cNvPr id="9" name="TextBox 8"/>
          <p:cNvSpPr txBox="1"/>
          <p:nvPr/>
        </p:nvSpPr>
        <p:spPr>
          <a:xfrm>
            <a:off x="304800" y="6100718"/>
            <a:ext cx="8458200" cy="600164"/>
          </a:xfrm>
          <a:prstGeom prst="rect">
            <a:avLst/>
          </a:prstGeom>
          <a:noFill/>
        </p:spPr>
        <p:txBody>
          <a:bodyPr wrap="square" rtlCol="0">
            <a:spAutoFit/>
          </a:bodyPr>
          <a:lstStyle/>
          <a:p>
            <a:r>
              <a:rPr lang="en-US" sz="1100" dirty="0">
                <a:effectLst/>
              </a:rPr>
              <a:t>Shelden, M.L., Rush D.D. (2013) A Pilot Study of the Use of Geographically Based Early Intervention Teams Using a Primary Service Provider Approach to Teaming in </a:t>
            </a:r>
            <a:r>
              <a:rPr lang="en-US" sz="1100" i="1" dirty="0">
                <a:effectLst/>
              </a:rPr>
              <a:t>The Early Intervention Teaming handbook: The Primary Service Provider Approach. </a:t>
            </a:r>
            <a:r>
              <a:rPr lang="en-US" sz="1100" dirty="0">
                <a:effectLst/>
              </a:rPr>
              <a:t>Baltimore, MD: Paul H. Brookes Co. (p. 40)</a:t>
            </a:r>
            <a:endParaRPr lang="en-US" sz="1100" dirty="0"/>
          </a:p>
        </p:txBody>
      </p:sp>
    </p:spTree>
    <p:custDataLst>
      <p:tags r:id="rId1"/>
    </p:custDataLst>
    <p:extLst>
      <p:ext uri="{BB962C8B-B14F-4D97-AF65-F5344CB8AC3E}">
        <p14:creationId xmlns:p14="http://schemas.microsoft.com/office/powerpoint/2010/main" val="93325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8600"/>
            <a:ext cx="2810935" cy="2529842"/>
          </a:xfrm>
          <a:prstGeom prst="rect">
            <a:avLst/>
          </a:prstGeom>
          <a:ln w="28575">
            <a:solidFill>
              <a:schemeClr val="tx2">
                <a:lumMod val="60000"/>
                <a:lumOff val="40000"/>
              </a:schemeClr>
            </a:solidFill>
          </a:ln>
        </p:spPr>
      </p:pic>
      <p:graphicFrame>
        <p:nvGraphicFramePr>
          <p:cNvPr id="4" name="Diagram 3"/>
          <p:cNvGraphicFramePr/>
          <p:nvPr>
            <p:extLst/>
          </p:nvPr>
        </p:nvGraphicFramePr>
        <p:xfrm>
          <a:off x="2209800" y="1219200"/>
          <a:ext cx="67818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686860" y="5715000"/>
            <a:ext cx="8153399" cy="523220"/>
          </a:xfrm>
          <a:prstGeom prst="rect">
            <a:avLst/>
          </a:prstGeom>
          <a:noFill/>
        </p:spPr>
        <p:txBody>
          <a:bodyPr wrap="square" rtlCol="0">
            <a:spAutoFit/>
          </a:bodyPr>
          <a:lstStyle/>
          <a:p>
            <a:r>
              <a:rPr lang="en-US" sz="2800" dirty="0">
                <a:latin typeface="Algerian" panose="04020705040A02060702" pitchFamily="82" charset="0"/>
              </a:rPr>
              <a:t>EVERY FAMILY, EVERY CHILD, HAS A TEAM</a:t>
            </a:r>
          </a:p>
        </p:txBody>
      </p:sp>
    </p:spTree>
    <p:custDataLst>
      <p:tags r:id="rId1"/>
    </p:custDataLst>
    <p:extLst>
      <p:ext uri="{BB962C8B-B14F-4D97-AF65-F5344CB8AC3E}">
        <p14:creationId xmlns:p14="http://schemas.microsoft.com/office/powerpoint/2010/main" val="1325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CC7C03-9607-4897-85C2-F337E4FC88C9}" type="slidenum">
              <a:rPr lang="en-US" altLang="en-US" sz="1200">
                <a:solidFill>
                  <a:srgbClr val="898989"/>
                </a:solidFill>
                <a:cs typeface="Arial" pitchFamily="34" charset="0"/>
              </a:rPr>
              <a:pPr eaLnBrk="1" hangingPunct="1"/>
              <a:t>27</a:t>
            </a:fld>
            <a:endParaRPr lang="en-US" altLang="en-US" sz="1200">
              <a:solidFill>
                <a:srgbClr val="898989"/>
              </a:solidFill>
              <a:cs typeface="Arial" pitchFamily="34" charset="0"/>
            </a:endParaRPr>
          </a:p>
        </p:txBody>
      </p:sp>
      <p:sp>
        <p:nvSpPr>
          <p:cNvPr id="6" name="Rectangle 5"/>
          <p:cNvSpPr/>
          <p:nvPr/>
        </p:nvSpPr>
        <p:spPr>
          <a:xfrm>
            <a:off x="457200" y="5938838"/>
            <a:ext cx="8458200" cy="461962"/>
          </a:xfrm>
          <a:prstGeom prst="rect">
            <a:avLst/>
          </a:prstGeom>
        </p:spPr>
        <p:txBody>
          <a:bodyPr>
            <a:spAutoFit/>
          </a:bodyPr>
          <a:lstStyle/>
          <a:p>
            <a:pPr fontAlgn="auto">
              <a:spcBef>
                <a:spcPts val="600"/>
              </a:spcBef>
              <a:spcAft>
                <a:spcPts val="0"/>
              </a:spcAft>
              <a:buFont typeface="Arial"/>
              <a:buNone/>
              <a:defRPr/>
            </a:pPr>
            <a:r>
              <a:rPr lang="en-US" sz="1200" dirty="0" err="1">
                <a:solidFill>
                  <a:schemeClr val="tx1">
                    <a:lumMod val="50000"/>
                    <a:lumOff val="50000"/>
                  </a:schemeClr>
                </a:solidFill>
                <a:latin typeface="Arial" charset="0"/>
                <a:cs typeface="ＭＳ Ｐゴシック" charset="0"/>
              </a:rPr>
              <a:t>Hanft</a:t>
            </a:r>
            <a:r>
              <a:rPr lang="en-US" sz="1200" dirty="0">
                <a:solidFill>
                  <a:schemeClr val="tx1">
                    <a:lumMod val="50000"/>
                    <a:lumOff val="50000"/>
                  </a:schemeClr>
                </a:solidFill>
                <a:latin typeface="Arial" charset="0"/>
                <a:cs typeface="ＭＳ Ｐゴシック" charset="0"/>
              </a:rPr>
              <a:t>, B. (April, 2010). Enhancing Services in Natural Environments [webinar]. Retrieved from </a:t>
            </a:r>
            <a:r>
              <a:rPr lang="en-US" sz="1200" dirty="0">
                <a:solidFill>
                  <a:schemeClr val="tx1">
                    <a:lumMod val="50000"/>
                    <a:lumOff val="50000"/>
                  </a:schemeClr>
                </a:solidFill>
                <a:latin typeface="Arial" charset="0"/>
                <a:cs typeface="ＭＳ Ｐゴシック" charset="0"/>
                <a:hlinkClick r:id="rId4"/>
              </a:rPr>
              <a:t>http://www.ectacenter.org/~pdfs/calls/2004/partcsettings/hanft.pdf</a:t>
            </a:r>
            <a:r>
              <a:rPr lang="en-US" sz="1200" dirty="0">
                <a:solidFill>
                  <a:schemeClr val="tx1">
                    <a:lumMod val="50000"/>
                    <a:lumOff val="50000"/>
                  </a:schemeClr>
                </a:solidFill>
                <a:latin typeface="Arial" charset="0"/>
                <a:cs typeface="ＭＳ Ｐゴシック" charset="0"/>
              </a:rPr>
              <a:t> </a:t>
            </a:r>
          </a:p>
        </p:txBody>
      </p:sp>
      <p:sp>
        <p:nvSpPr>
          <p:cNvPr id="49155" name="Rectangle 3"/>
          <p:cNvSpPr>
            <a:spLocks noGrp="1" noChangeArrowheads="1"/>
          </p:cNvSpPr>
          <p:nvPr>
            <p:ph idx="4294967295"/>
          </p:nvPr>
        </p:nvSpPr>
        <p:spPr>
          <a:xfrm>
            <a:off x="3429000" y="2895600"/>
            <a:ext cx="5105400" cy="3230563"/>
          </a:xfrm>
          <a:prstGeom prst="rect">
            <a:avLst/>
          </a:prstGeom>
        </p:spPr>
        <p:txBody>
          <a:bodyPr/>
          <a:lstStyle/>
          <a:p>
            <a:pPr eaLnBrk="1" hangingPunct="1">
              <a:lnSpc>
                <a:spcPct val="90000"/>
              </a:lnSpc>
              <a:spcBef>
                <a:spcPts val="1800"/>
              </a:spcBef>
              <a:buClr>
                <a:srgbClr val="4B5A6F"/>
              </a:buClr>
              <a:buSzPct val="125000"/>
            </a:pPr>
            <a:r>
              <a:rPr lang="en-US" altLang="en-US" sz="2400" dirty="0">
                <a:latin typeface="Arial" pitchFamily="34" charset="0"/>
                <a:ea typeface="ＭＳ Ｐゴシック" pitchFamily="34" charset="-128"/>
              </a:rPr>
              <a:t>Shares knowledge and resources with a child</a:t>
            </a:r>
            <a:r>
              <a:rPr lang="ja-JP" altLang="en-US" sz="2400" dirty="0">
                <a:latin typeface="Arial" pitchFamily="34" charset="0"/>
                <a:ea typeface="ＭＳ Ｐゴシック" pitchFamily="34" charset="-128"/>
              </a:rPr>
              <a:t>’</a:t>
            </a:r>
            <a:r>
              <a:rPr lang="en-US" altLang="ja-JP" sz="2400" dirty="0">
                <a:latin typeface="Arial" pitchFamily="34" charset="0"/>
                <a:ea typeface="ＭＳ Ｐゴシック" pitchFamily="34" charset="-128"/>
              </a:rPr>
              <a:t>s key caregivers through adult-to-adult relationships </a:t>
            </a:r>
          </a:p>
          <a:p>
            <a:pPr eaLnBrk="1" hangingPunct="1">
              <a:lnSpc>
                <a:spcPct val="90000"/>
              </a:lnSpc>
              <a:spcBef>
                <a:spcPts val="1800"/>
              </a:spcBef>
              <a:buClr>
                <a:srgbClr val="4B5A6F"/>
              </a:buClr>
              <a:buSzPct val="125000"/>
            </a:pPr>
            <a:r>
              <a:rPr lang="en-US" altLang="en-US" sz="2400" dirty="0">
                <a:latin typeface="Arial" pitchFamily="34" charset="0"/>
                <a:ea typeface="ＭＳ Ｐゴシック" pitchFamily="34" charset="-128"/>
              </a:rPr>
              <a:t>Family members are supported in their day-to-day responsibilities of caring for their child</a:t>
            </a:r>
          </a:p>
        </p:txBody>
      </p:sp>
      <p:pic>
        <p:nvPicPr>
          <p:cNvPr id="49156" name="Picture 1" descr="Expert - new role paradigm - Practition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731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295400" y="228600"/>
            <a:ext cx="6512511" cy="1143000"/>
          </a:xfrm>
        </p:spPr>
        <p:txBody>
          <a:bodyPr wrap="square" numCol="1" compatLnSpc="1">
            <a:prstTxWarp prst="textNoShape">
              <a:avLst/>
            </a:prstTxWarp>
            <a:normAutofit/>
          </a:bodyPr>
          <a:lstStyle/>
          <a:p>
            <a:pPr marL="0" indent="0" algn="ctr">
              <a:buNone/>
            </a:pPr>
            <a:r>
              <a:rPr lang="en-US" altLang="en-US" sz="3600" dirty="0">
                <a:effectLst>
                  <a:outerShdw blurRad="38100" dist="38100" dir="2700000" algn="tl">
                    <a:srgbClr val="C0C0C0"/>
                  </a:outerShdw>
                </a:effectLst>
                <a:latin typeface="Georgia" pitchFamily="18" charset="0"/>
                <a:ea typeface="ＭＳ Ｐゴシック" pitchFamily="34" charset="-128"/>
              </a:rPr>
              <a:t>Our Role: Supporting Parents and Caregivers</a:t>
            </a:r>
          </a:p>
        </p:txBody>
      </p:sp>
    </p:spTree>
    <p:custDataLst>
      <p:tags r:id="rId1"/>
    </p:custDataLst>
    <p:extLst>
      <p:ext uri="{BB962C8B-B14F-4D97-AF65-F5344CB8AC3E}">
        <p14:creationId xmlns:p14="http://schemas.microsoft.com/office/powerpoint/2010/main" val="247364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120" y="2099756"/>
            <a:ext cx="3151652" cy="286232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Natural learning opportunities in everyday family life </a:t>
            </a:r>
          </a:p>
        </p:txBody>
      </p:sp>
      <p:sp>
        <p:nvSpPr>
          <p:cNvPr id="3" name="TextBox 2"/>
          <p:cNvSpPr txBox="1"/>
          <p:nvPr/>
        </p:nvSpPr>
        <p:spPr>
          <a:xfrm>
            <a:off x="1051687" y="397514"/>
            <a:ext cx="7034298" cy="1200329"/>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rPr>
              <a:t>Natural Learning Environments </a:t>
            </a:r>
          </a:p>
          <a:p>
            <a:pPr algn="ctr"/>
            <a:r>
              <a:rPr lang="en-US" sz="3600" b="1" dirty="0">
                <a:effectLst>
                  <a:outerShdw blurRad="38100" dist="38100" dir="2700000" algn="tl">
                    <a:srgbClr val="000000">
                      <a:alpha val="43137"/>
                    </a:srgbClr>
                  </a:outerShdw>
                </a:effectLst>
              </a:rPr>
              <a:t>Are:</a:t>
            </a:r>
          </a:p>
        </p:txBody>
      </p:sp>
      <p:pic>
        <p:nvPicPr>
          <p:cNvPr id="1026" name="Picture 2" descr="C:\Users\bamontel\AppData\Local\Temp\Content.IE5\OCF5KRDF\MP9004223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84" y="1295400"/>
            <a:ext cx="2599719" cy="2761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bamontel\AppData\Local\Temp\Content.IE5\9E4YR6HF\MP90044647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200400"/>
            <a:ext cx="2311400"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7687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381000"/>
            <a:ext cx="7103227" cy="1938992"/>
          </a:xfrm>
          <a:prstGeom prst="rect">
            <a:avLst/>
          </a:prstGeom>
          <a:noFill/>
        </p:spPr>
        <p:txBody>
          <a:bodyPr wrap="none" rtlCol="0">
            <a:spAutoFit/>
          </a:bodyPr>
          <a:lstStyle/>
          <a:p>
            <a:r>
              <a:rPr lang="en-US" sz="3600" dirty="0"/>
              <a:t>Natural Learning Environments </a:t>
            </a:r>
          </a:p>
          <a:p>
            <a:pPr algn="ctr"/>
            <a:r>
              <a:rPr lang="en-US" sz="3600" dirty="0"/>
              <a:t> </a:t>
            </a:r>
            <a:r>
              <a:rPr lang="en-US" sz="3600" dirty="0">
                <a:solidFill>
                  <a:schemeClr val="accent6"/>
                </a:solidFill>
              </a:rPr>
              <a:t>START with focus on the</a:t>
            </a:r>
          </a:p>
          <a:p>
            <a:pPr algn="ctr"/>
            <a:r>
              <a:rPr lang="en-US" sz="4800" dirty="0">
                <a:solidFill>
                  <a:srgbClr val="FF0000"/>
                </a:solidFill>
              </a:rPr>
              <a:t>ACTIVITY</a:t>
            </a:r>
          </a:p>
        </p:txBody>
      </p:sp>
      <p:graphicFrame>
        <p:nvGraphicFramePr>
          <p:cNvPr id="5" name="Diagram 4"/>
          <p:cNvGraphicFramePr/>
          <p:nvPr>
            <p:extLst/>
          </p:nvPr>
        </p:nvGraphicFramePr>
        <p:xfrm>
          <a:off x="609600" y="1447800"/>
          <a:ext cx="7772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118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keyboard&#10;&#10;Description automatically generated">
            <a:extLst>
              <a:ext uri="{FF2B5EF4-FFF2-40B4-BE49-F238E27FC236}">
                <a16:creationId xmlns:a16="http://schemas.microsoft.com/office/drawing/2014/main" id="{FF2D2E55-17F8-5646-8078-14DCEC7F5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8" name="Rectangle 7">
            <a:extLst>
              <a:ext uri="{FF2B5EF4-FFF2-40B4-BE49-F238E27FC236}">
                <a16:creationId xmlns:a16="http://schemas.microsoft.com/office/drawing/2014/main" id="{44310991-F0BD-CB45-A147-B4657984A59B}"/>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B26C7-4806-DC40-A096-53671ED2BC5E}"/>
              </a:ext>
            </a:extLst>
          </p:cNvPr>
          <p:cNvSpPr>
            <a:spLocks noGrp="1"/>
          </p:cNvSpPr>
          <p:nvPr>
            <p:ph type="title"/>
          </p:nvPr>
        </p:nvSpPr>
        <p:spPr>
          <a:xfrm>
            <a:off x="905516" y="2090057"/>
            <a:ext cx="2468166" cy="1448480"/>
          </a:xfrm>
        </p:spPr>
        <p:txBody>
          <a:bodyPr anchor="t">
            <a:normAutofit/>
          </a:bodyPr>
          <a:lstStyle/>
          <a:p>
            <a:r>
              <a:rPr lang="en-US" sz="2800" b="1" dirty="0">
                <a:solidFill>
                  <a:srgbClr val="61366F"/>
                </a:solidFill>
                <a:latin typeface="Calibri" panose="020F0502020204030204" pitchFamily="34" charset="0"/>
                <a:cs typeface="Calibri" panose="020F0502020204030204" pitchFamily="34" charset="0"/>
              </a:rPr>
              <a:t>WHAT WE</a:t>
            </a:r>
            <a:br>
              <a:rPr lang="en-US" sz="2800" b="1" dirty="0">
                <a:solidFill>
                  <a:srgbClr val="61366F"/>
                </a:solidFill>
                <a:latin typeface="Calibri" panose="020F0502020204030204" pitchFamily="34" charset="0"/>
                <a:cs typeface="Calibri" panose="020F0502020204030204" pitchFamily="34" charset="0"/>
              </a:rPr>
            </a:br>
            <a:r>
              <a:rPr lang="en-US" sz="2800" b="1" dirty="0">
                <a:solidFill>
                  <a:srgbClr val="61366F"/>
                </a:solidFill>
                <a:latin typeface="Calibri" panose="020F0502020204030204" pitchFamily="34" charset="0"/>
                <a:cs typeface="Calibri" panose="020F0502020204030204" pitchFamily="34" charset="0"/>
              </a:rPr>
              <a:t>WILL DISCUSS TODAY: </a:t>
            </a:r>
          </a:p>
        </p:txBody>
      </p:sp>
      <p:sp>
        <p:nvSpPr>
          <p:cNvPr id="3" name="Content Placeholder 2">
            <a:extLst>
              <a:ext uri="{FF2B5EF4-FFF2-40B4-BE49-F238E27FC236}">
                <a16:creationId xmlns:a16="http://schemas.microsoft.com/office/drawing/2014/main" id="{38A69E9B-B7AA-5343-A449-864CC03B8FD8}"/>
              </a:ext>
            </a:extLst>
          </p:cNvPr>
          <p:cNvSpPr>
            <a:spLocks noGrp="1"/>
          </p:cNvSpPr>
          <p:nvPr>
            <p:ph idx="1"/>
          </p:nvPr>
        </p:nvSpPr>
        <p:spPr>
          <a:xfrm>
            <a:off x="4082858" y="2090057"/>
            <a:ext cx="4340431" cy="2452687"/>
          </a:xfrm>
        </p:spPr>
        <p:txBody>
          <a:bodyPr anchor="t">
            <a:normAutofit fontScale="92500" lnSpcReduction="20000"/>
          </a:bodyPr>
          <a:lstStyle/>
          <a:p>
            <a:pPr fontAlgn="base"/>
            <a:r>
              <a:rPr lang="en-US" sz="1600" dirty="0">
                <a:solidFill>
                  <a:srgbClr val="142135"/>
                </a:solidFill>
              </a:rPr>
              <a:t>Part C Services-general overview</a:t>
            </a:r>
          </a:p>
          <a:p>
            <a:pPr fontAlgn="base"/>
            <a:r>
              <a:rPr lang="en-US" sz="1600" dirty="0">
                <a:solidFill>
                  <a:srgbClr val="142135"/>
                </a:solidFill>
              </a:rPr>
              <a:t>Funding and fees</a:t>
            </a:r>
          </a:p>
          <a:p>
            <a:pPr fontAlgn="base"/>
            <a:r>
              <a:rPr lang="en-US" sz="1600" dirty="0">
                <a:solidFill>
                  <a:srgbClr val="142135"/>
                </a:solidFill>
              </a:rPr>
              <a:t>Referral process</a:t>
            </a:r>
          </a:p>
          <a:p>
            <a:pPr fontAlgn="base"/>
            <a:r>
              <a:rPr lang="en-US" sz="1600" dirty="0">
                <a:solidFill>
                  <a:srgbClr val="142135"/>
                </a:solidFill>
              </a:rPr>
              <a:t>Evaluation and assessment</a:t>
            </a:r>
          </a:p>
          <a:p>
            <a:pPr fontAlgn="base"/>
            <a:r>
              <a:rPr lang="en-US" sz="1600" dirty="0">
                <a:solidFill>
                  <a:srgbClr val="142135"/>
                </a:solidFill>
              </a:rPr>
              <a:t>IFSP (individual family support plan)</a:t>
            </a:r>
          </a:p>
          <a:p>
            <a:pPr fontAlgn="base"/>
            <a:r>
              <a:rPr lang="en-US" sz="1600" dirty="0">
                <a:solidFill>
                  <a:srgbClr val="142135"/>
                </a:solidFill>
              </a:rPr>
              <a:t>Supports (standard and remote)</a:t>
            </a:r>
          </a:p>
          <a:p>
            <a:pPr fontAlgn="base"/>
            <a:r>
              <a:rPr lang="en-US" sz="1600" dirty="0">
                <a:solidFill>
                  <a:srgbClr val="142135"/>
                </a:solidFill>
              </a:rPr>
              <a:t>Evidence-based practices</a:t>
            </a:r>
          </a:p>
          <a:p>
            <a:pPr fontAlgn="base"/>
            <a:r>
              <a:rPr lang="en-US" sz="1600" dirty="0">
                <a:solidFill>
                  <a:srgbClr val="142135"/>
                </a:solidFill>
              </a:rPr>
              <a:t>Transition (part B/SDE, reunification, community supports)</a:t>
            </a:r>
          </a:p>
          <a:p>
            <a:pPr marL="0" indent="0">
              <a:buNone/>
            </a:pPr>
            <a:endParaRPr lang="en-US" sz="1800" dirty="0">
              <a:solidFill>
                <a:schemeClr val="tx2"/>
              </a:solidFill>
            </a:endParaRPr>
          </a:p>
        </p:txBody>
      </p:sp>
      <p:cxnSp>
        <p:nvCxnSpPr>
          <p:cNvPr id="6" name="Straight Connector 5">
            <a:extLst>
              <a:ext uri="{FF2B5EF4-FFF2-40B4-BE49-F238E27FC236}">
                <a16:creationId xmlns:a16="http://schemas.microsoft.com/office/drawing/2014/main" id="{6337E038-8B93-4342-B977-9DCBD2705E67}"/>
              </a:ext>
            </a:extLst>
          </p:cNvPr>
          <p:cNvCxnSpPr>
            <a:cxnSpLocks/>
          </p:cNvCxnSpPr>
          <p:nvPr/>
        </p:nvCxnSpPr>
        <p:spPr>
          <a:xfrm>
            <a:off x="3590032" y="1709058"/>
            <a:ext cx="0" cy="3929743"/>
          </a:xfrm>
          <a:prstGeom prst="line">
            <a:avLst/>
          </a:prstGeom>
          <a:ln w="28575">
            <a:solidFill>
              <a:srgbClr val="004A98"/>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60C6A953-81D6-F748-A431-3FCB3E1AB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Tree>
    <p:extLst>
      <p:ext uri="{BB962C8B-B14F-4D97-AF65-F5344CB8AC3E}">
        <p14:creationId xmlns:p14="http://schemas.microsoft.com/office/powerpoint/2010/main" val="3901784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Natural Learning environments</a:t>
            </a:r>
            <a:br>
              <a:rPr lang="en-US" dirty="0"/>
            </a:br>
            <a:r>
              <a:rPr lang="en-US" sz="2400" dirty="0"/>
              <a:t>Three areas of focus:</a:t>
            </a:r>
            <a:endParaRPr lang="en-US" dirty="0"/>
          </a:p>
        </p:txBody>
      </p:sp>
      <p:graphicFrame>
        <p:nvGraphicFramePr>
          <p:cNvPr id="6" name="Diagram 5"/>
          <p:cNvGraphicFramePr/>
          <p:nvPr>
            <p:extLst/>
          </p:nvPr>
        </p:nvGraphicFramePr>
        <p:xfrm>
          <a:off x="1295400" y="1371600"/>
          <a:ext cx="6324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1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Photograph: A child smiles from behind a plexiglass playground window."/>
          <p:cNvPicPr>
            <a:picLocks noGrp="1" noChangeAspect="1"/>
          </p:cNvPicPr>
          <p:nvPr>
            <p:ph sz="half" idx="4294967295"/>
          </p:nvPr>
        </p:nvPicPr>
        <p:blipFill>
          <a:blip r:embed="rId4">
            <a:extLst>
              <a:ext uri="{28A0092B-C50C-407E-A947-70E740481C1C}">
                <a14:useLocalDpi xmlns:a14="http://schemas.microsoft.com/office/drawing/2010/main" val="0"/>
              </a:ext>
            </a:extLst>
          </a:blip>
          <a:srcRect l="-15228" r="-15228"/>
          <a:stretch>
            <a:fillRect/>
          </a:stretch>
        </p:blipFill>
        <p:spPr>
          <a:xfrm>
            <a:off x="304800" y="1600200"/>
            <a:ext cx="4038600" cy="4525963"/>
          </a:xfrm>
          <a:prstGeom prst="rect">
            <a:avLst/>
          </a:prstGeom>
        </p:spPr>
      </p:pic>
      <p:sp>
        <p:nvSpPr>
          <p:cNvPr id="2" name="Rectangle 1"/>
          <p:cNvSpPr/>
          <p:nvPr/>
        </p:nvSpPr>
        <p:spPr>
          <a:xfrm>
            <a:off x="4267200" y="5029200"/>
            <a:ext cx="4572000" cy="1717393"/>
          </a:xfrm>
          <a:prstGeom prst="rect">
            <a:avLst/>
          </a:prstGeom>
        </p:spPr>
        <p:txBody>
          <a:bodyPr wrap="square">
            <a:spAutoFit/>
          </a:bodyPr>
          <a:lstStyle/>
          <a:p>
            <a:pPr fontAlgn="auto">
              <a:lnSpc>
                <a:spcPct val="120000"/>
              </a:lnSpc>
              <a:spcBef>
                <a:spcPts val="0"/>
              </a:spcBef>
              <a:spcAft>
                <a:spcPts val="0"/>
              </a:spcAft>
              <a:buFont typeface="Arial"/>
              <a:buNone/>
              <a:defRPr/>
            </a:pPr>
            <a:r>
              <a:rPr lang="en-US" sz="1100" dirty="0" err="1">
                <a:solidFill>
                  <a:schemeClr val="tx1">
                    <a:lumMod val="50000"/>
                    <a:lumOff val="50000"/>
                  </a:schemeClr>
                </a:solidFill>
                <a:latin typeface="Arial" charset="0"/>
                <a:cs typeface="ＭＳ Ｐゴシック" charset="0"/>
              </a:rPr>
              <a:t>Dunst</a:t>
            </a:r>
            <a:r>
              <a:rPr lang="en-US" sz="1100" dirty="0">
                <a:solidFill>
                  <a:schemeClr val="tx1">
                    <a:lumMod val="50000"/>
                    <a:lumOff val="50000"/>
                  </a:schemeClr>
                </a:solidFill>
                <a:latin typeface="Arial" charset="0"/>
                <a:cs typeface="ＭＳ Ｐゴシック" charset="0"/>
              </a:rPr>
              <a:t>, C. J., </a:t>
            </a:r>
            <a:r>
              <a:rPr lang="en-US" sz="1100" dirty="0" err="1">
                <a:solidFill>
                  <a:schemeClr val="tx1">
                    <a:lumMod val="50000"/>
                    <a:lumOff val="50000"/>
                  </a:schemeClr>
                </a:solidFill>
                <a:latin typeface="Arial" charset="0"/>
                <a:cs typeface="ＭＳ Ｐゴシック" charset="0"/>
              </a:rPr>
              <a:t>Bruder</a:t>
            </a:r>
            <a:r>
              <a:rPr lang="en-US" sz="1100" dirty="0">
                <a:solidFill>
                  <a:schemeClr val="tx1">
                    <a:lumMod val="50000"/>
                    <a:lumOff val="50000"/>
                  </a:schemeClr>
                </a:solidFill>
                <a:latin typeface="Arial" charset="0"/>
                <a:cs typeface="ＭＳ Ｐゴシック" charset="0"/>
              </a:rPr>
              <a:t>, M. B., </a:t>
            </a:r>
            <a:r>
              <a:rPr lang="en-US" sz="1100" dirty="0" err="1">
                <a:solidFill>
                  <a:schemeClr val="tx1">
                    <a:lumMod val="50000"/>
                    <a:lumOff val="50000"/>
                  </a:schemeClr>
                </a:solidFill>
                <a:latin typeface="Arial" charset="0"/>
                <a:cs typeface="ＭＳ Ｐゴシック" charset="0"/>
              </a:rPr>
              <a:t>Trivette</a:t>
            </a:r>
            <a:r>
              <a:rPr lang="en-US" sz="1100" dirty="0">
                <a:solidFill>
                  <a:schemeClr val="tx1">
                    <a:lumMod val="50000"/>
                    <a:lumOff val="50000"/>
                  </a:schemeClr>
                </a:solidFill>
                <a:latin typeface="Arial" charset="0"/>
                <a:cs typeface="ＭＳ Ｐゴシック" charset="0"/>
              </a:rPr>
              <a:t>, C. M., </a:t>
            </a:r>
            <a:r>
              <a:rPr lang="en-US" sz="1100" dirty="0" err="1">
                <a:solidFill>
                  <a:schemeClr val="tx1">
                    <a:lumMod val="50000"/>
                    <a:lumOff val="50000"/>
                  </a:schemeClr>
                </a:solidFill>
                <a:latin typeface="Arial" charset="0"/>
                <a:cs typeface="ＭＳ Ｐゴシック" charset="0"/>
              </a:rPr>
              <a:t>Raab</a:t>
            </a:r>
            <a:r>
              <a:rPr lang="en-US" sz="1100" dirty="0">
                <a:solidFill>
                  <a:schemeClr val="tx1">
                    <a:lumMod val="50000"/>
                    <a:lumOff val="50000"/>
                  </a:schemeClr>
                </a:solidFill>
                <a:latin typeface="Arial" charset="0"/>
                <a:cs typeface="ＭＳ Ｐゴシック" charset="0"/>
              </a:rPr>
              <a:t>, M., &amp; McLean, M. (2001). Natural learning opportunities for infants, toddlers, and preschoolers. </a:t>
            </a:r>
            <a:r>
              <a:rPr lang="en-US" sz="1100" i="1" dirty="0">
                <a:solidFill>
                  <a:schemeClr val="tx1">
                    <a:lumMod val="50000"/>
                    <a:lumOff val="50000"/>
                  </a:schemeClr>
                </a:solidFill>
                <a:latin typeface="Arial" charset="0"/>
                <a:cs typeface="ＭＳ Ｐゴシック" charset="0"/>
              </a:rPr>
              <a:t>Young Exceptional Children</a:t>
            </a:r>
            <a:r>
              <a:rPr lang="en-US" sz="1100" dirty="0">
                <a:solidFill>
                  <a:schemeClr val="tx1">
                    <a:lumMod val="50000"/>
                    <a:lumOff val="50000"/>
                  </a:schemeClr>
                </a:solidFill>
                <a:latin typeface="Arial" charset="0"/>
                <a:cs typeface="ＭＳ Ｐゴシック" charset="0"/>
              </a:rPr>
              <a:t>, 4(3), 18-25. (Erratum in Young Exceptional Children, 4(4), 25)</a:t>
            </a:r>
          </a:p>
          <a:p>
            <a:pPr fontAlgn="auto">
              <a:lnSpc>
                <a:spcPct val="120000"/>
              </a:lnSpc>
              <a:spcBef>
                <a:spcPts val="0"/>
              </a:spcBef>
              <a:spcAft>
                <a:spcPts val="0"/>
              </a:spcAft>
              <a:buFont typeface="Arial"/>
              <a:buNone/>
              <a:defRPr/>
            </a:pPr>
            <a:endParaRPr lang="en-US" sz="1100" dirty="0">
              <a:solidFill>
                <a:schemeClr val="tx1">
                  <a:lumMod val="50000"/>
                  <a:lumOff val="50000"/>
                </a:schemeClr>
              </a:solidFill>
              <a:latin typeface="Arial" charset="0"/>
              <a:cs typeface="ＭＳ Ｐゴシック" charset="0"/>
            </a:endParaRPr>
          </a:p>
          <a:p>
            <a:pPr fontAlgn="auto">
              <a:lnSpc>
                <a:spcPct val="120000"/>
              </a:lnSpc>
              <a:spcBef>
                <a:spcPts val="0"/>
              </a:spcBef>
              <a:spcAft>
                <a:spcPts val="0"/>
              </a:spcAft>
              <a:buFont typeface="Arial"/>
              <a:buNone/>
              <a:defRPr/>
            </a:pPr>
            <a:r>
              <a:rPr lang="en-US" sz="1100" dirty="0" err="1">
                <a:solidFill>
                  <a:schemeClr val="tx1">
                    <a:lumMod val="50000"/>
                    <a:lumOff val="50000"/>
                  </a:schemeClr>
                </a:solidFill>
                <a:latin typeface="Arial" charset="0"/>
                <a:cs typeface="ＭＳ Ｐゴシック" charset="0"/>
              </a:rPr>
              <a:t>Shelden</a:t>
            </a:r>
            <a:r>
              <a:rPr lang="en-US" sz="1100" dirty="0">
                <a:solidFill>
                  <a:schemeClr val="tx1">
                    <a:lumMod val="50000"/>
                    <a:lumOff val="50000"/>
                  </a:schemeClr>
                </a:solidFill>
                <a:latin typeface="Arial" charset="0"/>
                <a:cs typeface="ＭＳ Ｐゴシック" charset="0"/>
              </a:rPr>
              <a:t>, M. L., &amp; Rush, D. D. (2001). The ten myths about providing early intervention services in natural environments. Infants &amp; Young Children, 14(1), 1-13.</a:t>
            </a:r>
          </a:p>
        </p:txBody>
      </p:sp>
      <p:sp>
        <p:nvSpPr>
          <p:cNvPr id="3" name="Content Placeholder 2"/>
          <p:cNvSpPr>
            <a:spLocks noGrp="1"/>
          </p:cNvSpPr>
          <p:nvPr>
            <p:ph sz="half" idx="4294967295"/>
          </p:nvPr>
        </p:nvSpPr>
        <p:spPr>
          <a:xfrm>
            <a:off x="4267200" y="1524000"/>
            <a:ext cx="4419600" cy="3200400"/>
          </a:xfrm>
          <a:prstGeom prst="rect">
            <a:avLst/>
          </a:prstGeom>
        </p:spPr>
        <p:txBody>
          <a:bodyPr rtlCol="0">
            <a:noAutofit/>
          </a:bodyPr>
          <a:lstStyle/>
          <a:p>
            <a:pPr marL="347472" eaLnBrk="1" fontAlgn="auto" hangingPunct="1">
              <a:lnSpc>
                <a:spcPct val="120000"/>
              </a:lnSpc>
              <a:spcBef>
                <a:spcPts val="600"/>
              </a:spcBef>
              <a:spcAft>
                <a:spcPts val="0"/>
              </a:spcAft>
              <a:buClrTx/>
              <a:buFont typeface="Arial"/>
              <a:buChar char="•"/>
              <a:defRPr/>
            </a:pPr>
            <a:r>
              <a:rPr lang="en-US" sz="2400" dirty="0">
                <a:solidFill>
                  <a:schemeClr val="tx1">
                    <a:lumMod val="75000"/>
                    <a:lumOff val="25000"/>
                  </a:schemeClr>
                </a:solidFill>
                <a:ea typeface="ＭＳ Ｐゴシック" pitchFamily="34" charset="-128"/>
              </a:rPr>
              <a:t>Natural learning opportunities</a:t>
            </a:r>
          </a:p>
          <a:p>
            <a:pPr marL="347472" eaLnBrk="1" fontAlgn="auto" hangingPunct="1">
              <a:lnSpc>
                <a:spcPct val="120000"/>
              </a:lnSpc>
              <a:spcBef>
                <a:spcPts val="600"/>
              </a:spcBef>
              <a:spcAft>
                <a:spcPts val="0"/>
              </a:spcAft>
              <a:buClrTx/>
              <a:buFont typeface="Arial"/>
              <a:buChar char="•"/>
              <a:defRPr/>
            </a:pPr>
            <a:r>
              <a:rPr lang="en-US" sz="2400" dirty="0">
                <a:solidFill>
                  <a:schemeClr val="tx1">
                    <a:lumMod val="75000"/>
                    <a:lumOff val="25000"/>
                  </a:schemeClr>
                </a:solidFill>
                <a:ea typeface="ＭＳ Ｐゴシック" pitchFamily="34" charset="-128"/>
              </a:rPr>
              <a:t>Every day routines and activities of children and families</a:t>
            </a:r>
          </a:p>
          <a:p>
            <a:pPr marL="347472" eaLnBrk="1" fontAlgn="auto" hangingPunct="1">
              <a:lnSpc>
                <a:spcPct val="120000"/>
              </a:lnSpc>
              <a:spcBef>
                <a:spcPts val="600"/>
              </a:spcBef>
              <a:spcAft>
                <a:spcPts val="0"/>
              </a:spcAft>
              <a:buClrTx/>
              <a:buFont typeface="Arial"/>
              <a:buChar char="•"/>
              <a:defRPr/>
            </a:pPr>
            <a:r>
              <a:rPr lang="en-US" sz="2400" dirty="0">
                <a:solidFill>
                  <a:schemeClr val="tx1">
                    <a:lumMod val="75000"/>
                    <a:lumOff val="25000"/>
                  </a:schemeClr>
                </a:solidFill>
                <a:ea typeface="ＭＳ Ｐゴシック" pitchFamily="34" charset="-128"/>
              </a:rPr>
              <a:t>Within family and community life</a:t>
            </a:r>
          </a:p>
        </p:txBody>
      </p:sp>
      <p:sp>
        <p:nvSpPr>
          <p:cNvPr id="10242" name="Rectangle 2"/>
          <p:cNvSpPr>
            <a:spLocks noGrp="1" noChangeArrowheads="1"/>
          </p:cNvSpPr>
          <p:nvPr>
            <p:ph type="title"/>
          </p:nvPr>
        </p:nvSpPr>
        <p:spPr>
          <a:xfrm>
            <a:off x="1295400" y="152400"/>
            <a:ext cx="6512511" cy="1143000"/>
          </a:xfrm>
        </p:spPr>
        <p:txBody>
          <a:bodyPr wrap="square" numCol="1" compatLnSpc="1">
            <a:prstTxWarp prst="textNoShape">
              <a:avLst/>
            </a:prstTxWarp>
            <a:normAutofit fontScale="90000"/>
          </a:bodyPr>
          <a:lstStyle/>
          <a:p>
            <a:pPr marL="0" indent="0" algn="ctr" eaLnBrk="1" hangingPunct="1">
              <a:buNone/>
            </a:pPr>
            <a:r>
              <a:rPr lang="en-US" altLang="en-US" sz="4000" dirty="0">
                <a:effectLst>
                  <a:outerShdw blurRad="38100" dist="38100" dir="2700000" algn="tl">
                    <a:srgbClr val="C0C0C0"/>
                  </a:outerShdw>
                </a:effectLst>
                <a:latin typeface="Georgia" pitchFamily="18" charset="0"/>
                <a:ea typeface="ＭＳ Ｐゴシック" pitchFamily="34" charset="-128"/>
              </a:rPr>
              <a:t>Research: </a:t>
            </a:r>
            <a:br>
              <a:rPr lang="en-US" altLang="en-US" sz="4000" dirty="0">
                <a:effectLst>
                  <a:outerShdw blurRad="38100" dist="38100" dir="2700000" algn="tl">
                    <a:srgbClr val="C0C0C0"/>
                  </a:outerShdw>
                </a:effectLst>
                <a:latin typeface="Georgia" pitchFamily="18" charset="0"/>
                <a:ea typeface="ＭＳ Ｐゴシック" pitchFamily="34" charset="-128"/>
              </a:rPr>
            </a:br>
            <a:r>
              <a:rPr lang="en-US" altLang="en-US" sz="4000" dirty="0">
                <a:effectLst>
                  <a:outerShdw blurRad="38100" dist="38100" dir="2700000" algn="tl">
                    <a:srgbClr val="C0C0C0"/>
                  </a:outerShdw>
                </a:effectLst>
                <a:latin typeface="Georgia" pitchFamily="18" charset="0"/>
                <a:ea typeface="ＭＳ Ｐゴシック" pitchFamily="34" charset="-128"/>
              </a:rPr>
              <a:t>How Children Learn</a:t>
            </a:r>
          </a:p>
        </p:txBody>
      </p:sp>
    </p:spTree>
    <p:custDataLst>
      <p:tags r:id="rId1"/>
    </p:custDataLst>
    <p:extLst>
      <p:ext uri="{BB962C8B-B14F-4D97-AF65-F5344CB8AC3E}">
        <p14:creationId xmlns:p14="http://schemas.microsoft.com/office/powerpoint/2010/main" val="3117617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Photograph: A child sticks out her tongue and shovels sand in a sandbox."/>
          <p:cNvPicPr>
            <a:picLocks noGrp="1" noChangeAspect="1"/>
          </p:cNvPicPr>
          <p:nvPr>
            <p:ph sz="half" idx="4294967295"/>
          </p:nvPr>
        </p:nvPicPr>
        <p:blipFill>
          <a:blip r:embed="rId4">
            <a:extLst>
              <a:ext uri="{28A0092B-C50C-407E-A947-70E740481C1C}">
                <a14:useLocalDpi xmlns:a14="http://schemas.microsoft.com/office/drawing/2010/main" val="0"/>
              </a:ext>
            </a:extLst>
          </a:blip>
          <a:srcRect l="-15228" r="-15228"/>
          <a:stretch>
            <a:fillRect/>
          </a:stretch>
        </p:blipFill>
        <p:spPr>
          <a:xfrm>
            <a:off x="4648200" y="1600200"/>
            <a:ext cx="4038600" cy="4525963"/>
          </a:xfrm>
          <a:prstGeom prst="rect">
            <a:avLst/>
          </a:prstGeom>
        </p:spPr>
      </p:pic>
      <p:sp>
        <p:nvSpPr>
          <p:cNvPr id="6" name="Rectangle 5"/>
          <p:cNvSpPr/>
          <p:nvPr/>
        </p:nvSpPr>
        <p:spPr>
          <a:xfrm>
            <a:off x="304800" y="5334000"/>
            <a:ext cx="4800600" cy="973138"/>
          </a:xfrm>
          <a:prstGeom prst="rect">
            <a:avLst/>
          </a:prstGeom>
        </p:spPr>
        <p:txBody>
          <a:bodyPr>
            <a:spAutoFit/>
          </a:bodyPr>
          <a:lstStyle/>
          <a:p>
            <a:pPr fontAlgn="auto">
              <a:lnSpc>
                <a:spcPct val="120000"/>
              </a:lnSpc>
              <a:spcBef>
                <a:spcPts val="0"/>
              </a:spcBef>
              <a:spcAft>
                <a:spcPts val="0"/>
              </a:spcAft>
              <a:buFont typeface="Arial"/>
              <a:buNone/>
              <a:defRPr/>
            </a:pPr>
            <a:r>
              <a:rPr lang="en-US" sz="1200" dirty="0" err="1">
                <a:solidFill>
                  <a:schemeClr val="tx1">
                    <a:lumMod val="50000"/>
                    <a:lumOff val="50000"/>
                  </a:schemeClr>
                </a:solidFill>
                <a:latin typeface="Arial" charset="0"/>
                <a:cs typeface="ＭＳ Ｐゴシック" charset="0"/>
              </a:rPr>
              <a:t>McWilliam</a:t>
            </a:r>
            <a:r>
              <a:rPr lang="en-US" sz="1200" dirty="0">
                <a:solidFill>
                  <a:schemeClr val="tx1">
                    <a:lumMod val="50000"/>
                    <a:lumOff val="50000"/>
                  </a:schemeClr>
                </a:solidFill>
                <a:latin typeface="Arial" charset="0"/>
                <a:cs typeface="ＭＳ Ｐゴシック" charset="0"/>
              </a:rPr>
              <a:t>, R.A. (April, 2010). Enhancing Services in Natural Environments [webinar]. Retrieved from</a:t>
            </a:r>
          </a:p>
          <a:p>
            <a:pPr fontAlgn="auto">
              <a:lnSpc>
                <a:spcPct val="120000"/>
              </a:lnSpc>
              <a:spcBef>
                <a:spcPts val="0"/>
              </a:spcBef>
              <a:spcAft>
                <a:spcPts val="0"/>
              </a:spcAft>
              <a:buFont typeface="Arial"/>
              <a:buNone/>
              <a:defRPr/>
            </a:pPr>
            <a:r>
              <a:rPr lang="en-US" sz="1200" dirty="0">
                <a:solidFill>
                  <a:schemeClr val="tx1">
                    <a:lumMod val="50000"/>
                    <a:lumOff val="50000"/>
                  </a:schemeClr>
                </a:solidFill>
                <a:latin typeface="Arial" charset="0"/>
                <a:cs typeface="ＭＳ Ｐゴシック" charset="0"/>
                <a:hlinkClick r:id="rId5"/>
              </a:rPr>
              <a:t>http://www.ectacenter.org/~pdfs/calls/2004/partcsettings/mcwilliam.pdf</a:t>
            </a:r>
            <a:r>
              <a:rPr lang="en-US" sz="1200" dirty="0">
                <a:solidFill>
                  <a:schemeClr val="tx1">
                    <a:lumMod val="50000"/>
                    <a:lumOff val="50000"/>
                  </a:schemeClr>
                </a:solidFill>
                <a:latin typeface="Arial" charset="0"/>
                <a:cs typeface="ＭＳ Ｐゴシック" charset="0"/>
              </a:rPr>
              <a:t> </a:t>
            </a:r>
          </a:p>
        </p:txBody>
      </p:sp>
      <p:sp>
        <p:nvSpPr>
          <p:cNvPr id="32772" name="Content Placeholder 2"/>
          <p:cNvSpPr>
            <a:spLocks noGrp="1"/>
          </p:cNvSpPr>
          <p:nvPr>
            <p:ph sz="half" idx="4294967295"/>
          </p:nvPr>
        </p:nvSpPr>
        <p:spPr>
          <a:xfrm>
            <a:off x="457200" y="1905000"/>
            <a:ext cx="4038600" cy="3200400"/>
          </a:xfrm>
          <a:prstGeom prst="rect">
            <a:avLst/>
          </a:prstGeom>
        </p:spPr>
        <p:txBody>
          <a:bodyPr/>
          <a:lstStyle/>
          <a:p>
            <a:pPr marL="0" indent="0" eaLnBrk="1" hangingPunct="1">
              <a:spcBef>
                <a:spcPts val="1200"/>
              </a:spcBef>
              <a:buFont typeface="Arial" pitchFamily="34" charset="0"/>
              <a:buNone/>
            </a:pPr>
            <a:r>
              <a:rPr lang="en-US" altLang="en-US" sz="3600" i="1" dirty="0">
                <a:latin typeface="Arial" pitchFamily="34" charset="0"/>
                <a:ea typeface="ＭＳ Ｐゴシック" pitchFamily="34" charset="-128"/>
              </a:rPr>
              <a:t>“…amount of time children spend interacting appropriately with their environment.”</a:t>
            </a:r>
          </a:p>
        </p:txBody>
      </p:sp>
      <p:sp>
        <p:nvSpPr>
          <p:cNvPr id="2" name="Title 1"/>
          <p:cNvSpPr>
            <a:spLocks noGrp="1"/>
          </p:cNvSpPr>
          <p:nvPr>
            <p:ph type="title"/>
          </p:nvPr>
        </p:nvSpPr>
        <p:spPr>
          <a:xfrm>
            <a:off x="914400" y="381000"/>
            <a:ext cx="6512511" cy="1143000"/>
          </a:xfrm>
        </p:spPr>
        <p:txBody>
          <a:bodyPr wrap="square" numCol="1" compatLnSpc="1">
            <a:prstTxWarp prst="textNoShape">
              <a:avLst/>
            </a:prstTxWarp>
            <a:normAutofit fontScale="90000"/>
          </a:bodyPr>
          <a:lstStyle/>
          <a:p>
            <a:pPr marL="0" indent="0" algn="ctr">
              <a:buNone/>
            </a:pPr>
            <a:r>
              <a:rPr lang="en-US" altLang="en-US" sz="4000" dirty="0">
                <a:effectLst>
                  <a:outerShdw blurRad="38100" dist="38100" dir="2700000" algn="tl">
                    <a:srgbClr val="C0C0C0"/>
                  </a:outerShdw>
                </a:effectLst>
                <a:latin typeface="Georgia" pitchFamily="18" charset="0"/>
                <a:ea typeface="ＭＳ Ｐゴシック" pitchFamily="34" charset="-128"/>
              </a:rPr>
              <a:t>Learning Requires  Engagement</a:t>
            </a:r>
          </a:p>
        </p:txBody>
      </p:sp>
    </p:spTree>
    <p:custDataLst>
      <p:tags r:id="rId1"/>
    </p:custDataLst>
    <p:extLst>
      <p:ext uri="{BB962C8B-B14F-4D97-AF65-F5344CB8AC3E}">
        <p14:creationId xmlns:p14="http://schemas.microsoft.com/office/powerpoint/2010/main" val="2505364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Photograph: A child takes an unsteady step."/>
          <p:cNvPicPr>
            <a:picLocks noGrp="1" noChangeAspect="1"/>
          </p:cNvPicPr>
          <p:nvPr>
            <p:ph sz="half" idx="4294967295"/>
          </p:nvPr>
        </p:nvPicPr>
        <p:blipFill>
          <a:blip r:embed="rId4">
            <a:extLst>
              <a:ext uri="{28A0092B-C50C-407E-A947-70E740481C1C}">
                <a14:useLocalDpi xmlns:a14="http://schemas.microsoft.com/office/drawing/2010/main" val="0"/>
              </a:ext>
            </a:extLst>
          </a:blip>
          <a:srcRect l="-15228" r="-15228"/>
          <a:stretch>
            <a:fillRect/>
          </a:stretch>
        </p:blipFill>
        <p:spPr>
          <a:xfrm>
            <a:off x="4648200" y="1600200"/>
            <a:ext cx="4038600" cy="4525963"/>
          </a:xfrm>
          <a:prstGeom prst="rect">
            <a:avLst/>
          </a:prstGeom>
        </p:spPr>
      </p:pic>
      <p:sp>
        <p:nvSpPr>
          <p:cNvPr id="6" name="Rectangle 5"/>
          <p:cNvSpPr/>
          <p:nvPr/>
        </p:nvSpPr>
        <p:spPr>
          <a:xfrm>
            <a:off x="304800" y="5715000"/>
            <a:ext cx="4876800" cy="528637"/>
          </a:xfrm>
          <a:prstGeom prst="rect">
            <a:avLst/>
          </a:prstGeom>
        </p:spPr>
        <p:txBody>
          <a:bodyPr>
            <a:spAutoFit/>
          </a:bodyPr>
          <a:lstStyle/>
          <a:p>
            <a:pPr fontAlgn="auto">
              <a:lnSpc>
                <a:spcPct val="120000"/>
              </a:lnSpc>
              <a:spcBef>
                <a:spcPts val="0"/>
              </a:spcBef>
              <a:spcAft>
                <a:spcPts val="0"/>
              </a:spcAft>
              <a:buFont typeface="Arial"/>
              <a:buNone/>
              <a:defRPr/>
            </a:pPr>
            <a:r>
              <a:rPr lang="en-US" sz="1200" dirty="0">
                <a:solidFill>
                  <a:schemeClr val="tx1">
                    <a:lumMod val="50000"/>
                    <a:lumOff val="50000"/>
                  </a:schemeClr>
                </a:solidFill>
                <a:latin typeface="Arial" charset="0"/>
                <a:cs typeface="ＭＳ Ｐゴシック" charset="0"/>
              </a:rPr>
              <a:t>Adolph, K. E., </a:t>
            </a:r>
            <a:r>
              <a:rPr lang="en-US" sz="1200" dirty="0" err="1">
                <a:solidFill>
                  <a:schemeClr val="tx1">
                    <a:lumMod val="50000"/>
                    <a:lumOff val="50000"/>
                  </a:schemeClr>
                </a:solidFill>
                <a:latin typeface="Arial" charset="0"/>
                <a:cs typeface="ＭＳ Ｐゴシック" charset="0"/>
              </a:rPr>
              <a:t>Vereijken</a:t>
            </a:r>
            <a:r>
              <a:rPr lang="en-US" sz="1200" dirty="0">
                <a:solidFill>
                  <a:schemeClr val="tx1">
                    <a:lumMod val="50000"/>
                    <a:lumOff val="50000"/>
                  </a:schemeClr>
                </a:solidFill>
                <a:latin typeface="Arial" charset="0"/>
                <a:cs typeface="ＭＳ Ｐゴシック" charset="0"/>
              </a:rPr>
              <a:t>, B., &amp; </a:t>
            </a:r>
            <a:r>
              <a:rPr lang="en-US" sz="1200" dirty="0" err="1">
                <a:solidFill>
                  <a:schemeClr val="tx1">
                    <a:lumMod val="50000"/>
                    <a:lumOff val="50000"/>
                  </a:schemeClr>
                </a:solidFill>
                <a:latin typeface="Arial" charset="0"/>
                <a:cs typeface="ＭＳ Ｐゴシック" charset="0"/>
              </a:rPr>
              <a:t>Shrout</a:t>
            </a:r>
            <a:r>
              <a:rPr lang="en-US" sz="1200" dirty="0">
                <a:solidFill>
                  <a:schemeClr val="tx1">
                    <a:lumMod val="50000"/>
                    <a:lumOff val="50000"/>
                  </a:schemeClr>
                </a:solidFill>
                <a:latin typeface="Arial" charset="0"/>
                <a:cs typeface="ＭＳ Ｐゴシック" charset="0"/>
              </a:rPr>
              <a:t>, P. E. (2003). What Changes in Infant Walking and Why. Child Development, 74(2), 475-97.</a:t>
            </a:r>
          </a:p>
        </p:txBody>
      </p:sp>
      <p:sp>
        <p:nvSpPr>
          <p:cNvPr id="38916" name="Content Placeholder 3"/>
          <p:cNvSpPr>
            <a:spLocks noGrp="1"/>
          </p:cNvSpPr>
          <p:nvPr>
            <p:ph sz="half" idx="4294967295"/>
          </p:nvPr>
        </p:nvSpPr>
        <p:spPr>
          <a:xfrm>
            <a:off x="457200" y="1752600"/>
            <a:ext cx="4038600" cy="3886200"/>
          </a:xfrm>
          <a:prstGeom prst="rect">
            <a:avLst/>
          </a:prstGeom>
        </p:spPr>
        <p:txBody>
          <a:bodyPr/>
          <a:lstStyle/>
          <a:p>
            <a:pPr eaLnBrk="1" hangingPunct="1">
              <a:spcBef>
                <a:spcPts val="1200"/>
              </a:spcBef>
              <a:buClrTx/>
              <a:buFont typeface="Arial" panose="020B0604020202020204" pitchFamily="34" charset="0"/>
              <a:buChar char="•"/>
            </a:pPr>
            <a:r>
              <a:rPr lang="en-US" altLang="en-US" sz="2100" dirty="0">
                <a:latin typeface="Arial" pitchFamily="34" charset="0"/>
                <a:ea typeface="ＭＳ Ｐゴシック" pitchFamily="34" charset="-128"/>
              </a:rPr>
              <a:t>The amount of a toddler</a:t>
            </a:r>
            <a:r>
              <a:rPr lang="en-US" altLang="ja-JP" sz="2100" dirty="0">
                <a:latin typeface="Arial" pitchFamily="34" charset="0"/>
                <a:ea typeface="ＭＳ Ｐゴシック" pitchFamily="34" charset="-128"/>
              </a:rPr>
              <a:t>’s experience with walking is the </a:t>
            </a:r>
            <a:r>
              <a:rPr lang="en-US" altLang="ja-JP" sz="2100" b="1" dirty="0">
                <a:solidFill>
                  <a:srgbClr val="4B5A6F"/>
                </a:solidFill>
                <a:latin typeface="Arial" pitchFamily="34" charset="0"/>
                <a:ea typeface="ＭＳ Ｐゴシック" pitchFamily="34" charset="-128"/>
              </a:rPr>
              <a:t>only predictor of improved proficiency</a:t>
            </a:r>
          </a:p>
          <a:p>
            <a:pPr eaLnBrk="1" hangingPunct="1">
              <a:spcBef>
                <a:spcPts val="1200"/>
              </a:spcBef>
              <a:buClrTx/>
              <a:buFont typeface="Arial" panose="020B0604020202020204" pitchFamily="34" charset="0"/>
              <a:buChar char="•"/>
            </a:pPr>
            <a:r>
              <a:rPr lang="en-US" altLang="en-US" sz="2100" dirty="0">
                <a:latin typeface="Arial" pitchFamily="34" charset="0"/>
                <a:ea typeface="ＭＳ Ｐゴシック" pitchFamily="34" charset="-128"/>
              </a:rPr>
              <a:t>Toddlers practice walking for more than 6 hours daily</a:t>
            </a:r>
            <a:endParaRPr lang="en-US" altLang="en-US" sz="2100" dirty="0">
              <a:solidFill>
                <a:srgbClr val="FF0000"/>
              </a:solidFill>
              <a:latin typeface="Arial" pitchFamily="34" charset="0"/>
              <a:ea typeface="ＭＳ Ｐゴシック" pitchFamily="34" charset="-128"/>
            </a:endParaRPr>
          </a:p>
          <a:p>
            <a:pPr eaLnBrk="1" hangingPunct="1">
              <a:spcBef>
                <a:spcPts val="1200"/>
              </a:spcBef>
              <a:buClrTx/>
              <a:buFont typeface="Arial" panose="020B0604020202020204" pitchFamily="34" charset="0"/>
              <a:buChar char="•"/>
            </a:pPr>
            <a:r>
              <a:rPr lang="en-US" altLang="en-US" sz="2100" dirty="0">
                <a:latin typeface="Arial" pitchFamily="34" charset="0"/>
                <a:ea typeface="ＭＳ Ｐゴシック" pitchFamily="34" charset="-128"/>
              </a:rPr>
              <a:t>Average 500 – 1500 steps per hour</a:t>
            </a:r>
          </a:p>
          <a:p>
            <a:pPr eaLnBrk="1" hangingPunct="1">
              <a:spcBef>
                <a:spcPts val="1200"/>
              </a:spcBef>
              <a:buClrTx/>
              <a:buFont typeface="Arial" panose="020B0604020202020204" pitchFamily="34" charset="0"/>
              <a:buChar char="•"/>
            </a:pPr>
            <a:r>
              <a:rPr lang="en-US" altLang="en-US" sz="2100" dirty="0">
                <a:latin typeface="Arial" pitchFamily="34" charset="0"/>
                <a:ea typeface="ＭＳ Ｐゴシック" pitchFamily="34" charset="-128"/>
              </a:rPr>
              <a:t>9000 steps per day (length of 29 football fields!)</a:t>
            </a:r>
            <a:endParaRPr lang="en-US" altLang="en-US" sz="1400" dirty="0">
              <a:solidFill>
                <a:srgbClr val="7F7F7F"/>
              </a:solidFill>
              <a:latin typeface="Arial" pitchFamily="34" charset="0"/>
              <a:ea typeface="ＭＳ Ｐゴシック" pitchFamily="34" charset="-128"/>
            </a:endParaRPr>
          </a:p>
        </p:txBody>
      </p:sp>
      <p:sp>
        <p:nvSpPr>
          <p:cNvPr id="2" name="Title 1"/>
          <p:cNvSpPr>
            <a:spLocks noGrp="1"/>
          </p:cNvSpPr>
          <p:nvPr>
            <p:ph type="title"/>
          </p:nvPr>
        </p:nvSpPr>
        <p:spPr>
          <a:xfrm>
            <a:off x="762000" y="152400"/>
            <a:ext cx="7045911" cy="1295400"/>
          </a:xfrm>
        </p:spPr>
        <p:txBody>
          <a:bodyPr wrap="square" numCol="1" compatLnSpc="1">
            <a:prstTxWarp prst="textNoShape">
              <a:avLst/>
            </a:prstTxWarp>
            <a:noAutofit/>
          </a:bodyPr>
          <a:lstStyle/>
          <a:p>
            <a:pPr marL="0" indent="0" algn="ctr">
              <a:buNone/>
            </a:pPr>
            <a:r>
              <a:rPr lang="en-US" altLang="en-US" sz="3200" dirty="0">
                <a:effectLst>
                  <a:outerShdw blurRad="38100" dist="38100" dir="2700000" algn="tl">
                    <a:srgbClr val="C0C0C0"/>
                  </a:outerShdw>
                </a:effectLst>
                <a:latin typeface="Georgia" pitchFamily="18" charset="0"/>
                <a:ea typeface="ＭＳ Ｐゴシック" pitchFamily="34" charset="-128"/>
              </a:rPr>
              <a:t>Children Learn </a:t>
            </a:r>
            <a:br>
              <a:rPr lang="en-US" altLang="en-US" sz="3200" dirty="0">
                <a:effectLst>
                  <a:outerShdw blurRad="38100" dist="38100" dir="2700000" algn="tl">
                    <a:srgbClr val="C0C0C0"/>
                  </a:outerShdw>
                </a:effectLst>
                <a:latin typeface="Georgia" pitchFamily="18" charset="0"/>
                <a:ea typeface="ＭＳ Ｐゴシック" pitchFamily="34" charset="-128"/>
              </a:rPr>
            </a:br>
            <a:r>
              <a:rPr lang="en-US" altLang="en-US" sz="2800" dirty="0">
                <a:effectLst>
                  <a:outerShdw blurRad="38100" dist="38100" dir="2700000" algn="tl">
                    <a:srgbClr val="C0C0C0"/>
                  </a:outerShdw>
                </a:effectLst>
                <a:latin typeface="Georgia" pitchFamily="18" charset="0"/>
                <a:ea typeface="ＭＳ Ｐゴシック" pitchFamily="34" charset="-128"/>
              </a:rPr>
              <a:t>through</a:t>
            </a:r>
            <a:r>
              <a:rPr lang="en-US" altLang="en-US" sz="3200" dirty="0">
                <a:effectLst>
                  <a:outerShdw blurRad="38100" dist="38100" dir="2700000" algn="tl">
                    <a:srgbClr val="C0C0C0"/>
                  </a:outerShdw>
                </a:effectLst>
                <a:latin typeface="Georgia" pitchFamily="18" charset="0"/>
                <a:ea typeface="ＭＳ Ｐゴシック" pitchFamily="34" charset="-128"/>
              </a:rPr>
              <a:t> Incredible Amounts of Practice!</a:t>
            </a:r>
          </a:p>
        </p:txBody>
      </p:sp>
    </p:spTree>
    <p:custDataLst>
      <p:tags r:id="rId1"/>
    </p:custDataLst>
    <p:extLst>
      <p:ext uri="{BB962C8B-B14F-4D97-AF65-F5344CB8AC3E}">
        <p14:creationId xmlns:p14="http://schemas.microsoft.com/office/powerpoint/2010/main" val="1776449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half" idx="4294967295"/>
          </p:nvPr>
        </p:nvSpPr>
        <p:spPr>
          <a:xfrm>
            <a:off x="3886200" y="1600200"/>
            <a:ext cx="4953000" cy="3886200"/>
          </a:xfrm>
          <a:prstGeom prst="rect">
            <a:avLst/>
          </a:prstGeom>
        </p:spPr>
        <p:txBody>
          <a:bodyPr>
            <a:noAutofit/>
          </a:bodyPr>
          <a:lstStyle/>
          <a:p>
            <a:pPr marL="0" indent="0" eaLnBrk="1" hangingPunct="1">
              <a:lnSpc>
                <a:spcPct val="80000"/>
              </a:lnSpc>
              <a:spcBef>
                <a:spcPts val="1200"/>
              </a:spcBef>
              <a:buFont typeface="Arial" pitchFamily="34" charset="0"/>
              <a:buNone/>
            </a:pPr>
            <a:r>
              <a:rPr lang="en-US" altLang="en-US" sz="3600" dirty="0">
                <a:latin typeface="Arial" pitchFamily="34" charset="0"/>
                <a:ea typeface="ＭＳ Ｐゴシック" pitchFamily="34" charset="-128"/>
              </a:rPr>
              <a:t>Mastery of functional skills occurs through </a:t>
            </a:r>
            <a:r>
              <a:rPr lang="en-US" altLang="en-US" sz="3600" b="1" dirty="0">
                <a:solidFill>
                  <a:srgbClr val="4B5A6F"/>
                </a:solidFill>
                <a:latin typeface="Arial" pitchFamily="34" charset="0"/>
                <a:ea typeface="ＭＳ Ｐゴシック" pitchFamily="34" charset="-128"/>
              </a:rPr>
              <a:t>high-frequency</a:t>
            </a:r>
            <a:r>
              <a:rPr lang="en-US" altLang="en-US" sz="3600" dirty="0">
                <a:latin typeface="Arial" pitchFamily="34" charset="0"/>
                <a:ea typeface="ＭＳ Ｐゴシック" pitchFamily="34" charset="-128"/>
              </a:rPr>
              <a:t>, naturally occurring activities in a </a:t>
            </a:r>
            <a:r>
              <a:rPr lang="en-US" altLang="en-US" sz="3600" b="1" dirty="0">
                <a:solidFill>
                  <a:srgbClr val="4B5A6F"/>
                </a:solidFill>
                <a:latin typeface="Arial" pitchFamily="34" charset="0"/>
                <a:ea typeface="ＭＳ Ｐゴシック" pitchFamily="34" charset="-128"/>
              </a:rPr>
              <a:t>variety of settings </a:t>
            </a:r>
            <a:r>
              <a:rPr lang="en-US" altLang="en-US" sz="3600" dirty="0">
                <a:latin typeface="Arial" pitchFamily="34" charset="0"/>
                <a:ea typeface="ＭＳ Ｐゴシック" pitchFamily="34" charset="-128"/>
              </a:rPr>
              <a:t>that are consistent with family and community life.</a:t>
            </a:r>
          </a:p>
          <a:p>
            <a:pPr marL="0" indent="0" eaLnBrk="1" hangingPunct="1">
              <a:lnSpc>
                <a:spcPct val="80000"/>
              </a:lnSpc>
              <a:spcBef>
                <a:spcPts val="1200"/>
              </a:spcBef>
              <a:buFont typeface="Arial" pitchFamily="34" charset="0"/>
              <a:buNone/>
            </a:pPr>
            <a:endParaRPr lang="en-US" altLang="en-US" sz="3200" dirty="0">
              <a:latin typeface="Arial" pitchFamily="34" charset="0"/>
              <a:ea typeface="ＭＳ Ｐゴシック" pitchFamily="34" charset="-128"/>
            </a:endParaRPr>
          </a:p>
        </p:txBody>
      </p:sp>
      <p:sp>
        <p:nvSpPr>
          <p:cNvPr id="2" name="Title 1"/>
          <p:cNvSpPr>
            <a:spLocks noGrp="1"/>
          </p:cNvSpPr>
          <p:nvPr>
            <p:ph type="title"/>
          </p:nvPr>
        </p:nvSpPr>
        <p:spPr>
          <a:xfrm>
            <a:off x="685800" y="152400"/>
            <a:ext cx="7543800" cy="1143000"/>
          </a:xfrm>
        </p:spPr>
        <p:txBody>
          <a:bodyPr wrap="square" numCol="1" compatLnSpc="1">
            <a:prstTxWarp prst="textNoShape">
              <a:avLst/>
            </a:prstTxWarp>
          </a:bodyPr>
          <a:lstStyle/>
          <a:p>
            <a:pPr marL="0" indent="0" algn="ctr">
              <a:buNone/>
            </a:pPr>
            <a:r>
              <a:rPr lang="en-US" altLang="en-US" sz="4000" dirty="0">
                <a:effectLst>
                  <a:outerShdw blurRad="38100" dist="38100" dir="2700000" algn="tl">
                    <a:srgbClr val="C0C0C0"/>
                  </a:outerShdw>
                </a:effectLst>
                <a:latin typeface="Georgia" pitchFamily="18" charset="0"/>
                <a:ea typeface="ＭＳ Ｐゴシック" pitchFamily="34" charset="-128"/>
              </a:rPr>
              <a:t>Mastery</a:t>
            </a:r>
          </a:p>
        </p:txBody>
      </p:sp>
      <p:sp>
        <p:nvSpPr>
          <p:cNvPr id="3" name="TextBox 2"/>
          <p:cNvSpPr txBox="1"/>
          <p:nvPr/>
        </p:nvSpPr>
        <p:spPr>
          <a:xfrm>
            <a:off x="152400" y="5334000"/>
            <a:ext cx="8921966" cy="1415772"/>
          </a:xfrm>
          <a:prstGeom prst="rect">
            <a:avLst/>
          </a:prstGeom>
          <a:noFill/>
        </p:spPr>
        <p:txBody>
          <a:bodyPr wrap="square" rtlCol="0">
            <a:spAutoFit/>
          </a:bodyPr>
          <a:lstStyle/>
          <a:p>
            <a:pPr>
              <a:lnSpc>
                <a:spcPct val="80000"/>
              </a:lnSpc>
              <a:spcBef>
                <a:spcPts val="1200"/>
              </a:spcBef>
            </a:pPr>
            <a:r>
              <a:rPr lang="en-US" altLang="en-US" sz="1000" dirty="0" err="1">
                <a:solidFill>
                  <a:srgbClr val="7F7F7F"/>
                </a:solidFill>
                <a:latin typeface="Arial" pitchFamily="34" charset="0"/>
                <a:ea typeface="ＭＳ Ｐゴシック" pitchFamily="34" charset="-128"/>
              </a:rPr>
              <a:t>Shelden,M.L</a:t>
            </a:r>
            <a:r>
              <a:rPr lang="en-US" altLang="en-US" sz="1000" dirty="0">
                <a:solidFill>
                  <a:srgbClr val="7F7F7F"/>
                </a:solidFill>
                <a:latin typeface="Arial" pitchFamily="34" charset="0"/>
                <a:ea typeface="ＭＳ Ｐゴシック" pitchFamily="34" charset="-128"/>
              </a:rPr>
              <a:t>., &amp; </a:t>
            </a:r>
            <a:r>
              <a:rPr lang="en-US" altLang="en-US" sz="1000" dirty="0" err="1">
                <a:solidFill>
                  <a:srgbClr val="7F7F7F"/>
                </a:solidFill>
                <a:latin typeface="Arial" pitchFamily="34" charset="0"/>
                <a:ea typeface="ＭＳ Ｐゴシック" pitchFamily="34" charset="-128"/>
              </a:rPr>
              <a:t>Rush,D.D</a:t>
            </a:r>
            <a:r>
              <a:rPr lang="en-US" altLang="en-US" sz="1000" dirty="0">
                <a:solidFill>
                  <a:srgbClr val="7F7F7F"/>
                </a:solidFill>
                <a:latin typeface="Arial" pitchFamily="34" charset="0"/>
                <a:ea typeface="ＭＳ Ｐゴシック" pitchFamily="34" charset="-128"/>
              </a:rPr>
              <a:t>. (2001). The ten myths about providing early intervention services in natural </a:t>
            </a:r>
            <a:r>
              <a:rPr lang="en-US" altLang="en-US" sz="1000" dirty="0" err="1">
                <a:solidFill>
                  <a:srgbClr val="7F7F7F"/>
                </a:solidFill>
                <a:latin typeface="Arial" pitchFamily="34" charset="0"/>
                <a:ea typeface="ＭＳ Ｐゴシック" pitchFamily="34" charset="-128"/>
              </a:rPr>
              <a:t>environments..Infants</a:t>
            </a:r>
            <a:r>
              <a:rPr lang="en-US" altLang="en-US" sz="1000" dirty="0">
                <a:solidFill>
                  <a:srgbClr val="7F7F7F"/>
                </a:solidFill>
                <a:latin typeface="Arial" pitchFamily="34" charset="0"/>
                <a:ea typeface="ＭＳ Ｐゴシック" pitchFamily="34" charset="-128"/>
              </a:rPr>
              <a:t> &amp; Young Children,14(1),1-13.</a:t>
            </a:r>
          </a:p>
          <a:p>
            <a:pPr>
              <a:lnSpc>
                <a:spcPct val="80000"/>
              </a:lnSpc>
              <a:spcBef>
                <a:spcPts val="1200"/>
              </a:spcBef>
            </a:pPr>
            <a:r>
              <a:rPr lang="en-US" altLang="en-US" sz="1000" dirty="0" err="1">
                <a:solidFill>
                  <a:srgbClr val="7F7F7F"/>
                </a:solidFill>
                <a:latin typeface="Arial" pitchFamily="34" charset="0"/>
                <a:ea typeface="ＭＳ Ｐゴシック" pitchFamily="34" charset="-128"/>
              </a:rPr>
              <a:t>Dunst</a:t>
            </a:r>
            <a:r>
              <a:rPr lang="en-US" altLang="en-US" sz="1000" dirty="0">
                <a:solidFill>
                  <a:srgbClr val="7F7F7F"/>
                </a:solidFill>
                <a:latin typeface="Arial" pitchFamily="34" charset="0"/>
                <a:ea typeface="ＭＳ Ｐゴシック" pitchFamily="34" charset="-128"/>
              </a:rPr>
              <a:t>, C. J., </a:t>
            </a:r>
            <a:r>
              <a:rPr lang="en-US" altLang="en-US" sz="1000" dirty="0" err="1">
                <a:solidFill>
                  <a:srgbClr val="7F7F7F"/>
                </a:solidFill>
                <a:latin typeface="Arial" pitchFamily="34" charset="0"/>
                <a:ea typeface="ＭＳ Ｐゴシック" pitchFamily="34" charset="-128"/>
              </a:rPr>
              <a:t>Bruder</a:t>
            </a:r>
            <a:r>
              <a:rPr lang="en-US" altLang="en-US" sz="1000" dirty="0">
                <a:solidFill>
                  <a:srgbClr val="7F7F7F"/>
                </a:solidFill>
                <a:latin typeface="Arial" pitchFamily="34" charset="0"/>
                <a:ea typeface="ＭＳ Ｐゴシック" pitchFamily="34" charset="-128"/>
              </a:rPr>
              <a:t>, M. B., </a:t>
            </a:r>
            <a:r>
              <a:rPr lang="en-US" altLang="en-US" sz="1000" dirty="0" err="1">
                <a:solidFill>
                  <a:srgbClr val="7F7F7F"/>
                </a:solidFill>
                <a:latin typeface="Arial" pitchFamily="34" charset="0"/>
                <a:ea typeface="ＭＳ Ｐゴシック" pitchFamily="34" charset="-128"/>
              </a:rPr>
              <a:t>Trivette</a:t>
            </a:r>
            <a:r>
              <a:rPr lang="en-US" altLang="en-US" sz="1000" dirty="0">
                <a:solidFill>
                  <a:srgbClr val="7F7F7F"/>
                </a:solidFill>
                <a:latin typeface="Arial" pitchFamily="34" charset="0"/>
                <a:ea typeface="ＭＳ Ｐゴシック" pitchFamily="34" charset="-128"/>
              </a:rPr>
              <a:t>, C. M., Hamby, D., </a:t>
            </a:r>
            <a:r>
              <a:rPr lang="en-US" altLang="en-US" sz="1000" dirty="0" err="1">
                <a:solidFill>
                  <a:srgbClr val="7F7F7F"/>
                </a:solidFill>
                <a:latin typeface="Arial" pitchFamily="34" charset="0"/>
                <a:ea typeface="ＭＳ Ｐゴシック" pitchFamily="34" charset="-128"/>
              </a:rPr>
              <a:t>Raab</a:t>
            </a:r>
            <a:r>
              <a:rPr lang="en-US" altLang="en-US" sz="1000" dirty="0">
                <a:solidFill>
                  <a:srgbClr val="7F7F7F"/>
                </a:solidFill>
                <a:latin typeface="Arial" pitchFamily="34" charset="0"/>
                <a:ea typeface="ＭＳ Ｐゴシック" pitchFamily="34" charset="-128"/>
              </a:rPr>
              <a:t>, M., &amp; McLean, M. (2001). Characteristics and consequences of everyday natural learning opportunities. Topics in Early Childhood Special Education, 21(2), 68-92.</a:t>
            </a:r>
          </a:p>
          <a:p>
            <a:pPr>
              <a:lnSpc>
                <a:spcPct val="80000"/>
              </a:lnSpc>
              <a:spcBef>
                <a:spcPts val="1200"/>
              </a:spcBef>
            </a:pPr>
            <a:r>
              <a:rPr lang="en-US" altLang="en-US" sz="1000" dirty="0" err="1">
                <a:solidFill>
                  <a:srgbClr val="7F7F7F"/>
                </a:solidFill>
                <a:latin typeface="Arial" pitchFamily="34" charset="0"/>
                <a:ea typeface="ＭＳ Ｐゴシック" pitchFamily="34" charset="-128"/>
              </a:rPr>
              <a:t>Dunst</a:t>
            </a:r>
            <a:r>
              <a:rPr lang="en-US" altLang="en-US" sz="1000" dirty="0">
                <a:solidFill>
                  <a:srgbClr val="7F7F7F"/>
                </a:solidFill>
                <a:latin typeface="Arial" pitchFamily="34" charset="0"/>
                <a:ea typeface="ＭＳ Ｐゴシック" pitchFamily="34" charset="-128"/>
              </a:rPr>
              <a:t>, C. J., </a:t>
            </a:r>
            <a:r>
              <a:rPr lang="en-US" altLang="en-US" sz="1000" dirty="0" err="1">
                <a:solidFill>
                  <a:srgbClr val="7F7F7F"/>
                </a:solidFill>
                <a:latin typeface="Arial" pitchFamily="34" charset="0"/>
                <a:ea typeface="ＭＳ Ｐゴシック" pitchFamily="34" charset="-128"/>
              </a:rPr>
              <a:t>Bruder</a:t>
            </a:r>
            <a:r>
              <a:rPr lang="en-US" altLang="en-US" sz="1000" dirty="0">
                <a:solidFill>
                  <a:srgbClr val="7F7F7F"/>
                </a:solidFill>
                <a:latin typeface="Arial" pitchFamily="34" charset="0"/>
                <a:ea typeface="ＭＳ Ｐゴシック" pitchFamily="34" charset="-128"/>
              </a:rPr>
              <a:t>, M. B., </a:t>
            </a:r>
            <a:r>
              <a:rPr lang="en-US" altLang="en-US" sz="1000" dirty="0" err="1">
                <a:solidFill>
                  <a:srgbClr val="7F7F7F"/>
                </a:solidFill>
                <a:latin typeface="Arial" pitchFamily="34" charset="0"/>
                <a:ea typeface="ＭＳ Ｐゴシック" pitchFamily="34" charset="-128"/>
              </a:rPr>
              <a:t>Trivette</a:t>
            </a:r>
            <a:r>
              <a:rPr lang="en-US" altLang="en-US" sz="1000" dirty="0">
                <a:solidFill>
                  <a:srgbClr val="7F7F7F"/>
                </a:solidFill>
                <a:latin typeface="Arial" pitchFamily="34" charset="0"/>
                <a:ea typeface="ＭＳ Ｐゴシック" pitchFamily="34" charset="-128"/>
              </a:rPr>
              <a:t>, C. M., </a:t>
            </a:r>
            <a:r>
              <a:rPr lang="en-US" altLang="en-US" sz="1000" dirty="0" err="1">
                <a:solidFill>
                  <a:srgbClr val="7F7F7F"/>
                </a:solidFill>
                <a:latin typeface="Arial" pitchFamily="34" charset="0"/>
                <a:ea typeface="ＭＳ Ｐゴシック" pitchFamily="34" charset="-128"/>
              </a:rPr>
              <a:t>Raab</a:t>
            </a:r>
            <a:r>
              <a:rPr lang="en-US" altLang="en-US" sz="1000" dirty="0">
                <a:solidFill>
                  <a:srgbClr val="7F7F7F"/>
                </a:solidFill>
                <a:latin typeface="Arial" pitchFamily="34" charset="0"/>
                <a:ea typeface="ＭＳ Ｐゴシック" pitchFamily="34" charset="-128"/>
              </a:rPr>
              <a:t>, M., &amp; McLean, M. (2001). Natural learning opportunities for infants, toddlers, and preschoolers. </a:t>
            </a:r>
            <a:r>
              <a:rPr lang="en-US" altLang="en-US" sz="1000" i="1" dirty="0">
                <a:solidFill>
                  <a:srgbClr val="7F7F7F"/>
                </a:solidFill>
                <a:latin typeface="Arial" pitchFamily="34" charset="0"/>
                <a:ea typeface="ＭＳ Ｐゴシック" pitchFamily="34" charset="-128"/>
              </a:rPr>
              <a:t>Young Exceptional Children</a:t>
            </a:r>
            <a:r>
              <a:rPr lang="en-US" altLang="en-US" sz="1000" dirty="0">
                <a:solidFill>
                  <a:srgbClr val="7F7F7F"/>
                </a:solidFill>
                <a:latin typeface="Arial" pitchFamily="34" charset="0"/>
                <a:ea typeface="ＭＳ Ｐゴシック" pitchFamily="34" charset="-128"/>
              </a:rPr>
              <a:t>, 4(3), 18-25. (Erratum in Young Exceptional Children, 4(4), 25)</a:t>
            </a:r>
          </a:p>
          <a:p>
            <a:pPr>
              <a:lnSpc>
                <a:spcPct val="80000"/>
              </a:lnSpc>
              <a:spcBef>
                <a:spcPts val="1200"/>
              </a:spcBef>
            </a:pPr>
            <a:r>
              <a:rPr lang="en-US" altLang="en-US" sz="1000" dirty="0" err="1">
                <a:solidFill>
                  <a:srgbClr val="7F7F7F"/>
                </a:solidFill>
                <a:latin typeface="Arial" pitchFamily="34" charset="0"/>
                <a:ea typeface="ＭＳ Ｐゴシック" pitchFamily="34" charset="-128"/>
              </a:rPr>
              <a:t>Dunst</a:t>
            </a:r>
            <a:r>
              <a:rPr lang="en-US" altLang="en-US" sz="1000" dirty="0">
                <a:solidFill>
                  <a:srgbClr val="7F7F7F"/>
                </a:solidFill>
                <a:latin typeface="Arial" pitchFamily="34" charset="0"/>
                <a:ea typeface="ＭＳ Ｐゴシック" pitchFamily="34" charset="-128"/>
              </a:rPr>
              <a:t>, C. J., Hamby, D., </a:t>
            </a:r>
            <a:r>
              <a:rPr lang="en-US" altLang="en-US" sz="1000" dirty="0" err="1">
                <a:solidFill>
                  <a:srgbClr val="7F7F7F"/>
                </a:solidFill>
                <a:latin typeface="Arial" pitchFamily="34" charset="0"/>
                <a:ea typeface="ＭＳ Ｐゴシック" pitchFamily="34" charset="-128"/>
              </a:rPr>
              <a:t>Trivette</a:t>
            </a:r>
            <a:r>
              <a:rPr lang="en-US" altLang="en-US" sz="1000" dirty="0">
                <a:solidFill>
                  <a:srgbClr val="7F7F7F"/>
                </a:solidFill>
                <a:latin typeface="Arial" pitchFamily="34" charset="0"/>
                <a:ea typeface="ＭＳ Ｐゴシック" pitchFamily="34" charset="-128"/>
              </a:rPr>
              <a:t>, C. M., </a:t>
            </a:r>
            <a:r>
              <a:rPr lang="en-US" altLang="en-US" sz="1000" dirty="0" err="1">
                <a:solidFill>
                  <a:srgbClr val="7F7F7F"/>
                </a:solidFill>
                <a:latin typeface="Arial" pitchFamily="34" charset="0"/>
                <a:ea typeface="ＭＳ Ｐゴシック" pitchFamily="34" charset="-128"/>
              </a:rPr>
              <a:t>Raab</a:t>
            </a:r>
            <a:r>
              <a:rPr lang="en-US" altLang="en-US" sz="1000" dirty="0">
                <a:solidFill>
                  <a:srgbClr val="7F7F7F"/>
                </a:solidFill>
                <a:latin typeface="Arial" pitchFamily="34" charset="0"/>
                <a:ea typeface="ＭＳ Ｐゴシック" pitchFamily="34" charset="-128"/>
              </a:rPr>
              <a:t>, M., &amp; </a:t>
            </a:r>
            <a:r>
              <a:rPr lang="en-US" altLang="en-US" sz="1000" dirty="0" err="1">
                <a:solidFill>
                  <a:srgbClr val="7F7F7F"/>
                </a:solidFill>
                <a:latin typeface="Arial" pitchFamily="34" charset="0"/>
                <a:ea typeface="ＭＳ Ｐゴシック" pitchFamily="34" charset="-128"/>
              </a:rPr>
              <a:t>Bruder</a:t>
            </a:r>
            <a:r>
              <a:rPr lang="en-US" altLang="en-US" sz="1000" dirty="0">
                <a:solidFill>
                  <a:srgbClr val="7F7F7F"/>
                </a:solidFill>
                <a:latin typeface="Arial" pitchFamily="34" charset="0"/>
                <a:ea typeface="ＭＳ Ｐゴシック" pitchFamily="34" charset="-128"/>
              </a:rPr>
              <a:t>, M. B. (2002). Young children's participation in everyday family and community activity. </a:t>
            </a:r>
            <a:r>
              <a:rPr lang="en-US" altLang="en-US" sz="1000" u="sng" dirty="0">
                <a:solidFill>
                  <a:srgbClr val="7F7F7F"/>
                </a:solidFill>
                <a:latin typeface="Arial" pitchFamily="34" charset="0"/>
                <a:ea typeface="ＭＳ Ｐゴシック" pitchFamily="34" charset="-128"/>
              </a:rPr>
              <a:t>Psychological Reports</a:t>
            </a:r>
            <a:r>
              <a:rPr lang="en-US" altLang="en-US" sz="1000" dirty="0">
                <a:solidFill>
                  <a:srgbClr val="7F7F7F"/>
                </a:solidFill>
                <a:latin typeface="Arial" pitchFamily="34" charset="0"/>
                <a:ea typeface="ＭＳ Ｐゴシック" pitchFamily="34" charset="-128"/>
              </a:rPr>
              <a:t>, 91, 875-897.</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66799"/>
            <a:ext cx="2386204" cy="35815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326015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76400"/>
            <a:ext cx="8161120" cy="4800600"/>
          </a:xfrm>
          <a:prstGeom prst="rect">
            <a:avLst/>
          </a:prstGeom>
        </p:spPr>
      </p:pic>
      <p:sp>
        <p:nvSpPr>
          <p:cNvPr id="3" name="Title 2"/>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2400" dirty="0"/>
              <a:t>Becoming Skilled in coaching interactions</a:t>
            </a:r>
            <a:br>
              <a:rPr lang="en-US" sz="2400" dirty="0"/>
            </a:br>
            <a:r>
              <a:rPr lang="en-US" sz="2400" dirty="0"/>
              <a:t>It’s Hard work!!!</a:t>
            </a:r>
          </a:p>
        </p:txBody>
      </p:sp>
      <p:sp>
        <p:nvSpPr>
          <p:cNvPr id="4" name="TextBox 3"/>
          <p:cNvSpPr txBox="1"/>
          <p:nvPr/>
        </p:nvSpPr>
        <p:spPr>
          <a:xfrm>
            <a:off x="6007511" y="285134"/>
            <a:ext cx="2755490" cy="1477328"/>
          </a:xfrm>
          <a:prstGeom prst="rect">
            <a:avLst/>
          </a:prstGeom>
          <a:solidFill>
            <a:srgbClr val="FFFF00"/>
          </a:solidFill>
        </p:spPr>
        <p:txBody>
          <a:bodyPr wrap="square" rtlCol="0">
            <a:spAutoFit/>
          </a:bodyPr>
          <a:lstStyle/>
          <a:p>
            <a:r>
              <a:rPr lang="en-US" dirty="0"/>
              <a:t>Coaching involves a rigorous training and support process over at least 6 months to reach fidelity</a:t>
            </a:r>
          </a:p>
        </p:txBody>
      </p:sp>
    </p:spTree>
    <p:custDataLst>
      <p:tags r:id="rId1"/>
    </p:custDataLst>
    <p:extLst>
      <p:ext uri="{BB962C8B-B14F-4D97-AF65-F5344CB8AC3E}">
        <p14:creationId xmlns:p14="http://schemas.microsoft.com/office/powerpoint/2010/main" val="103614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Natural Learning Environments</a:t>
            </a:r>
            <a:br>
              <a:rPr lang="en-US" dirty="0"/>
            </a:br>
            <a:r>
              <a:rPr lang="en-US" sz="3100" dirty="0"/>
              <a:t>Best opportunities for success</a:t>
            </a:r>
          </a:p>
        </p:txBody>
      </p:sp>
      <p:sp>
        <p:nvSpPr>
          <p:cNvPr id="3" name="TextBox 2"/>
          <p:cNvSpPr txBox="1"/>
          <p:nvPr/>
        </p:nvSpPr>
        <p:spPr>
          <a:xfrm>
            <a:off x="698500" y="1781175"/>
            <a:ext cx="3810000" cy="2677656"/>
          </a:xfrm>
          <a:prstGeom prst="rect">
            <a:avLst/>
          </a:prstGeom>
          <a:noFill/>
          <a:ln w="28575">
            <a:solidFill>
              <a:srgbClr val="00B050"/>
            </a:solidFill>
          </a:ln>
        </p:spPr>
        <p:txBody>
          <a:bodyPr wrap="square" rtlCol="0">
            <a:spAutoFit/>
          </a:bodyPr>
          <a:lstStyle/>
          <a:p>
            <a:pPr marL="285750" indent="-285750">
              <a:buFont typeface="Arial" panose="020B0604020202020204" pitchFamily="34" charset="0"/>
              <a:buChar char="•"/>
            </a:pPr>
            <a:r>
              <a:rPr lang="en-US" sz="2400" dirty="0"/>
              <a:t>Increase caregiver competence </a:t>
            </a:r>
          </a:p>
          <a:p>
            <a:pPr marL="285750" indent="-285750">
              <a:buFont typeface="Arial" panose="020B0604020202020204" pitchFamily="34" charset="0"/>
              <a:buChar char="•"/>
            </a:pPr>
            <a:r>
              <a:rPr lang="en-US" sz="2400" dirty="0"/>
              <a:t>Activities happen: </a:t>
            </a:r>
          </a:p>
          <a:p>
            <a:pPr marL="800100" lvl="1" indent="-342900">
              <a:buFont typeface="Wingdings" panose="05000000000000000000" pitchFamily="2" charset="2"/>
              <a:buChar char="§"/>
            </a:pPr>
            <a:r>
              <a:rPr lang="en-US" sz="2400" dirty="0"/>
              <a:t>all day </a:t>
            </a:r>
          </a:p>
          <a:p>
            <a:pPr marL="800100" lvl="1" indent="-342900">
              <a:buFont typeface="Wingdings" panose="05000000000000000000" pitchFamily="2" charset="2"/>
              <a:buChar char="§"/>
            </a:pPr>
            <a:r>
              <a:rPr lang="en-US" sz="2400" dirty="0"/>
              <a:t>everyday </a:t>
            </a:r>
          </a:p>
          <a:p>
            <a:pPr marL="800100" lvl="1" indent="-342900">
              <a:buFont typeface="Wingdings" panose="05000000000000000000" pitchFamily="2" charset="2"/>
              <a:buChar char="§"/>
            </a:pPr>
            <a:r>
              <a:rPr lang="en-US" sz="2400" dirty="0"/>
              <a:t>during the family's regular activities</a:t>
            </a:r>
          </a:p>
        </p:txBody>
      </p:sp>
      <p:sp>
        <p:nvSpPr>
          <p:cNvPr id="5" name="TextBox 4"/>
          <p:cNvSpPr txBox="1"/>
          <p:nvPr/>
        </p:nvSpPr>
        <p:spPr>
          <a:xfrm>
            <a:off x="673100" y="4572000"/>
            <a:ext cx="3835400" cy="1846659"/>
          </a:xfrm>
          <a:prstGeom prst="rect">
            <a:avLst/>
          </a:prstGeom>
          <a:noFill/>
          <a:ln w="28575">
            <a:solidFill>
              <a:srgbClr val="00B050"/>
            </a:solidFill>
          </a:ln>
        </p:spPr>
        <p:txBody>
          <a:bodyPr wrap="square" rtlCol="0">
            <a:spAutoFit/>
          </a:bodyPr>
          <a:lstStyle/>
          <a:p>
            <a:pPr marL="285750" indent="-285750">
              <a:buClr>
                <a:schemeClr val="tx1"/>
              </a:buClr>
              <a:buFont typeface="Arial" panose="020B0604020202020204" pitchFamily="34" charset="0"/>
              <a:buChar char="•"/>
            </a:pPr>
            <a:r>
              <a:rPr lang="en-US" sz="2400" b="1" dirty="0"/>
              <a:t>Activities</a:t>
            </a:r>
            <a:r>
              <a:rPr lang="en-US" sz="2400" dirty="0"/>
              <a:t> </a:t>
            </a:r>
            <a:r>
              <a:rPr lang="en-US" sz="1600" dirty="0"/>
              <a:t>lead to</a:t>
            </a:r>
            <a:endParaRPr lang="en-US" sz="2400" dirty="0"/>
          </a:p>
          <a:p>
            <a:pPr>
              <a:buClr>
                <a:schemeClr val="tx1"/>
              </a:buClr>
            </a:pPr>
            <a:r>
              <a:rPr lang="en-US" sz="2400" dirty="0"/>
              <a:t>   </a:t>
            </a:r>
            <a:r>
              <a:rPr lang="en-US" sz="2400" b="1" dirty="0"/>
              <a:t>Learning Opportunities </a:t>
            </a:r>
          </a:p>
          <a:p>
            <a:pPr>
              <a:buClr>
                <a:schemeClr val="tx1"/>
              </a:buClr>
            </a:pPr>
            <a:r>
              <a:rPr lang="en-US" sz="2400" b="1" dirty="0">
                <a:solidFill>
                  <a:schemeClr val="accent6"/>
                </a:solidFill>
              </a:rPr>
              <a:t>   </a:t>
            </a:r>
            <a:r>
              <a:rPr lang="en-US" sz="1600" dirty="0"/>
              <a:t>that lead to</a:t>
            </a:r>
            <a:endParaRPr lang="en-US" sz="2400" b="1" dirty="0">
              <a:solidFill>
                <a:schemeClr val="accent6"/>
              </a:solidFill>
            </a:endParaRPr>
          </a:p>
          <a:p>
            <a:pPr>
              <a:buClr>
                <a:schemeClr val="tx1"/>
              </a:buClr>
            </a:pPr>
            <a:r>
              <a:rPr lang="en-US" sz="2400" dirty="0"/>
              <a:t>   </a:t>
            </a:r>
            <a:r>
              <a:rPr lang="en-US" sz="2400" b="1" dirty="0"/>
              <a:t>Skill Development</a:t>
            </a:r>
          </a:p>
          <a:p>
            <a:pPr>
              <a:buClr>
                <a:schemeClr val="tx1"/>
              </a:buClr>
            </a:pPr>
            <a:endParaRPr lang="en-US" dirty="0"/>
          </a:p>
        </p:txBody>
      </p:sp>
      <p:sp>
        <p:nvSpPr>
          <p:cNvPr id="6" name="TextBox 5"/>
          <p:cNvSpPr txBox="1"/>
          <p:nvPr/>
        </p:nvSpPr>
        <p:spPr>
          <a:xfrm>
            <a:off x="5048250" y="1857375"/>
            <a:ext cx="3810000" cy="1938992"/>
          </a:xfrm>
          <a:prstGeom prst="rect">
            <a:avLst/>
          </a:prstGeom>
          <a:noFill/>
          <a:ln w="19050">
            <a:solidFill>
              <a:schemeClr val="accent6"/>
            </a:solidFill>
          </a:ln>
        </p:spPr>
        <p:txBody>
          <a:bodyPr wrap="square" rtlCol="0">
            <a:spAutoFit/>
          </a:bodyPr>
          <a:lstStyle/>
          <a:p>
            <a:pPr marL="285750" indent="-285750">
              <a:buFont typeface="Arial" panose="020B0604020202020204" pitchFamily="34" charset="0"/>
              <a:buChar char="•"/>
            </a:pPr>
            <a:r>
              <a:rPr lang="en-US" sz="2400" b="1" dirty="0">
                <a:solidFill>
                  <a:schemeClr val="accent6"/>
                </a:solidFill>
              </a:rPr>
              <a:t>NOT</a:t>
            </a:r>
            <a:r>
              <a:rPr lang="en-US" sz="2400" b="1" dirty="0"/>
              <a:t> </a:t>
            </a:r>
          </a:p>
          <a:p>
            <a:r>
              <a:rPr lang="en-US" sz="2400" dirty="0"/>
              <a:t>“therapy” working directly with child with little carry though in everyday activities</a:t>
            </a:r>
          </a:p>
        </p:txBody>
      </p:sp>
      <p:sp>
        <p:nvSpPr>
          <p:cNvPr id="7" name="TextBox 6"/>
          <p:cNvSpPr txBox="1"/>
          <p:nvPr/>
        </p:nvSpPr>
        <p:spPr>
          <a:xfrm>
            <a:off x="5274732" y="4525833"/>
            <a:ext cx="3183468" cy="1938992"/>
          </a:xfrm>
          <a:prstGeom prst="rect">
            <a:avLst/>
          </a:prstGeom>
          <a:noFill/>
          <a:ln w="19050">
            <a:solidFill>
              <a:schemeClr val="accent6"/>
            </a:solidFill>
          </a:ln>
        </p:spPr>
        <p:txBody>
          <a:bodyPr wrap="square" rtlCol="0">
            <a:spAutoFit/>
          </a:bodyPr>
          <a:lstStyle/>
          <a:p>
            <a:pPr marL="285750" indent="-285750">
              <a:buFont typeface="Arial" panose="020B0604020202020204" pitchFamily="34" charset="0"/>
              <a:buChar char="•"/>
            </a:pPr>
            <a:r>
              <a:rPr lang="en-US" sz="2400" b="1" dirty="0">
                <a:solidFill>
                  <a:schemeClr val="accent6"/>
                </a:solidFill>
              </a:rPr>
              <a:t>NOT</a:t>
            </a:r>
            <a:r>
              <a:rPr lang="en-US" sz="2400" b="1" dirty="0"/>
              <a:t> </a:t>
            </a:r>
          </a:p>
          <a:p>
            <a:r>
              <a:rPr lang="en-US" sz="2400" dirty="0"/>
              <a:t>starting with isolated skills and embedding them in routines </a:t>
            </a:r>
          </a:p>
        </p:txBody>
      </p:sp>
    </p:spTree>
    <p:custDataLst>
      <p:tags r:id="rId1"/>
    </p:custDataLst>
    <p:extLst>
      <p:ext uri="{BB962C8B-B14F-4D97-AF65-F5344CB8AC3E}">
        <p14:creationId xmlns:p14="http://schemas.microsoft.com/office/powerpoint/2010/main" val="15201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is NOT Couching!</a:t>
            </a:r>
          </a:p>
        </p:txBody>
      </p:sp>
      <p:sp>
        <p:nvSpPr>
          <p:cNvPr id="3" name="Text Placeholder 2"/>
          <p:cNvSpPr>
            <a:spLocks noGrp="1"/>
          </p:cNvSpPr>
          <p:nvPr>
            <p:ph type="body" idx="1"/>
          </p:nvPr>
        </p:nvSpPr>
        <p:spPr>
          <a:xfrm>
            <a:off x="381000" y="1524000"/>
            <a:ext cx="4040188" cy="639762"/>
          </a:xfrm>
        </p:spPr>
        <p:txBody>
          <a:bodyPr/>
          <a:lstStyle/>
          <a:p>
            <a:r>
              <a:rPr lang="en-US" dirty="0"/>
              <a:t>MYTH</a:t>
            </a:r>
          </a:p>
        </p:txBody>
      </p:sp>
      <p:sp>
        <p:nvSpPr>
          <p:cNvPr id="4" name="Content Placeholder 3"/>
          <p:cNvSpPr>
            <a:spLocks noGrp="1"/>
          </p:cNvSpPr>
          <p:nvPr>
            <p:ph sz="half" idx="2"/>
          </p:nvPr>
        </p:nvSpPr>
        <p:spPr>
          <a:xfrm>
            <a:off x="381000" y="2286000"/>
            <a:ext cx="4040188" cy="3687762"/>
          </a:xfrm>
        </p:spPr>
        <p:txBody>
          <a:bodyPr>
            <a:normAutofit lnSpcReduction="10000"/>
          </a:bodyPr>
          <a:lstStyle/>
          <a:p>
            <a:r>
              <a:rPr lang="en-US" dirty="0"/>
              <a:t>It’s all talking</a:t>
            </a:r>
          </a:p>
          <a:p>
            <a:pPr marL="114300" indent="0">
              <a:buNone/>
            </a:pPr>
            <a:endParaRPr lang="en-US" dirty="0"/>
          </a:p>
          <a:p>
            <a:r>
              <a:rPr lang="en-US" dirty="0"/>
              <a:t>Hands off!</a:t>
            </a:r>
          </a:p>
          <a:p>
            <a:endParaRPr lang="en-US" dirty="0"/>
          </a:p>
          <a:p>
            <a:r>
              <a:rPr lang="en-US" dirty="0"/>
              <a:t>It only works with some families</a:t>
            </a:r>
          </a:p>
          <a:p>
            <a:r>
              <a:rPr lang="en-US" dirty="0"/>
              <a:t>Practitioner can not share expertise</a:t>
            </a:r>
          </a:p>
        </p:txBody>
      </p:sp>
      <p:sp>
        <p:nvSpPr>
          <p:cNvPr id="5" name="Text Placeholder 4"/>
          <p:cNvSpPr>
            <a:spLocks noGrp="1"/>
          </p:cNvSpPr>
          <p:nvPr>
            <p:ph type="body" sz="quarter" idx="3"/>
          </p:nvPr>
        </p:nvSpPr>
        <p:spPr>
          <a:xfrm>
            <a:off x="4648200" y="1600200"/>
            <a:ext cx="4041775" cy="639762"/>
          </a:xfrm>
        </p:spPr>
        <p:txBody>
          <a:bodyPr/>
          <a:lstStyle/>
          <a:p>
            <a:r>
              <a:rPr lang="en-US" dirty="0"/>
              <a:t>TRUTH</a:t>
            </a:r>
          </a:p>
        </p:txBody>
      </p:sp>
      <p:sp>
        <p:nvSpPr>
          <p:cNvPr id="6" name="Content Placeholder 5"/>
          <p:cNvSpPr>
            <a:spLocks noGrp="1"/>
          </p:cNvSpPr>
          <p:nvPr>
            <p:ph sz="quarter" idx="4"/>
          </p:nvPr>
        </p:nvSpPr>
        <p:spPr>
          <a:xfrm>
            <a:off x="4648200" y="2362200"/>
            <a:ext cx="4041775" cy="3687762"/>
          </a:xfrm>
        </p:spPr>
        <p:txBody>
          <a:bodyPr>
            <a:normAutofit fontScale="70000" lnSpcReduction="20000"/>
          </a:bodyPr>
          <a:lstStyle/>
          <a:p>
            <a:r>
              <a:rPr lang="en-US" dirty="0"/>
              <a:t>The emphasis is action &amp; practice during visit</a:t>
            </a:r>
          </a:p>
          <a:p>
            <a:pPr marL="114300" indent="0">
              <a:buNone/>
            </a:pPr>
            <a:endParaRPr lang="en-US" dirty="0"/>
          </a:p>
          <a:p>
            <a:r>
              <a:rPr lang="en-US" dirty="0"/>
              <a:t>Coaching is as hands-on as it needs to be</a:t>
            </a:r>
          </a:p>
          <a:p>
            <a:pPr marL="114300" indent="0">
              <a:buNone/>
            </a:pPr>
            <a:endParaRPr lang="en-US" dirty="0"/>
          </a:p>
          <a:p>
            <a:r>
              <a:rPr lang="en-US" dirty="0"/>
              <a:t>It is family-centered practice.  Works for all.</a:t>
            </a:r>
          </a:p>
          <a:p>
            <a:pPr marL="114300" indent="0">
              <a:buNone/>
            </a:pPr>
            <a:endParaRPr lang="en-US" dirty="0"/>
          </a:p>
          <a:p>
            <a:r>
              <a:rPr lang="en-US" dirty="0"/>
              <a:t>Practitioner first finds out what the parent knows and their ideas before sharing information</a:t>
            </a:r>
          </a:p>
        </p:txBody>
      </p:sp>
      <p:sp>
        <p:nvSpPr>
          <p:cNvPr id="8" name="TextBox 7"/>
          <p:cNvSpPr txBox="1"/>
          <p:nvPr/>
        </p:nvSpPr>
        <p:spPr>
          <a:xfrm>
            <a:off x="348668" y="6324599"/>
            <a:ext cx="8490531" cy="276999"/>
          </a:xfrm>
          <a:prstGeom prst="rect">
            <a:avLst/>
          </a:prstGeom>
          <a:noFill/>
        </p:spPr>
        <p:txBody>
          <a:bodyPr wrap="square" rtlCol="0">
            <a:spAutoFit/>
          </a:bodyPr>
          <a:lstStyle/>
          <a:p>
            <a:r>
              <a:rPr lang="en-US" sz="1200" dirty="0">
                <a:effectLst/>
              </a:rPr>
              <a:t>Rush D. D.,  Shelden, M. L. (2011) </a:t>
            </a:r>
            <a:r>
              <a:rPr lang="en-US" sz="1200" i="1" dirty="0">
                <a:effectLst/>
              </a:rPr>
              <a:t>The Early Childhood Coaching Handbook. </a:t>
            </a:r>
            <a:r>
              <a:rPr lang="en-US" sz="1200" dirty="0">
                <a:effectLst/>
              </a:rPr>
              <a:t>Baltimore, MD: Paul H. Brookes Co</a:t>
            </a:r>
            <a:endParaRPr lang="en-US" sz="1200" dirty="0"/>
          </a:p>
        </p:txBody>
      </p:sp>
    </p:spTree>
    <p:custDataLst>
      <p:tags r:id="rId1"/>
    </p:custDataLst>
    <p:extLst>
      <p:ext uri="{BB962C8B-B14F-4D97-AF65-F5344CB8AC3E}">
        <p14:creationId xmlns:p14="http://schemas.microsoft.com/office/powerpoint/2010/main" val="35743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EA43219-2E3F-E949-9DFD-79E94871E008}"/>
              </a:ext>
            </a:extLst>
          </p:cNvPr>
          <p:cNvSpPr>
            <a:spLocks noGrp="1"/>
          </p:cNvSpPr>
          <p:nvPr>
            <p:ph idx="1"/>
          </p:nvPr>
        </p:nvSpPr>
        <p:spPr>
          <a:xfrm>
            <a:off x="2667962" y="2427734"/>
            <a:ext cx="4340431" cy="4112506"/>
          </a:xfrm>
        </p:spPr>
        <p:txBody>
          <a:bodyPr anchor="t">
            <a:normAutofit/>
          </a:bodyPr>
          <a:lstStyle/>
          <a:p>
            <a:pPr fontAlgn="base"/>
            <a:r>
              <a:rPr lang="en-US" sz="2000" dirty="0">
                <a:solidFill>
                  <a:srgbClr val="142135"/>
                </a:solidFill>
              </a:rPr>
              <a:t>May include referral to SDE Part B services (data sent to LEA at 2.5 y/o)</a:t>
            </a:r>
          </a:p>
          <a:p>
            <a:pPr fontAlgn="base"/>
            <a:r>
              <a:rPr lang="en-US" sz="2000" dirty="0">
                <a:solidFill>
                  <a:srgbClr val="142135"/>
                </a:solidFill>
              </a:rPr>
              <a:t>Assistance transitioning to community supports (preschool, library group, play groups, etc.)</a:t>
            </a:r>
          </a:p>
          <a:p>
            <a:pPr fontAlgn="base"/>
            <a:r>
              <a:rPr lang="en-US" sz="2000" dirty="0">
                <a:solidFill>
                  <a:srgbClr val="142135"/>
                </a:solidFill>
              </a:rPr>
              <a:t>Reunification (assisting with consistency across living situations)</a:t>
            </a:r>
          </a:p>
          <a:p>
            <a:pPr fontAlgn="base"/>
            <a:r>
              <a:rPr lang="en-US" sz="2000" dirty="0">
                <a:solidFill>
                  <a:srgbClr val="142135"/>
                </a:solidFill>
              </a:rPr>
              <a:t>It is individualized to family’s identified needs and preferences </a:t>
            </a:r>
          </a:p>
        </p:txBody>
      </p:sp>
      <p:cxnSp>
        <p:nvCxnSpPr>
          <p:cNvPr id="7" name="Straight Connector 6">
            <a:extLst>
              <a:ext uri="{FF2B5EF4-FFF2-40B4-BE49-F238E27FC236}">
                <a16:creationId xmlns:a16="http://schemas.microsoft.com/office/drawing/2014/main" id="{893FEC58-ECD0-C14A-B6DF-2FA987CD094A}"/>
              </a:ext>
            </a:extLst>
          </p:cNvPr>
          <p:cNvCxnSpPr>
            <a:cxnSpLocks/>
          </p:cNvCxnSpPr>
          <p:nvPr/>
        </p:nvCxnSpPr>
        <p:spPr>
          <a:xfrm>
            <a:off x="1893882" y="2823233"/>
            <a:ext cx="0" cy="1675638"/>
          </a:xfrm>
          <a:prstGeom prst="line">
            <a:avLst/>
          </a:prstGeom>
          <a:ln w="28575">
            <a:solidFill>
              <a:srgbClr val="004A9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4313D4-8459-794C-8B11-274CC20BB61A}"/>
              </a:ext>
            </a:extLst>
          </p:cNvPr>
          <p:cNvSpPr txBox="1"/>
          <p:nvPr/>
        </p:nvSpPr>
        <p:spPr>
          <a:xfrm>
            <a:off x="1033334" y="561435"/>
            <a:ext cx="4020445" cy="707886"/>
          </a:xfrm>
          <a:prstGeom prst="rect">
            <a:avLst/>
          </a:prstGeom>
          <a:noFill/>
        </p:spPr>
        <p:txBody>
          <a:bodyPr wrap="square" rtlCol="0">
            <a:spAutoFit/>
          </a:bodyPr>
          <a:lstStyle/>
          <a:p>
            <a:r>
              <a:rPr lang="en-US" sz="4000" b="1" dirty="0">
                <a:solidFill>
                  <a:srgbClr val="61366F"/>
                </a:solidFill>
                <a:latin typeface="Calibri" panose="020F0502020204030204" pitchFamily="34" charset="0"/>
                <a:cs typeface="Calibri" panose="020F0502020204030204" pitchFamily="34" charset="0"/>
              </a:rPr>
              <a:t>Transition</a:t>
            </a:r>
            <a:endParaRPr lang="en-US" sz="4000" dirty="0">
              <a:solidFill>
                <a:srgbClr val="93759C"/>
              </a:solidFill>
            </a:endParaRPr>
          </a:p>
        </p:txBody>
      </p:sp>
      <p:sp>
        <p:nvSpPr>
          <p:cNvPr id="17" name="Rectangle 16">
            <a:extLst>
              <a:ext uri="{FF2B5EF4-FFF2-40B4-BE49-F238E27FC236}">
                <a16:creationId xmlns:a16="http://schemas.microsoft.com/office/drawing/2014/main" id="{D23E12ED-9780-1D4F-B589-AA961C14FC2B}"/>
              </a:ext>
            </a:extLst>
          </p:cNvPr>
          <p:cNvSpPr/>
          <p:nvPr/>
        </p:nvSpPr>
        <p:spPr>
          <a:xfrm>
            <a:off x="0" y="6237449"/>
            <a:ext cx="9144000" cy="620551"/>
          </a:xfrm>
          <a:prstGeom prst="rect">
            <a:avLst/>
          </a:prstGeom>
          <a:gradFill>
            <a:gsLst>
              <a:gs pos="99000">
                <a:schemeClr val="bg1">
                  <a:alpha val="66000"/>
                </a:schemeClr>
              </a:gs>
              <a:gs pos="14000">
                <a:srgbClr val="61366F">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E30A5956-553B-ED45-8D48-A5CEA6C351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Tree>
    <p:extLst>
      <p:ext uri="{BB962C8B-B14F-4D97-AF65-F5344CB8AC3E}">
        <p14:creationId xmlns:p14="http://schemas.microsoft.com/office/powerpoint/2010/main" val="197634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5075" y="238124"/>
            <a:ext cx="4309193" cy="584775"/>
          </a:xfrm>
          <a:prstGeom prst="rect">
            <a:avLst/>
          </a:prstGeom>
          <a:noFill/>
        </p:spPr>
        <p:txBody>
          <a:bodyPr wrap="none" rtlCol="0">
            <a:spAutoFit/>
          </a:bodyPr>
          <a:lstStyle/>
          <a:p>
            <a:pPr algn="ctr"/>
            <a:r>
              <a:rPr lang="en-US" sz="3200" dirty="0"/>
              <a:t>For More Information</a:t>
            </a:r>
          </a:p>
        </p:txBody>
      </p:sp>
      <p:sp>
        <p:nvSpPr>
          <p:cNvPr id="3" name="TextBox 2"/>
          <p:cNvSpPr txBox="1"/>
          <p:nvPr/>
        </p:nvSpPr>
        <p:spPr>
          <a:xfrm>
            <a:off x="381000" y="609600"/>
            <a:ext cx="8229600" cy="6863417"/>
          </a:xfrm>
          <a:prstGeom prst="rect">
            <a:avLst/>
          </a:prstGeom>
          <a:noFill/>
        </p:spPr>
        <p:txBody>
          <a:bodyPr wrap="square" rtlCol="0">
            <a:spAutoFit/>
          </a:bodyPr>
          <a:lstStyle/>
          <a:p>
            <a:pPr marL="342900" indent="-342900">
              <a:buFont typeface="Arial" panose="020B0604020202020204" pitchFamily="34" charset="0"/>
              <a:buChar char="•"/>
            </a:pPr>
            <a:endParaRPr lang="en-US" sz="2000" dirty="0">
              <a:hlinkClick r:id="rId3"/>
            </a:endParaRPr>
          </a:p>
          <a:p>
            <a:pPr marL="342900" indent="-342900">
              <a:buFont typeface="Arial" panose="020B0604020202020204" pitchFamily="34" charset="0"/>
              <a:buChar char="•"/>
            </a:pPr>
            <a:r>
              <a:rPr lang="en-US" sz="2000" dirty="0"/>
              <a:t>CT. Birth to Three Website </a:t>
            </a:r>
            <a:r>
              <a:rPr lang="en-US" sz="2000" dirty="0">
                <a:hlinkClick r:id="rId3"/>
              </a:rPr>
              <a:t>http://www.birth23.org/aboutb23/lookslike/</a:t>
            </a:r>
            <a:br>
              <a:rPr lang="en-US" sz="2000" dirty="0"/>
            </a:br>
            <a:endParaRPr lang="en-US" sz="2000" dirty="0"/>
          </a:p>
          <a:p>
            <a:pPr marL="342900" indent="-342900">
              <a:buFont typeface="Arial" panose="020B0604020202020204" pitchFamily="34" charset="0"/>
              <a:buChar char="•"/>
            </a:pPr>
            <a:r>
              <a:rPr lang="en-US" sz="2000" dirty="0"/>
              <a:t>Mission/Key Principles </a:t>
            </a:r>
            <a:r>
              <a:rPr lang="en-US" sz="2000" dirty="0">
                <a:hlinkClick r:id="rId4"/>
              </a:rPr>
              <a:t>http://www.ectacenter.org/~pdfs/topics/families/Finalmissionandprinciples3_11_08.pdf</a:t>
            </a:r>
            <a:endParaRPr lang="en-US" sz="2000" dirty="0"/>
          </a:p>
          <a:p>
            <a:br>
              <a:rPr lang="en-US" sz="2000" dirty="0"/>
            </a:br>
            <a:endParaRPr lang="en-US" sz="2000" dirty="0"/>
          </a:p>
          <a:p>
            <a:pPr marL="342900" indent="-342900">
              <a:buFont typeface="Arial" panose="020B0604020202020204" pitchFamily="34" charset="0"/>
              <a:buChar char="•"/>
            </a:pPr>
            <a:r>
              <a:rPr lang="en-US" sz="2000" dirty="0"/>
              <a:t>7 Key Principles: Looks like, Doesn’t Look Like</a:t>
            </a:r>
          </a:p>
          <a:p>
            <a:r>
              <a:rPr lang="en-US" sz="2000" dirty="0">
                <a:hlinkClick r:id="rId5"/>
              </a:rPr>
              <a:t>http://www.nectac.org/~pdfs/topics/families/Principles_LooksLike_DoesntLookLike3_11_08.pdf</a:t>
            </a:r>
            <a:br>
              <a:rPr lang="en-US" sz="2000" dirty="0"/>
            </a:br>
            <a:endParaRPr lang="en-US" sz="2000" dirty="0"/>
          </a:p>
          <a:p>
            <a:pPr marL="342900" indent="-342900">
              <a:buFont typeface="Arial" panose="020B0604020202020204" pitchFamily="34" charset="0"/>
              <a:buChar char="•"/>
            </a:pPr>
            <a:r>
              <a:rPr lang="en-US" sz="2000" dirty="0"/>
              <a:t>Shelden, M. L., Rush D. D. (2011) </a:t>
            </a:r>
            <a:r>
              <a:rPr lang="en-US" sz="2000" i="1" dirty="0"/>
              <a:t>The Early Intervention Teaming handbook: The Primary Service Provider Approach. </a:t>
            </a:r>
            <a:r>
              <a:rPr lang="en-US" sz="2000" dirty="0"/>
              <a:t>Baltimore, MD: Paul H. Brookes Co.</a:t>
            </a:r>
            <a:br>
              <a:rPr lang="en-US" sz="2000" dirty="0"/>
            </a:br>
            <a:endParaRPr lang="en-US" sz="2000" dirty="0"/>
          </a:p>
          <a:p>
            <a:pPr marL="342900" indent="-342900">
              <a:buFont typeface="Arial" panose="020B0604020202020204" pitchFamily="34" charset="0"/>
              <a:buChar char="•"/>
            </a:pPr>
            <a:r>
              <a:rPr lang="en-US" sz="2000" dirty="0"/>
              <a:t>Rush D. D.,  Shelden, M. L. (2011) </a:t>
            </a:r>
            <a:r>
              <a:rPr lang="en-US" sz="2000" i="1" dirty="0"/>
              <a:t>The Early Childhood Coaching Handbook. </a:t>
            </a:r>
            <a:r>
              <a:rPr lang="en-US" sz="2000" dirty="0"/>
              <a:t>Baltimore, MD: Paul H. Brookes Co</a:t>
            </a:r>
          </a:p>
          <a:p>
            <a:pPr marL="342900" indent="-342900">
              <a:buFont typeface="Arial" panose="020B0604020202020204" pitchFamily="34" charset="0"/>
              <a:buChar char="•"/>
            </a:pPr>
            <a:endParaRPr lang="en-US" sz="2000" dirty="0"/>
          </a:p>
          <a:p>
            <a:endParaRPr lang="en-US" sz="2000" dirty="0"/>
          </a:p>
          <a:p>
            <a:endParaRPr lang="en-US" sz="2000" dirty="0"/>
          </a:p>
        </p:txBody>
      </p:sp>
    </p:spTree>
    <p:extLst>
      <p:ext uri="{BB962C8B-B14F-4D97-AF65-F5344CB8AC3E}">
        <p14:creationId xmlns:p14="http://schemas.microsoft.com/office/powerpoint/2010/main" val="317018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E6277-2CCD-DA4B-956E-1CB8CA698F95}"/>
              </a:ext>
            </a:extLst>
          </p:cNvPr>
          <p:cNvSpPr/>
          <p:nvPr/>
        </p:nvSpPr>
        <p:spPr>
          <a:xfrm>
            <a:off x="0" y="-27342"/>
            <a:ext cx="9144000" cy="6885341"/>
          </a:xfrm>
          <a:prstGeom prst="rect">
            <a:avLst/>
          </a:prstGeom>
          <a:solidFill>
            <a:srgbClr val="937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31E6C88-0BB2-B244-A65A-138060C6CF9F}"/>
              </a:ext>
            </a:extLst>
          </p:cNvPr>
          <p:cNvSpPr txBox="1"/>
          <p:nvPr/>
        </p:nvSpPr>
        <p:spPr>
          <a:xfrm>
            <a:off x="331694" y="512248"/>
            <a:ext cx="3352800" cy="2215991"/>
          </a:xfrm>
          <a:prstGeom prst="rect">
            <a:avLst/>
          </a:prstGeom>
          <a:noFill/>
        </p:spPr>
        <p:txBody>
          <a:bodyPr wrap="square" lIns="0" tIns="0" rIns="0" bIns="0" rtlCol="0" anchor="ctr">
            <a:spAutoFit/>
          </a:bodyPr>
          <a:lstStyle/>
          <a:p>
            <a:pPr algn="r"/>
            <a:r>
              <a:rPr lang="en-US" sz="4800" b="1" dirty="0">
                <a:solidFill>
                  <a:schemeClr val="bg1"/>
                </a:solidFill>
                <a:latin typeface="Calibri" panose="020F0502020204030204" pitchFamily="34" charset="0"/>
                <a:cs typeface="Calibri" panose="020F0502020204030204" pitchFamily="34" charset="0"/>
              </a:rPr>
              <a:t>Part C Birth to Three in Connecticut</a:t>
            </a:r>
          </a:p>
        </p:txBody>
      </p:sp>
      <p:pic>
        <p:nvPicPr>
          <p:cNvPr id="4" name="Picture 3" descr="A person sitting in a box&#10;&#10;Description automatically generated">
            <a:extLst>
              <a:ext uri="{FF2B5EF4-FFF2-40B4-BE49-F238E27FC236}">
                <a16:creationId xmlns:a16="http://schemas.microsoft.com/office/drawing/2014/main" id="{689AEE19-FC75-7443-B798-318FF786B25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4650"/>
                    </a14:imgEffect>
                    <a14:imgEffect>
                      <a14:saturation sat="0"/>
                    </a14:imgEffect>
                  </a14:imgLayer>
                </a14:imgProps>
              </a:ext>
              <a:ext uri="{28A0092B-C50C-407E-A947-70E740481C1C}">
                <a14:useLocalDpi xmlns:a14="http://schemas.microsoft.com/office/drawing/2010/main"/>
              </a:ext>
            </a:extLst>
          </a:blip>
          <a:srcRect/>
          <a:stretch/>
        </p:blipFill>
        <p:spPr>
          <a:xfrm>
            <a:off x="4016188" y="0"/>
            <a:ext cx="5127812" cy="6850516"/>
          </a:xfrm>
          <a:prstGeom prst="rect">
            <a:avLst/>
          </a:prstGeom>
        </p:spPr>
      </p:pic>
      <p:sp>
        <p:nvSpPr>
          <p:cNvPr id="11" name="Rectangle 10">
            <a:extLst>
              <a:ext uri="{FF2B5EF4-FFF2-40B4-BE49-F238E27FC236}">
                <a16:creationId xmlns:a16="http://schemas.microsoft.com/office/drawing/2014/main" id="{D08699C3-7C13-4345-987C-73712370BD01}"/>
              </a:ext>
            </a:extLst>
          </p:cNvPr>
          <p:cNvSpPr/>
          <p:nvPr/>
        </p:nvSpPr>
        <p:spPr>
          <a:xfrm>
            <a:off x="0" y="6251118"/>
            <a:ext cx="9144000" cy="620551"/>
          </a:xfrm>
          <a:prstGeom prst="rect">
            <a:avLst/>
          </a:prstGeom>
          <a:solidFill>
            <a:srgbClr val="61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C0FA11A5-3695-FA40-98F9-E9699A917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Tree>
    <p:extLst>
      <p:ext uri="{BB962C8B-B14F-4D97-AF65-F5344CB8AC3E}">
        <p14:creationId xmlns:p14="http://schemas.microsoft.com/office/powerpoint/2010/main" val="403031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51532-3B97-F843-947A-EC6F030DED0A}"/>
              </a:ext>
            </a:extLst>
          </p:cNvPr>
          <p:cNvSpPr txBox="1"/>
          <p:nvPr/>
        </p:nvSpPr>
        <p:spPr>
          <a:xfrm>
            <a:off x="3382027" y="2406443"/>
            <a:ext cx="6100176" cy="1189941"/>
          </a:xfrm>
          <a:prstGeom prst="rect">
            <a:avLst/>
          </a:prstGeom>
          <a:noFill/>
        </p:spPr>
        <p:txBody>
          <a:bodyPr wrap="square" rtlCol="0" anchor="ctr">
            <a:spAutoFit/>
          </a:bodyPr>
          <a:lstStyle/>
          <a:p>
            <a:pPr>
              <a:lnSpc>
                <a:spcPts val="9260"/>
              </a:lnSpc>
            </a:pPr>
            <a:r>
              <a:rPr lang="en-US" sz="6000" b="1" dirty="0">
                <a:solidFill>
                  <a:schemeClr val="bg1"/>
                </a:solidFill>
                <a:latin typeface="Calibri" panose="020F0502020204030204" pitchFamily="34" charset="0"/>
                <a:cs typeface="Calibri" panose="020F0502020204030204" pitchFamily="34" charset="0"/>
              </a:rPr>
              <a:t>THANK YOU!</a:t>
            </a:r>
          </a:p>
        </p:txBody>
      </p:sp>
      <p:pic>
        <p:nvPicPr>
          <p:cNvPr id="11" name="Picture 10" descr="A picture containing drawing&#10;&#10;Description automatically generated">
            <a:extLst>
              <a:ext uri="{FF2B5EF4-FFF2-40B4-BE49-F238E27FC236}">
                <a16:creationId xmlns:a16="http://schemas.microsoft.com/office/drawing/2014/main" id="{F6969D58-A3D1-0E4B-BB20-994E3BCC677B}"/>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519712" y="1988081"/>
            <a:ext cx="1862315" cy="2274490"/>
          </a:xfrm>
          <a:prstGeom prst="rect">
            <a:avLst/>
          </a:prstGeom>
          <a:effectLst>
            <a:outerShdw blurRad="50800" dist="50800" dir="5400000" algn="ctr" rotWithShape="0">
              <a:srgbClr val="000000">
                <a:alpha val="0"/>
              </a:srgbClr>
            </a:outerShdw>
          </a:effectLst>
        </p:spPr>
      </p:pic>
      <p:sp>
        <p:nvSpPr>
          <p:cNvPr id="7" name="Rectangle 6">
            <a:extLst>
              <a:ext uri="{FF2B5EF4-FFF2-40B4-BE49-F238E27FC236}">
                <a16:creationId xmlns:a16="http://schemas.microsoft.com/office/drawing/2014/main" id="{78DCD09D-B8F8-CB4C-8072-C8B86B0B2B0C}"/>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0DF5B349-8663-4444-8F3B-2161C6FB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Tree>
    <p:extLst>
      <p:ext uri="{BB962C8B-B14F-4D97-AF65-F5344CB8AC3E}">
        <p14:creationId xmlns:p14="http://schemas.microsoft.com/office/powerpoint/2010/main" val="328813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905516" y="510367"/>
            <a:ext cx="2046514"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Part C</a:t>
            </a:r>
            <a:endParaRPr lang="en-US" sz="2000" dirty="0">
              <a:solidFill>
                <a:srgbClr val="93759C"/>
              </a:solidFill>
            </a:endParaRPr>
          </a:p>
        </p:txBody>
      </p:sp>
      <p:sp>
        <p:nvSpPr>
          <p:cNvPr id="3" name="Rectangle 2"/>
          <p:cNvSpPr/>
          <p:nvPr/>
        </p:nvSpPr>
        <p:spPr>
          <a:xfrm>
            <a:off x="1543665" y="1337188"/>
            <a:ext cx="6538451" cy="4302716"/>
          </a:xfrm>
          <a:prstGeom prst="rect">
            <a:avLst/>
          </a:prstGeom>
        </p:spPr>
        <p:txBody>
          <a:bodyPr wrap="square">
            <a:spAutoFit/>
          </a:bodyPr>
          <a:lstStyle/>
          <a:p>
            <a:pPr marL="342900" lvl="0" indent="-342900" defTabSz="914400">
              <a:lnSpc>
                <a:spcPct val="120000"/>
              </a:lnSpc>
              <a:spcAft>
                <a:spcPts val="0"/>
              </a:spcAft>
              <a:buClrTx/>
              <a:buSzTx/>
              <a:buFont typeface="Arial" panose="020B0604020202020204" pitchFamily="34" charset="0"/>
              <a:buChar char="•"/>
            </a:pPr>
            <a:r>
              <a:rPr lang="en-US" altLang="en-US" sz="2800" dirty="0">
                <a:solidFill>
                  <a:srgbClr val="231F20"/>
                </a:solidFill>
              </a:rPr>
              <a:t>Part C of a federal law called the </a:t>
            </a:r>
            <a:r>
              <a:rPr lang="en-US" altLang="en-US" sz="2800" b="1" dirty="0">
                <a:solidFill>
                  <a:srgbClr val="231F20"/>
                </a:solidFill>
              </a:rPr>
              <a:t>Individuals</a:t>
            </a:r>
            <a:r>
              <a:rPr lang="en-US" altLang="en-US" sz="2800" dirty="0">
                <a:solidFill>
                  <a:prstClr val="black"/>
                </a:solidFill>
              </a:rPr>
              <a:t> </a:t>
            </a:r>
            <a:r>
              <a:rPr lang="en-US" altLang="en-US" sz="2800" b="1" dirty="0">
                <a:solidFill>
                  <a:srgbClr val="231F20"/>
                </a:solidFill>
              </a:rPr>
              <a:t>with Disabilities Education Act (IDEA)</a:t>
            </a:r>
            <a:r>
              <a:rPr lang="en-US" altLang="en-US" sz="2800" dirty="0">
                <a:solidFill>
                  <a:srgbClr val="231F20"/>
                </a:solidFill>
              </a:rPr>
              <a:t>, and state law §17a-248 </a:t>
            </a:r>
          </a:p>
          <a:p>
            <a:pPr marL="342900" lvl="0" indent="-342900" defTabSz="914400">
              <a:lnSpc>
                <a:spcPct val="120000"/>
              </a:lnSpc>
              <a:spcAft>
                <a:spcPts val="0"/>
              </a:spcAft>
              <a:buClrTx/>
              <a:buSzTx/>
              <a:buFont typeface="Arial" panose="020B0604020202020204" pitchFamily="34" charset="0"/>
              <a:buChar char="•"/>
            </a:pPr>
            <a:r>
              <a:rPr lang="en-US" altLang="en-US" sz="2800" dirty="0">
                <a:solidFill>
                  <a:srgbClr val="231F20"/>
                </a:solidFill>
              </a:rPr>
              <a:t>Supporting families to enhance their child’s development and connect to their communities</a:t>
            </a:r>
            <a:r>
              <a:rPr lang="en-US" altLang="en-US" dirty="0">
                <a:solidFill>
                  <a:srgbClr val="231F20"/>
                </a:solidFill>
              </a:rPr>
              <a:t>.</a:t>
            </a:r>
          </a:p>
          <a:p>
            <a:pPr marL="342900" lvl="0" indent="-342900" defTabSz="914400">
              <a:lnSpc>
                <a:spcPct val="120000"/>
              </a:lnSpc>
              <a:spcAft>
                <a:spcPts val="0"/>
              </a:spcAft>
              <a:buClrTx/>
              <a:buSzTx/>
              <a:buFont typeface="Arial" panose="020B0604020202020204" pitchFamily="34" charset="0"/>
              <a:buChar char="•"/>
            </a:pPr>
            <a:endParaRPr lang="en-US" altLang="en-US" dirty="0">
              <a:solidFill>
                <a:srgbClr val="231F20"/>
              </a:solidFill>
            </a:endParaRPr>
          </a:p>
          <a:p>
            <a:pPr marL="342900" lvl="0" indent="-342900" defTabSz="914400">
              <a:lnSpc>
                <a:spcPct val="120000"/>
              </a:lnSpc>
              <a:spcAft>
                <a:spcPts val="0"/>
              </a:spcAft>
              <a:buClrTx/>
              <a:buSzTx/>
              <a:buFont typeface="Arial" panose="020B0604020202020204" pitchFamily="34" charset="0"/>
              <a:buChar char="•"/>
            </a:pPr>
            <a:endParaRPr lang="en-US" altLang="en-US" dirty="0">
              <a:solidFill>
                <a:srgbClr val="231F20"/>
              </a:solidFill>
            </a:endParaRPr>
          </a:p>
          <a:p>
            <a:pPr marL="342900" lvl="0" indent="-342900" defTabSz="914400">
              <a:lnSpc>
                <a:spcPct val="120000"/>
              </a:lnSpc>
              <a:spcAft>
                <a:spcPts val="0"/>
              </a:spcAft>
              <a:buClrTx/>
              <a:buSzTx/>
              <a:buFont typeface="Wingdings" panose="05000000000000000000" pitchFamily="2" charset="2"/>
              <a:buChar char="v"/>
            </a:pPr>
            <a:r>
              <a:rPr lang="en-US" altLang="en-US" sz="2400" dirty="0">
                <a:solidFill>
                  <a:srgbClr val="231F20"/>
                </a:solidFill>
              </a:rPr>
              <a:t>Birth to Three is a </a:t>
            </a:r>
            <a:r>
              <a:rPr lang="en-US" altLang="en-US" sz="2400" b="1" dirty="0">
                <a:solidFill>
                  <a:srgbClr val="231F20"/>
                </a:solidFill>
              </a:rPr>
              <a:t>voluntary</a:t>
            </a:r>
            <a:r>
              <a:rPr lang="en-US" altLang="en-US" sz="2400" dirty="0">
                <a:solidFill>
                  <a:srgbClr val="231F20"/>
                </a:solidFill>
              </a:rPr>
              <a:t> program</a:t>
            </a:r>
          </a:p>
        </p:txBody>
      </p:sp>
    </p:spTree>
    <p:extLst>
      <p:ext uri="{BB962C8B-B14F-4D97-AF65-F5344CB8AC3E}">
        <p14:creationId xmlns:p14="http://schemas.microsoft.com/office/powerpoint/2010/main" val="65548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19" y="468893"/>
            <a:ext cx="6731822" cy="582765"/>
          </a:xfrm>
        </p:spPr>
        <p:txBody>
          <a:bodyPr>
            <a:normAutofit fontScale="90000"/>
          </a:bodyPr>
          <a:lstStyle/>
          <a:p>
            <a:r>
              <a:rPr lang="en-US" dirty="0"/>
              <a:t>Birth to Three System Overview</a:t>
            </a:r>
          </a:p>
        </p:txBody>
      </p:sp>
      <p:sp>
        <p:nvSpPr>
          <p:cNvPr id="3" name="Content Placeholder 2"/>
          <p:cNvSpPr>
            <a:spLocks noGrp="1"/>
          </p:cNvSpPr>
          <p:nvPr>
            <p:ph idx="1"/>
          </p:nvPr>
        </p:nvSpPr>
        <p:spPr>
          <a:xfrm>
            <a:off x="1524000" y="1260373"/>
            <a:ext cx="7380751" cy="3613355"/>
          </a:xfrm>
        </p:spPr>
        <p:txBody>
          <a:bodyPr>
            <a:noAutofit/>
          </a:bodyPr>
          <a:lstStyle/>
          <a:p>
            <a:pPr marL="0" indent="0" algn="ctr" defTabSz="685800" eaLnBrk="0" fontAlgn="base" hangingPunct="0">
              <a:spcBef>
                <a:spcPct val="50000"/>
              </a:spcBef>
              <a:spcAft>
                <a:spcPct val="0"/>
              </a:spcAft>
              <a:buNone/>
            </a:pPr>
            <a:r>
              <a:rPr lang="en-US" sz="2000" dirty="0">
                <a:solidFill>
                  <a:prstClr val="black"/>
                </a:solidFill>
              </a:rPr>
              <a:t>Federal Dept. of Education, Office of Special Education Programs (OSEP)</a:t>
            </a:r>
          </a:p>
          <a:p>
            <a:pPr marL="0" indent="0" algn="ctr" defTabSz="685800" eaLnBrk="0" fontAlgn="base" hangingPunct="0">
              <a:spcBef>
                <a:spcPct val="50000"/>
              </a:spcBef>
              <a:spcAft>
                <a:spcPct val="0"/>
              </a:spcAft>
              <a:buNone/>
            </a:pPr>
            <a:r>
              <a:rPr lang="en-US" sz="2000" dirty="0">
                <a:solidFill>
                  <a:prstClr val="black"/>
                </a:solidFill>
              </a:rPr>
              <a:t>Connecticut Lead Agency: Office of Early Childhood (OEC)</a:t>
            </a:r>
          </a:p>
          <a:p>
            <a:pPr marL="0" indent="0" algn="ctr" defTabSz="685800" eaLnBrk="0" fontAlgn="base" hangingPunct="0">
              <a:spcBef>
                <a:spcPct val="50000"/>
              </a:spcBef>
              <a:spcAft>
                <a:spcPct val="0"/>
              </a:spcAft>
              <a:buNone/>
            </a:pPr>
            <a:endParaRPr lang="en-US" sz="2000" dirty="0">
              <a:solidFill>
                <a:prstClr val="black"/>
              </a:solidFill>
            </a:endParaRPr>
          </a:p>
          <a:p>
            <a:pPr marL="0" indent="0" algn="ctr" defTabSz="685800" eaLnBrk="0" fontAlgn="base" hangingPunct="0">
              <a:spcBef>
                <a:spcPct val="50000"/>
              </a:spcBef>
              <a:spcAft>
                <a:spcPct val="0"/>
              </a:spcAft>
              <a:buNone/>
            </a:pPr>
            <a:r>
              <a:rPr lang="en-US" sz="2000" b="1" dirty="0">
                <a:solidFill>
                  <a:prstClr val="black"/>
                </a:solidFill>
              </a:rPr>
              <a:t>Annual Budget: ~</a:t>
            </a:r>
            <a:r>
              <a:rPr lang="en-US" sz="2000" dirty="0">
                <a:solidFill>
                  <a:prstClr val="black"/>
                </a:solidFill>
              </a:rPr>
              <a:t>$63 million (FY20)</a:t>
            </a:r>
          </a:p>
          <a:p>
            <a:pPr marL="0" indent="0" algn="ctr" defTabSz="685800" eaLnBrk="0" fontAlgn="base" hangingPunct="0">
              <a:spcBef>
                <a:spcPct val="50000"/>
              </a:spcBef>
              <a:spcAft>
                <a:spcPct val="0"/>
              </a:spcAft>
              <a:buNone/>
            </a:pPr>
            <a:r>
              <a:rPr lang="en-US" sz="2000" b="1" dirty="0">
                <a:solidFill>
                  <a:prstClr val="black"/>
                </a:solidFill>
              </a:rPr>
              <a:t>Personnel:</a:t>
            </a:r>
            <a:r>
              <a:rPr lang="en-US" sz="2000" dirty="0">
                <a:solidFill>
                  <a:prstClr val="black"/>
                </a:solidFill>
              </a:rPr>
              <a:t> 6 staff (additional shared fiscal and IT support)</a:t>
            </a:r>
          </a:p>
          <a:p>
            <a:pPr marL="0" indent="0" algn="ctr" defTabSz="685800" eaLnBrk="0" fontAlgn="base" hangingPunct="0">
              <a:spcBef>
                <a:spcPct val="0"/>
              </a:spcBef>
              <a:spcAft>
                <a:spcPct val="0"/>
              </a:spcAft>
              <a:buNone/>
            </a:pPr>
            <a:r>
              <a:rPr lang="en-US" sz="2000" dirty="0">
                <a:solidFill>
                  <a:prstClr val="black"/>
                </a:solidFill>
              </a:rPr>
              <a:t>	</a:t>
            </a:r>
          </a:p>
          <a:p>
            <a:pPr marL="0" indent="0" algn="ctr" defTabSz="685800" eaLnBrk="0" fontAlgn="base" hangingPunct="0">
              <a:spcBef>
                <a:spcPct val="0"/>
              </a:spcBef>
              <a:spcAft>
                <a:spcPct val="0"/>
              </a:spcAft>
              <a:buNone/>
            </a:pPr>
            <a:r>
              <a:rPr lang="en-US" sz="2000" dirty="0">
                <a:solidFill>
                  <a:prstClr val="black"/>
                </a:solidFill>
              </a:rPr>
              <a:t>         </a:t>
            </a:r>
            <a:r>
              <a:rPr lang="en-US" sz="2000" b="1" dirty="0">
                <a:solidFill>
                  <a:prstClr val="black"/>
                </a:solidFill>
              </a:rPr>
              <a:t>Statewide</a:t>
            </a:r>
            <a:r>
              <a:rPr lang="en-US" sz="2000" dirty="0">
                <a:solidFill>
                  <a:prstClr val="black"/>
                </a:solidFill>
              </a:rPr>
              <a:t>: 19 Comprehensive Early Intervention  Programs</a:t>
            </a:r>
          </a:p>
          <a:p>
            <a:pPr marL="0" indent="0" algn="ctr" defTabSz="685800" eaLnBrk="0" fontAlgn="base" hangingPunct="0">
              <a:spcBef>
                <a:spcPct val="0"/>
              </a:spcBef>
              <a:spcAft>
                <a:spcPct val="0"/>
              </a:spcAft>
              <a:buNone/>
            </a:pPr>
            <a:r>
              <a:rPr lang="en-US" sz="2000" dirty="0">
                <a:solidFill>
                  <a:prstClr val="black"/>
                </a:solidFill>
              </a:rPr>
              <a:t>11 Autism Specialty Programs</a:t>
            </a:r>
          </a:p>
          <a:p>
            <a:pPr marL="0" indent="0" algn="ctr" defTabSz="685800" eaLnBrk="0" fontAlgn="base" hangingPunct="0">
              <a:spcBef>
                <a:spcPct val="0"/>
              </a:spcBef>
              <a:spcAft>
                <a:spcPct val="0"/>
              </a:spcAft>
              <a:buNone/>
            </a:pPr>
            <a:r>
              <a:rPr lang="en-US" sz="2000" dirty="0">
                <a:solidFill>
                  <a:prstClr val="black"/>
                </a:solidFill>
              </a:rPr>
              <a:t>3 Deaf/Hard of Hearing Programs 	                        </a:t>
            </a:r>
          </a:p>
          <a:p>
            <a:pPr marL="0" indent="0" algn="ctr" defTabSz="685800" eaLnBrk="0" fontAlgn="base" hangingPunct="0">
              <a:spcBef>
                <a:spcPct val="0"/>
              </a:spcBef>
              <a:spcAft>
                <a:spcPct val="0"/>
              </a:spcAft>
              <a:buNone/>
            </a:pPr>
            <a:r>
              <a:rPr lang="en-US" sz="2000" dirty="0">
                <a:solidFill>
                  <a:prstClr val="black"/>
                </a:solidFill>
              </a:rPr>
              <a:t>  approx. 600 practitioners in total</a:t>
            </a:r>
          </a:p>
          <a:p>
            <a:pPr marL="0" indent="0" algn="ctr" defTabSz="685800" eaLnBrk="0" fontAlgn="base" hangingPunct="0">
              <a:spcBef>
                <a:spcPct val="0"/>
              </a:spcBef>
              <a:spcAft>
                <a:spcPct val="0"/>
              </a:spcAft>
              <a:buNone/>
            </a:pPr>
            <a:endParaRPr lang="en-US" sz="2000" dirty="0">
              <a:solidFill>
                <a:prstClr val="black"/>
              </a:solidFill>
            </a:endParaRPr>
          </a:p>
          <a:p>
            <a:pPr marL="0" indent="0" algn="ctr" defTabSz="685800" eaLnBrk="0" fontAlgn="base" hangingPunct="0">
              <a:spcBef>
                <a:spcPct val="0"/>
              </a:spcBef>
              <a:spcAft>
                <a:spcPct val="0"/>
              </a:spcAft>
              <a:buNone/>
            </a:pPr>
            <a:r>
              <a:rPr lang="en-US" sz="2000" b="1" dirty="0">
                <a:solidFill>
                  <a:prstClr val="black"/>
                </a:solidFill>
              </a:rPr>
              <a:t>FY20 Children/Families Referred: </a:t>
            </a:r>
            <a:r>
              <a:rPr lang="en-US" sz="2000" dirty="0">
                <a:solidFill>
                  <a:prstClr val="black"/>
                </a:solidFill>
              </a:rPr>
              <a:t>9232 (down from 10287 in FY19)</a:t>
            </a:r>
          </a:p>
          <a:p>
            <a:pPr marL="0" indent="0" algn="ctr" defTabSz="685800" eaLnBrk="0" fontAlgn="base" hangingPunct="0">
              <a:spcBef>
                <a:spcPct val="0"/>
              </a:spcBef>
              <a:spcAft>
                <a:spcPct val="0"/>
              </a:spcAft>
              <a:buNone/>
            </a:pPr>
            <a:r>
              <a:rPr lang="en-US" sz="2000" dirty="0">
                <a:solidFill>
                  <a:prstClr val="black"/>
                </a:solidFill>
              </a:rPr>
              <a:t>	             </a:t>
            </a:r>
            <a:r>
              <a:rPr lang="en-US" sz="2000" b="1" dirty="0">
                <a:solidFill>
                  <a:prstClr val="black"/>
                </a:solidFill>
              </a:rPr>
              <a:t>Served in FY20 : </a:t>
            </a:r>
            <a:r>
              <a:rPr lang="en-US" sz="2000" dirty="0">
                <a:solidFill>
                  <a:prstClr val="black"/>
                </a:solidFill>
              </a:rPr>
              <a:t>11885</a:t>
            </a:r>
            <a:r>
              <a:rPr lang="en-US" sz="2000" b="1" dirty="0">
                <a:solidFill>
                  <a:prstClr val="black"/>
                </a:solidFill>
              </a:rPr>
              <a:t> </a:t>
            </a:r>
            <a:r>
              <a:rPr lang="en-US" sz="2000" dirty="0">
                <a:solidFill>
                  <a:prstClr val="black"/>
                </a:solidFill>
              </a:rPr>
              <a:t>(FY19 11996)</a:t>
            </a:r>
          </a:p>
          <a:p>
            <a:pPr marL="0" indent="0" algn="ctr" defTabSz="685800" eaLnBrk="0" fontAlgn="base" hangingPunct="0">
              <a:spcBef>
                <a:spcPct val="50000"/>
              </a:spcBef>
              <a:spcAft>
                <a:spcPct val="0"/>
              </a:spcAft>
              <a:buNone/>
            </a:pPr>
            <a:r>
              <a:rPr lang="en-US" sz="2000" dirty="0">
                <a:solidFill>
                  <a:prstClr val="black"/>
                </a:solidFill>
              </a:rPr>
              <a:t>Visit Locations: 99%  of visits are in the family’s home or community</a:t>
            </a:r>
          </a:p>
          <a:p>
            <a:pPr algn="ctr"/>
            <a:endParaRPr lang="en-US" sz="2000" dirty="0"/>
          </a:p>
        </p:txBody>
      </p:sp>
      <p:pic>
        <p:nvPicPr>
          <p:cNvPr id="4" name="Picture 3"/>
          <p:cNvPicPr>
            <a:picLocks noChangeAspect="1"/>
          </p:cNvPicPr>
          <p:nvPr/>
        </p:nvPicPr>
        <p:blipFill>
          <a:blip r:embed="rId3"/>
          <a:stretch>
            <a:fillRect/>
          </a:stretch>
        </p:blipFill>
        <p:spPr>
          <a:xfrm>
            <a:off x="248178" y="2146474"/>
            <a:ext cx="1865757" cy="1841152"/>
          </a:xfrm>
          <a:prstGeom prst="rect">
            <a:avLst/>
          </a:prstGeom>
        </p:spPr>
      </p:pic>
    </p:spTree>
    <p:custDataLst>
      <p:tags r:id="rId1"/>
    </p:custDataLst>
    <p:extLst>
      <p:ext uri="{BB962C8B-B14F-4D97-AF65-F5344CB8AC3E}">
        <p14:creationId xmlns:p14="http://schemas.microsoft.com/office/powerpoint/2010/main" val="289210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484"/>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905516" y="510367"/>
            <a:ext cx="6036058"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Birth to Three Systems Funding</a:t>
            </a:r>
            <a:endParaRPr lang="en-US" sz="2000" dirty="0">
              <a:solidFill>
                <a:srgbClr val="93759C"/>
              </a:solidFill>
            </a:endParaRPr>
          </a:p>
        </p:txBody>
      </p:sp>
      <p:pic>
        <p:nvPicPr>
          <p:cNvPr id="2" name="Picture 1"/>
          <p:cNvPicPr>
            <a:picLocks noChangeAspect="1"/>
          </p:cNvPicPr>
          <p:nvPr/>
        </p:nvPicPr>
        <p:blipFill>
          <a:blip r:embed="rId4"/>
          <a:stretch>
            <a:fillRect/>
          </a:stretch>
        </p:blipFill>
        <p:spPr>
          <a:xfrm>
            <a:off x="279201" y="1679256"/>
            <a:ext cx="5010554" cy="3885195"/>
          </a:xfrm>
          <a:prstGeom prst="rect">
            <a:avLst/>
          </a:prstGeom>
        </p:spPr>
      </p:pic>
      <p:sp>
        <p:nvSpPr>
          <p:cNvPr id="4" name="TextBox 3"/>
          <p:cNvSpPr txBox="1"/>
          <p:nvPr/>
        </p:nvSpPr>
        <p:spPr>
          <a:xfrm>
            <a:off x="5605089" y="2733683"/>
            <a:ext cx="2982370" cy="1754326"/>
          </a:xfrm>
          <a:prstGeom prst="rect">
            <a:avLst/>
          </a:prstGeom>
          <a:noFill/>
        </p:spPr>
        <p:txBody>
          <a:bodyPr wrap="square" rtlCol="0">
            <a:spAutoFit/>
          </a:bodyPr>
          <a:lstStyle/>
          <a:p>
            <a:r>
              <a:rPr lang="en-US" dirty="0"/>
              <a:t>Parent fees are determined on a sliding fee scale. </a:t>
            </a:r>
          </a:p>
          <a:p>
            <a:endParaRPr lang="en-US" dirty="0"/>
          </a:p>
          <a:p>
            <a:r>
              <a:rPr lang="en-US" dirty="0"/>
              <a:t>All Parent fees are currently waived during the current PHE</a:t>
            </a:r>
          </a:p>
        </p:txBody>
      </p:sp>
    </p:spTree>
    <p:extLst>
      <p:ext uri="{BB962C8B-B14F-4D97-AF65-F5344CB8AC3E}">
        <p14:creationId xmlns:p14="http://schemas.microsoft.com/office/powerpoint/2010/main" val="114819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1D320B-AA5C-224D-B9E9-771316640922}"/>
              </a:ext>
            </a:extLst>
          </p:cNvPr>
          <p:cNvSpPr txBox="1">
            <a:spLocks/>
          </p:cNvSpPr>
          <p:nvPr/>
        </p:nvSpPr>
        <p:spPr>
          <a:xfrm>
            <a:off x="5123132" y="2371057"/>
            <a:ext cx="3070967" cy="25137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endParaRPr lang="en-US" sz="2800" dirty="0">
              <a:solidFill>
                <a:schemeClr val="tx2"/>
              </a:solidFill>
              <a:latin typeface="Calibri" panose="020F0502020204030204" pitchFamily="34" charset="0"/>
              <a:cs typeface="Calibri" panose="020F0502020204030204" pitchFamily="34" charset="0"/>
            </a:endParaRPr>
          </a:p>
        </p:txBody>
      </p:sp>
      <p:sp>
        <p:nvSpPr>
          <p:cNvPr id="3" name="Rounded Rectangular Callout 2">
            <a:extLst>
              <a:ext uri="{FF2B5EF4-FFF2-40B4-BE49-F238E27FC236}">
                <a16:creationId xmlns:a16="http://schemas.microsoft.com/office/drawing/2014/main" id="{F1000421-13C1-D249-9014-5E6D3785300F}"/>
              </a:ext>
            </a:extLst>
          </p:cNvPr>
          <p:cNvSpPr/>
          <p:nvPr/>
        </p:nvSpPr>
        <p:spPr>
          <a:xfrm>
            <a:off x="905516" y="2007365"/>
            <a:ext cx="3614057" cy="2503714"/>
          </a:xfrm>
          <a:prstGeom prst="wedgeRoundRectCallout">
            <a:avLst>
              <a:gd name="adj1" fmla="val 33083"/>
              <a:gd name="adj2" fmla="val 63370"/>
              <a:gd name="adj3" fmla="val 16667"/>
            </a:avLst>
          </a:prstGeom>
          <a:solidFill>
            <a:srgbClr val="004A98">
              <a:alpha val="60000"/>
            </a:srgbClr>
          </a:solidFill>
          <a:ln>
            <a:noFill/>
          </a:ln>
          <a:effectLst>
            <a:outerShdw blurRad="393700" dist="63500" dir="5400000" sx="95000" sy="95000" algn="ctr" rotWithShape="0">
              <a:srgbClr val="004A98">
                <a:alpha val="3098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4705FD3-E600-D843-8127-2614F83435E8}"/>
              </a:ext>
            </a:extLst>
          </p:cNvPr>
          <p:cNvSpPr txBox="1">
            <a:spLocks/>
          </p:cNvSpPr>
          <p:nvPr/>
        </p:nvSpPr>
        <p:spPr>
          <a:xfrm>
            <a:off x="1670653" y="2721485"/>
            <a:ext cx="2245361" cy="1375938"/>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b="1" dirty="0">
                <a:solidFill>
                  <a:schemeClr val="bg1"/>
                </a:solidFill>
                <a:latin typeface="Calibri" panose="020F0502020204030204" pitchFamily="34" charset="0"/>
                <a:cs typeface="Calibri" panose="020F0502020204030204" pitchFamily="34" charset="0"/>
              </a:rPr>
              <a:t>I always feel respected by my team! – Maria, B23 parent</a:t>
            </a:r>
            <a:endParaRPr lang="en-US" sz="2400" b="1" dirty="0">
              <a:solidFill>
                <a:schemeClr val="bg1"/>
              </a:solidFill>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49002F7F-B06D-0049-B692-3C99C89B385B}"/>
              </a:ext>
            </a:extLst>
          </p:cNvPr>
          <p:cNvSpPr txBox="1">
            <a:spLocks/>
          </p:cNvSpPr>
          <p:nvPr/>
        </p:nvSpPr>
        <p:spPr>
          <a:xfrm>
            <a:off x="1192017" y="2364635"/>
            <a:ext cx="957273" cy="100584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dirty="0">
                <a:solidFill>
                  <a:schemeClr val="bg1"/>
                </a:solidFill>
                <a:latin typeface="Calibri" panose="020F0502020204030204" pitchFamily="34" charset="0"/>
                <a:cs typeface="Calibri" panose="020F0502020204030204" pitchFamily="34" charset="0"/>
              </a:rPr>
              <a:t>“</a:t>
            </a:r>
          </a:p>
        </p:txBody>
      </p:sp>
      <p:sp>
        <p:nvSpPr>
          <p:cNvPr id="11" name="Title 1">
            <a:extLst>
              <a:ext uri="{FF2B5EF4-FFF2-40B4-BE49-F238E27FC236}">
                <a16:creationId xmlns:a16="http://schemas.microsoft.com/office/drawing/2014/main" id="{F8D67809-9365-884D-9B90-96757EA1C33C}"/>
              </a:ext>
            </a:extLst>
          </p:cNvPr>
          <p:cNvSpPr txBox="1">
            <a:spLocks/>
          </p:cNvSpPr>
          <p:nvPr/>
        </p:nvSpPr>
        <p:spPr>
          <a:xfrm rot="10800000">
            <a:off x="3057383" y="3169959"/>
            <a:ext cx="957273" cy="100584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dirty="0">
                <a:solidFill>
                  <a:schemeClr val="bg1"/>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4735CA2D-7A0A-694B-B502-2DD7EAE9FE78}"/>
              </a:ext>
            </a:extLst>
          </p:cNvPr>
          <p:cNvSpPr txBox="1"/>
          <p:nvPr/>
        </p:nvSpPr>
        <p:spPr>
          <a:xfrm>
            <a:off x="905516" y="510367"/>
            <a:ext cx="2046514" cy="1384995"/>
          </a:xfrm>
          <a:prstGeom prst="rect">
            <a:avLst/>
          </a:prstGeom>
          <a:noFill/>
        </p:spPr>
        <p:txBody>
          <a:bodyPr wrap="square" rtlCol="0">
            <a:spAutoFit/>
          </a:bodyPr>
          <a:lstStyle/>
          <a:p>
            <a:r>
              <a:rPr lang="en-US" sz="2800" b="1" dirty="0" err="1">
                <a:solidFill>
                  <a:srgbClr val="61366F"/>
                </a:solidFill>
                <a:latin typeface="Calibri" panose="020F0502020204030204" pitchFamily="34" charset="0"/>
                <a:cs typeface="Calibri" panose="020F0502020204030204" pitchFamily="34" charset="0"/>
              </a:rPr>
              <a:t>SiMR</a:t>
            </a:r>
            <a:r>
              <a:rPr lang="en-US" sz="2800" b="1" dirty="0">
                <a:solidFill>
                  <a:srgbClr val="61366F"/>
                </a:solidFill>
                <a:latin typeface="Calibri" panose="020F0502020204030204" pitchFamily="34" charset="0"/>
                <a:cs typeface="Calibri" panose="020F0502020204030204" pitchFamily="34" charset="0"/>
              </a:rPr>
              <a:t> and Parental Surveys</a:t>
            </a:r>
            <a:endParaRPr lang="en-US" sz="2000" dirty="0">
              <a:solidFill>
                <a:srgbClr val="93759C"/>
              </a:solidFill>
            </a:endParaRPr>
          </a:p>
        </p:txBody>
      </p:sp>
      <p:sp>
        <p:nvSpPr>
          <p:cNvPr id="20" name="Rectangle 19">
            <a:extLst>
              <a:ext uri="{FF2B5EF4-FFF2-40B4-BE49-F238E27FC236}">
                <a16:creationId xmlns:a16="http://schemas.microsoft.com/office/drawing/2014/main" id="{0F08B9BF-CABD-F645-B2EB-A0602D65E37D}"/>
              </a:ext>
            </a:extLst>
          </p:cNvPr>
          <p:cNvSpPr/>
          <p:nvPr/>
        </p:nvSpPr>
        <p:spPr>
          <a:xfrm>
            <a:off x="0" y="6237449"/>
            <a:ext cx="9144000" cy="620551"/>
          </a:xfrm>
          <a:prstGeom prst="rect">
            <a:avLst/>
          </a:prstGeom>
          <a:gradFill>
            <a:gsLst>
              <a:gs pos="99000">
                <a:schemeClr val="bg1">
                  <a:alpha val="66000"/>
                </a:schemeClr>
              </a:gs>
              <a:gs pos="14000">
                <a:srgbClr val="61366F">
                  <a:alpha val="7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DF00C207-539C-2944-B901-790F5F234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2" name="Rectangle 1"/>
          <p:cNvSpPr/>
          <p:nvPr/>
        </p:nvSpPr>
        <p:spPr>
          <a:xfrm>
            <a:off x="4681151" y="1402536"/>
            <a:ext cx="4572000" cy="3108543"/>
          </a:xfrm>
          <a:prstGeom prst="rect">
            <a:avLst/>
          </a:prstGeom>
        </p:spPr>
        <p:txBody>
          <a:bodyPr>
            <a:spAutoFit/>
          </a:bodyPr>
          <a:lstStyle/>
          <a:p>
            <a:r>
              <a:rPr lang="en-US" sz="2800" dirty="0"/>
              <a:t>Parents of children who have a diagnosed condition will be able to describe their child’s abilities and challenges more effectively as a result of their participation in Early Intervention</a:t>
            </a:r>
          </a:p>
        </p:txBody>
      </p:sp>
      <p:sp>
        <p:nvSpPr>
          <p:cNvPr id="4" name="TextBox 3"/>
          <p:cNvSpPr txBox="1"/>
          <p:nvPr/>
        </p:nvSpPr>
        <p:spPr>
          <a:xfrm>
            <a:off x="1349333" y="5109639"/>
            <a:ext cx="7519364" cy="1200329"/>
          </a:xfrm>
          <a:prstGeom prst="rect">
            <a:avLst/>
          </a:prstGeom>
          <a:noFill/>
        </p:spPr>
        <p:txBody>
          <a:bodyPr wrap="square" rtlCol="0">
            <a:spAutoFit/>
          </a:bodyPr>
          <a:lstStyle/>
          <a:p>
            <a:r>
              <a:rPr lang="en-US" sz="2400" dirty="0"/>
              <a:t>Parents are surveyed annually</a:t>
            </a:r>
          </a:p>
          <a:p>
            <a:endParaRPr lang="en-US" sz="2400" dirty="0"/>
          </a:p>
          <a:p>
            <a:r>
              <a:rPr lang="en-US" sz="2400" dirty="0"/>
              <a:t>Parents participate on the Inter-coordinating Counsel (ICC)</a:t>
            </a:r>
          </a:p>
        </p:txBody>
      </p:sp>
    </p:spTree>
    <p:extLst>
      <p:ext uri="{BB962C8B-B14F-4D97-AF65-F5344CB8AC3E}">
        <p14:creationId xmlns:p14="http://schemas.microsoft.com/office/powerpoint/2010/main" val="267960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keyboard&#10;&#10;Description automatically generated">
            <a:extLst>
              <a:ext uri="{FF2B5EF4-FFF2-40B4-BE49-F238E27FC236}">
                <a16:creationId xmlns:a16="http://schemas.microsoft.com/office/drawing/2014/main" id="{1686CE88-B362-F54A-9AA1-49364AC83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968" y="-216996"/>
            <a:ext cx="9174596" cy="7067512"/>
          </a:xfrm>
          <a:prstGeom prst="rect">
            <a:avLst/>
          </a:prstGeom>
        </p:spPr>
      </p:pic>
      <p:sp>
        <p:nvSpPr>
          <p:cNvPr id="7" name="Title 1">
            <a:extLst>
              <a:ext uri="{FF2B5EF4-FFF2-40B4-BE49-F238E27FC236}">
                <a16:creationId xmlns:a16="http://schemas.microsoft.com/office/drawing/2014/main" id="{451D320B-AA5C-224D-B9E9-771316640922}"/>
              </a:ext>
            </a:extLst>
          </p:cNvPr>
          <p:cNvSpPr txBox="1">
            <a:spLocks/>
          </p:cNvSpPr>
          <p:nvPr/>
        </p:nvSpPr>
        <p:spPr>
          <a:xfrm>
            <a:off x="1643744" y="1992085"/>
            <a:ext cx="5823857" cy="27758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n-US" sz="1400" dirty="0">
                <a:solidFill>
                  <a:srgbClr val="142135"/>
                </a:solidFill>
                <a:latin typeface="Calibri" panose="020F0502020204030204" pitchFamily="34" charset="0"/>
                <a:cs typeface="Calibri" panose="020F0502020204030204" pitchFamily="34" charset="0"/>
              </a:rPr>
              <a:t> </a:t>
            </a:r>
            <a:br>
              <a:rPr lang="en-US" sz="700" dirty="0"/>
            </a:br>
            <a:endParaRPr lang="en-US" sz="700" dirty="0">
              <a:solidFill>
                <a:schemeClr val="tx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DD59CB05-185B-0B4B-B08B-021661B202E7}"/>
              </a:ext>
            </a:extLst>
          </p:cNvPr>
          <p:cNvSpPr/>
          <p:nvPr/>
        </p:nvSpPr>
        <p:spPr>
          <a:xfrm>
            <a:off x="0" y="6237449"/>
            <a:ext cx="9144000" cy="620551"/>
          </a:xfrm>
          <a:prstGeom prst="rect">
            <a:avLst/>
          </a:prstGeom>
          <a:gradFill flip="none" rotWithShape="1">
            <a:gsLst>
              <a:gs pos="0">
                <a:srgbClr val="61366F">
                  <a:alpha val="80000"/>
                </a:srgbClr>
              </a:gs>
              <a:gs pos="99000">
                <a:srgbClr val="EAE5E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707499A9-9E86-9D41-9415-A66B8B4BD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01" y="6229965"/>
            <a:ext cx="1506056" cy="620551"/>
          </a:xfrm>
          <a:prstGeom prst="rect">
            <a:avLst/>
          </a:prstGeom>
        </p:spPr>
      </p:pic>
      <p:sp>
        <p:nvSpPr>
          <p:cNvPr id="10" name="TextBox 9">
            <a:extLst>
              <a:ext uri="{FF2B5EF4-FFF2-40B4-BE49-F238E27FC236}">
                <a16:creationId xmlns:a16="http://schemas.microsoft.com/office/drawing/2014/main" id="{851395C7-D9FA-FB41-8153-B0ABBDB7C79F}"/>
              </a:ext>
            </a:extLst>
          </p:cNvPr>
          <p:cNvSpPr txBox="1"/>
          <p:nvPr/>
        </p:nvSpPr>
        <p:spPr>
          <a:xfrm>
            <a:off x="905516" y="510367"/>
            <a:ext cx="6036058" cy="523220"/>
          </a:xfrm>
          <a:prstGeom prst="rect">
            <a:avLst/>
          </a:prstGeom>
          <a:noFill/>
        </p:spPr>
        <p:txBody>
          <a:bodyPr wrap="square" rtlCol="0">
            <a:spAutoFit/>
          </a:bodyPr>
          <a:lstStyle/>
          <a:p>
            <a:r>
              <a:rPr lang="en-US" sz="2800" b="1" dirty="0">
                <a:solidFill>
                  <a:srgbClr val="61366F"/>
                </a:solidFill>
                <a:latin typeface="Calibri" panose="020F0502020204030204" pitchFamily="34" charset="0"/>
                <a:cs typeface="Calibri" panose="020F0502020204030204" pitchFamily="34" charset="0"/>
              </a:rPr>
              <a:t>Who is on the team?</a:t>
            </a:r>
            <a:endParaRPr lang="en-US" sz="2000" dirty="0">
              <a:solidFill>
                <a:srgbClr val="93759C"/>
              </a:solidFill>
            </a:endParaRPr>
          </a:p>
        </p:txBody>
      </p:sp>
      <p:sp>
        <p:nvSpPr>
          <p:cNvPr id="3" name="Rectangle 2"/>
          <p:cNvSpPr/>
          <p:nvPr/>
        </p:nvSpPr>
        <p:spPr>
          <a:xfrm>
            <a:off x="206478" y="1010134"/>
            <a:ext cx="8799871" cy="4739759"/>
          </a:xfrm>
          <a:prstGeom prst="rect">
            <a:avLst/>
          </a:prstGeom>
        </p:spPr>
        <p:txBody>
          <a:bodyPr wrap="square">
            <a:spAutoFit/>
          </a:bodyPr>
          <a:lstStyle/>
          <a:p>
            <a:pPr lvl="0" defTabSz="914400">
              <a:buClr>
                <a:srgbClr val="72A376"/>
              </a:buClr>
              <a:buSzPct val="70000"/>
            </a:pPr>
            <a:r>
              <a:rPr lang="en-US" sz="1400" dirty="0">
                <a:cs typeface="Arial" panose="020B0604020202020204" pitchFamily="34" charset="0"/>
              </a:rPr>
              <a:t>Every family is receives Service Coordination, usually by their </a:t>
            </a:r>
            <a:r>
              <a:rPr lang="en-US" sz="1400" b="1" u="sng" dirty="0">
                <a:cs typeface="Arial" panose="020B0604020202020204" pitchFamily="34" charset="0"/>
              </a:rPr>
              <a:t>primary interventionist</a:t>
            </a:r>
            <a:r>
              <a:rPr lang="en-US" sz="1400" dirty="0">
                <a:cs typeface="Arial" panose="020B0604020202020204" pitchFamily="34" charset="0"/>
              </a:rPr>
              <a:t>.</a:t>
            </a:r>
          </a:p>
          <a:p>
            <a:pPr lvl="0" defTabSz="914400">
              <a:buClr>
                <a:srgbClr val="72A376"/>
              </a:buClr>
              <a:buSzPct val="70000"/>
            </a:pPr>
            <a:endParaRPr lang="en-US" sz="1400" dirty="0">
              <a:cs typeface="Arial" panose="020B0604020202020204" pitchFamily="34" charset="0"/>
            </a:endParaRPr>
          </a:p>
          <a:p>
            <a:pPr lvl="0" defTabSz="914400">
              <a:buClr>
                <a:srgbClr val="72A376"/>
              </a:buClr>
              <a:buSzPct val="70000"/>
            </a:pPr>
            <a:r>
              <a:rPr lang="en-US" sz="1400" dirty="0">
                <a:cs typeface="Arial" panose="020B0604020202020204" pitchFamily="34" charset="0"/>
              </a:rPr>
              <a:t>EI Supports are provided by a team of practitioners from the following disciplines:</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Speech and Language Pathology (SLP)</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Developmental Therapists, Special Education Teachers </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Occupational Therapy (OT) </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Physical Therapy (PT) </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Social Work (LCSW) / Professional Counseling (LPC) / Marriage &amp; Family Therapy (MFT)</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Clinical Psychology (</a:t>
            </a:r>
            <a:r>
              <a:rPr lang="en-US" sz="1400" b="1" dirty="0" err="1">
                <a:cs typeface="Arial" panose="020B0604020202020204" pitchFamily="34" charset="0"/>
              </a:rPr>
              <a:t>PsyD</a:t>
            </a:r>
            <a:r>
              <a:rPr lang="en-US" sz="1400" b="1" dirty="0">
                <a:cs typeface="Arial" panose="020B0604020202020204" pitchFamily="34" charset="0"/>
              </a:rPr>
              <a:t>)</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Licensed Behavioral Analysts (LBA)</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Nurses (RN,  APRN)</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Audiology (</a:t>
            </a:r>
            <a:r>
              <a:rPr lang="en-US" sz="1400" b="1" dirty="0" err="1">
                <a:cs typeface="Arial" panose="020B0604020202020204" pitchFamily="34" charset="0"/>
              </a:rPr>
              <a:t>AuD</a:t>
            </a:r>
            <a:r>
              <a:rPr lang="en-US" sz="1400" b="1" dirty="0">
                <a:cs typeface="Arial" panose="020B0604020202020204" pitchFamily="34" charset="0"/>
              </a:rPr>
              <a:t>)</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Teachers of the Deaf (TOD)</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Vision and Mobility Specialists</a:t>
            </a:r>
          </a:p>
          <a:p>
            <a:pPr marL="182880"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As well as other supports including:</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Transportation or mileage reimbursement when necessary to receive other IFSP services</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 Assistive technology devices and services </a:t>
            </a:r>
          </a:p>
          <a:p>
            <a:pPr marL="640080" lvl="1" indent="-228600" defTabSz="914400">
              <a:spcBef>
                <a:spcPts val="400"/>
              </a:spcBef>
              <a:spcAft>
                <a:spcPts val="0"/>
              </a:spcAft>
              <a:buClr>
                <a:srgbClr val="B0CCB0"/>
              </a:buClr>
              <a:buSzPct val="90000"/>
              <a:buFont typeface="Arial" panose="020B0604020202020204" pitchFamily="34" charset="0"/>
              <a:buChar char="•"/>
            </a:pPr>
            <a:r>
              <a:rPr lang="en-US" sz="1400" b="1" dirty="0">
                <a:cs typeface="Arial" panose="020B0604020202020204" pitchFamily="34" charset="0"/>
              </a:rPr>
              <a:t>Sign language instruction</a:t>
            </a:r>
          </a:p>
        </p:txBody>
      </p:sp>
    </p:spTree>
    <p:extLst>
      <p:ext uri="{BB962C8B-B14F-4D97-AF65-F5344CB8AC3E}">
        <p14:creationId xmlns:p14="http://schemas.microsoft.com/office/powerpoint/2010/main" val="460190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4405</Words>
  <Application>Microsoft Macintosh PowerPoint</Application>
  <PresentationFormat>On-screen Show (4:3)</PresentationFormat>
  <Paragraphs>436</Paragraphs>
  <Slides>40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Algerian</vt:lpstr>
      <vt:lpstr>Arial</vt:lpstr>
      <vt:lpstr>Calibri</vt:lpstr>
      <vt:lpstr>Calibri Light</vt:lpstr>
      <vt:lpstr>Georgia</vt:lpstr>
      <vt:lpstr>Wingdings</vt:lpstr>
      <vt:lpstr>Office Theme</vt:lpstr>
      <vt:lpstr>CT Birth to Three System</vt:lpstr>
      <vt:lpstr>PowerPoint Presentation</vt:lpstr>
      <vt:lpstr>WHAT WE WILL DISCUSS TODAY: </vt:lpstr>
      <vt:lpstr>PowerPoint Presentation</vt:lpstr>
      <vt:lpstr>PowerPoint Presentation</vt:lpstr>
      <vt:lpstr>Birth to Three System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service provider approach to teaming</vt:lpstr>
      <vt:lpstr>Research Primary Service Provider</vt:lpstr>
      <vt:lpstr>More research on PSP</vt:lpstr>
      <vt:lpstr>Pilot Study Rush &amp; Shelden</vt:lpstr>
      <vt:lpstr>PowerPoint Presentation</vt:lpstr>
      <vt:lpstr>Our Role: Supporting Parents and Caregivers</vt:lpstr>
      <vt:lpstr>PowerPoint Presentation</vt:lpstr>
      <vt:lpstr>PowerPoint Presentation</vt:lpstr>
      <vt:lpstr>Natural Learning environments Three areas of focus:</vt:lpstr>
      <vt:lpstr>Research:  How Children Learn</vt:lpstr>
      <vt:lpstr>Learning Requires  Engagement</vt:lpstr>
      <vt:lpstr>Children Learn  through Incredible Amounts of Practice!</vt:lpstr>
      <vt:lpstr>Mastery</vt:lpstr>
      <vt:lpstr>Becoming Skilled in coaching interactions It’s Hard work!!!</vt:lpstr>
      <vt:lpstr>Natural Learning Environments Best opportunities for success</vt:lpstr>
      <vt:lpstr>Coaching is NOT Couching!</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Teahl Rice</dc:creator>
  <cp:lastModifiedBy>Microsoft Office User</cp:lastModifiedBy>
  <cp:revision>66</cp:revision>
  <dcterms:created xsi:type="dcterms:W3CDTF">2020-10-13T16:03:44Z</dcterms:created>
  <dcterms:modified xsi:type="dcterms:W3CDTF">2020-11-17T16:31:31Z</dcterms:modified>
</cp:coreProperties>
</file>