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70" r:id="rId4"/>
  </p:sldMasterIdLst>
  <p:notesMasterIdLst>
    <p:notesMasterId r:id="rId77"/>
  </p:notesMasterIdLst>
  <p:handoutMasterIdLst>
    <p:handoutMasterId r:id="rId78"/>
  </p:handoutMasterIdLst>
  <p:sldIdLst>
    <p:sldId id="256" r:id="rId5"/>
    <p:sldId id="257" r:id="rId6"/>
    <p:sldId id="595" r:id="rId7"/>
    <p:sldId id="519" r:id="rId8"/>
    <p:sldId id="520" r:id="rId9"/>
    <p:sldId id="521" r:id="rId10"/>
    <p:sldId id="588" r:id="rId11"/>
    <p:sldId id="373" r:id="rId12"/>
    <p:sldId id="554" r:id="rId13"/>
    <p:sldId id="536" r:id="rId14"/>
    <p:sldId id="563" r:id="rId15"/>
    <p:sldId id="555" r:id="rId16"/>
    <p:sldId id="376" r:id="rId17"/>
    <p:sldId id="532" r:id="rId18"/>
    <p:sldId id="597" r:id="rId19"/>
    <p:sldId id="561" r:id="rId20"/>
    <p:sldId id="533" r:id="rId21"/>
    <p:sldId id="534" r:id="rId22"/>
    <p:sldId id="556" r:id="rId23"/>
    <p:sldId id="332" r:id="rId24"/>
    <p:sldId id="333" r:id="rId25"/>
    <p:sldId id="334" r:id="rId26"/>
    <p:sldId id="392" r:id="rId27"/>
    <p:sldId id="437" r:id="rId28"/>
    <p:sldId id="509" r:id="rId29"/>
    <p:sldId id="510" r:id="rId30"/>
    <p:sldId id="552" r:id="rId31"/>
    <p:sldId id="518" r:id="rId32"/>
    <p:sldId id="456" r:id="rId33"/>
    <p:sldId id="567" r:id="rId34"/>
    <p:sldId id="568" r:id="rId35"/>
    <p:sldId id="569" r:id="rId36"/>
    <p:sldId id="570" r:id="rId37"/>
    <p:sldId id="571" r:id="rId38"/>
    <p:sldId id="572" r:id="rId39"/>
    <p:sldId id="573" r:id="rId40"/>
    <p:sldId id="574" r:id="rId41"/>
    <p:sldId id="575" r:id="rId42"/>
    <p:sldId id="576" r:id="rId43"/>
    <p:sldId id="577" r:id="rId44"/>
    <p:sldId id="578" r:id="rId45"/>
    <p:sldId id="579" r:id="rId46"/>
    <p:sldId id="580" r:id="rId47"/>
    <p:sldId id="581" r:id="rId48"/>
    <p:sldId id="582" r:id="rId49"/>
    <p:sldId id="583" r:id="rId50"/>
    <p:sldId id="584" r:id="rId51"/>
    <p:sldId id="585" r:id="rId52"/>
    <p:sldId id="511" r:id="rId53"/>
    <p:sldId id="545" r:id="rId54"/>
    <p:sldId id="494" r:id="rId55"/>
    <p:sldId id="546" r:id="rId56"/>
    <p:sldId id="598" r:id="rId57"/>
    <p:sldId id="542" r:id="rId58"/>
    <p:sldId id="530" r:id="rId59"/>
    <p:sldId id="594" r:id="rId60"/>
    <p:sldId id="592" r:id="rId61"/>
    <p:sldId id="593" r:id="rId62"/>
    <p:sldId id="589" r:id="rId63"/>
    <p:sldId id="590" r:id="rId64"/>
    <p:sldId id="591" r:id="rId65"/>
    <p:sldId id="551" r:id="rId66"/>
    <p:sldId id="550" r:id="rId67"/>
    <p:sldId id="543" r:id="rId68"/>
    <p:sldId id="446" r:id="rId69"/>
    <p:sldId id="586" r:id="rId70"/>
    <p:sldId id="587" r:id="rId71"/>
    <p:sldId id="566" r:id="rId72"/>
    <p:sldId id="417" r:id="rId73"/>
    <p:sldId id="596" r:id="rId74"/>
    <p:sldId id="473" r:id="rId75"/>
    <p:sldId id="364" r:id="rId76"/>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FD4D9AB-08F6-42EF-B7C9-EA50CC1129B8}">
          <p14:sldIdLst>
            <p14:sldId id="256"/>
            <p14:sldId id="257"/>
            <p14:sldId id="595"/>
            <p14:sldId id="519"/>
            <p14:sldId id="520"/>
            <p14:sldId id="521"/>
            <p14:sldId id="588"/>
            <p14:sldId id="373"/>
            <p14:sldId id="554"/>
            <p14:sldId id="536"/>
            <p14:sldId id="563"/>
            <p14:sldId id="555"/>
            <p14:sldId id="376"/>
            <p14:sldId id="532"/>
            <p14:sldId id="597"/>
            <p14:sldId id="561"/>
            <p14:sldId id="533"/>
            <p14:sldId id="534"/>
            <p14:sldId id="556"/>
            <p14:sldId id="332"/>
            <p14:sldId id="333"/>
            <p14:sldId id="334"/>
            <p14:sldId id="392"/>
            <p14:sldId id="437"/>
            <p14:sldId id="509"/>
            <p14:sldId id="510"/>
          </p14:sldIdLst>
        </p14:section>
        <p14:section name="Untitled Section" id="{DE81A77A-EF03-43D6-9400-6FDBAA8DF1A1}">
          <p14:sldIdLst>
            <p14:sldId id="552"/>
            <p14:sldId id="518"/>
            <p14:sldId id="456"/>
            <p14:sldId id="567"/>
            <p14:sldId id="568"/>
            <p14:sldId id="569"/>
            <p14:sldId id="570"/>
            <p14:sldId id="571"/>
            <p14:sldId id="572"/>
            <p14:sldId id="573"/>
            <p14:sldId id="574"/>
            <p14:sldId id="575"/>
            <p14:sldId id="576"/>
            <p14:sldId id="577"/>
            <p14:sldId id="578"/>
            <p14:sldId id="579"/>
            <p14:sldId id="580"/>
            <p14:sldId id="581"/>
            <p14:sldId id="582"/>
            <p14:sldId id="583"/>
            <p14:sldId id="584"/>
            <p14:sldId id="585"/>
            <p14:sldId id="511"/>
            <p14:sldId id="545"/>
            <p14:sldId id="494"/>
            <p14:sldId id="546"/>
            <p14:sldId id="598"/>
            <p14:sldId id="542"/>
            <p14:sldId id="530"/>
            <p14:sldId id="594"/>
            <p14:sldId id="592"/>
            <p14:sldId id="593"/>
            <p14:sldId id="589"/>
            <p14:sldId id="590"/>
            <p14:sldId id="591"/>
            <p14:sldId id="551"/>
            <p14:sldId id="550"/>
            <p14:sldId id="543"/>
            <p14:sldId id="446"/>
            <p14:sldId id="586"/>
            <p14:sldId id="587"/>
            <p14:sldId id="566"/>
            <p14:sldId id="417"/>
            <p14:sldId id="596"/>
            <p14:sldId id="473"/>
            <p14:sldId id="364"/>
          </p14:sldIdLst>
        </p14:section>
      </p14:sectionLst>
    </p:ex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CARMEN" initials="JC" lastIdx="1" clrIdx="0">
    <p:extLst>
      <p:ext uri="{19B8F6BF-5375-455C-9EA6-DF929625EA0E}">
        <p15:presenceInfo xmlns:p15="http://schemas.microsoft.com/office/powerpoint/2012/main" userId="S-1-5-21-746137067-854245398-682003330-1022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E35632-8FF2-477E-949D-1B150B01EF02}" v="3" dt="2021-02-23T22:03:47.7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63780" autoAdjust="0"/>
  </p:normalViewPr>
  <p:slideViewPr>
    <p:cSldViewPr snapToGrid="0">
      <p:cViewPr varScale="1">
        <p:scale>
          <a:sx n="67" d="100"/>
          <a:sy n="67" d="100"/>
        </p:scale>
        <p:origin x="620" y="44"/>
      </p:cViewPr>
      <p:guideLst>
        <p:guide pos="3840"/>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iagrams/_rels/data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7.svg"/><Relationship Id="rId1" Type="http://schemas.openxmlformats.org/officeDocument/2006/relationships/image" Target="../media/image52.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4662A9-AC20-427D-8BBE-8272BEE35C77}"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79DAE64-9ED2-46A1-99A7-F44A9B80A498}">
      <dgm:prSet/>
      <dgm:spPr/>
      <dgm:t>
        <a:bodyPr/>
        <a:lstStyle/>
        <a:p>
          <a:r>
            <a:rPr lang="en-US" b="0" i="0"/>
            <a:t>Higher rates of black children living in impoverished neighborhoods, social deprivation, &amp; family dysfunction.</a:t>
          </a:r>
          <a:endParaRPr lang="en-US"/>
        </a:p>
      </dgm:t>
    </dgm:pt>
    <dgm:pt modelId="{7EBFB211-1744-4F22-B982-97625C70D26B}" type="parTrans" cxnId="{BE23F87D-F33A-42D7-BD09-0EC7E1B015C3}">
      <dgm:prSet/>
      <dgm:spPr/>
      <dgm:t>
        <a:bodyPr/>
        <a:lstStyle/>
        <a:p>
          <a:endParaRPr lang="en-US"/>
        </a:p>
      </dgm:t>
    </dgm:pt>
    <dgm:pt modelId="{7F01E3D7-5B3B-4CE1-A814-D72C4452486E}" type="sibTrans" cxnId="{BE23F87D-F33A-42D7-BD09-0EC7E1B015C3}">
      <dgm:prSet/>
      <dgm:spPr/>
      <dgm:t>
        <a:bodyPr/>
        <a:lstStyle/>
        <a:p>
          <a:endParaRPr lang="en-US"/>
        </a:p>
      </dgm:t>
    </dgm:pt>
    <dgm:pt modelId="{7354099E-C6A7-4DB2-89D2-3F25CCF26677}">
      <dgm:prSet/>
      <dgm:spPr/>
      <dgm:t>
        <a:bodyPr/>
        <a:lstStyle/>
        <a:p>
          <a:r>
            <a:rPr lang="en-US" b="0" i="0"/>
            <a:t>Differential attention during the process of referral, intake, and service allocation.</a:t>
          </a:r>
          <a:endParaRPr lang="en-US"/>
        </a:p>
      </dgm:t>
    </dgm:pt>
    <dgm:pt modelId="{317D0706-EBD8-4723-A2F5-30CB2B03478E}" type="parTrans" cxnId="{68C37C04-C3AB-444F-91F9-8D794226FE91}">
      <dgm:prSet/>
      <dgm:spPr/>
      <dgm:t>
        <a:bodyPr/>
        <a:lstStyle/>
        <a:p>
          <a:endParaRPr lang="en-US"/>
        </a:p>
      </dgm:t>
    </dgm:pt>
    <dgm:pt modelId="{54EB103F-08E6-4B3B-8293-48465EB7F1AE}" type="sibTrans" cxnId="{68C37C04-C3AB-444F-91F9-8D794226FE91}">
      <dgm:prSet/>
      <dgm:spPr/>
      <dgm:t>
        <a:bodyPr/>
        <a:lstStyle/>
        <a:p>
          <a:endParaRPr lang="en-US"/>
        </a:p>
      </dgm:t>
    </dgm:pt>
    <dgm:pt modelId="{8231E6CC-2111-4BB1-AE24-81926EAFF069}">
      <dgm:prSet/>
      <dgm:spPr/>
      <dgm:t>
        <a:bodyPr/>
        <a:lstStyle/>
        <a:p>
          <a:r>
            <a:rPr lang="en-US" b="0" i="0"/>
            <a:t>Differences in the underlying incidence of actual maltreatment.</a:t>
          </a:r>
          <a:endParaRPr lang="en-US"/>
        </a:p>
      </dgm:t>
    </dgm:pt>
    <dgm:pt modelId="{A20A458E-0FC7-40FE-9183-605744C54398}" type="parTrans" cxnId="{E8DA37C8-E90F-461A-B1A2-B0702C852085}">
      <dgm:prSet/>
      <dgm:spPr/>
      <dgm:t>
        <a:bodyPr/>
        <a:lstStyle/>
        <a:p>
          <a:endParaRPr lang="en-US"/>
        </a:p>
      </dgm:t>
    </dgm:pt>
    <dgm:pt modelId="{A4C038B3-38E1-474E-8216-F1BE4934235A}" type="sibTrans" cxnId="{E8DA37C8-E90F-461A-B1A2-B0702C852085}">
      <dgm:prSet/>
      <dgm:spPr/>
      <dgm:t>
        <a:bodyPr/>
        <a:lstStyle/>
        <a:p>
          <a:endParaRPr lang="en-US"/>
        </a:p>
      </dgm:t>
    </dgm:pt>
    <dgm:pt modelId="{CC03B21A-4591-435A-AF58-11791F52BBB8}">
      <dgm:prSet/>
      <dgm:spPr/>
      <dgm:t>
        <a:bodyPr/>
        <a:lstStyle/>
        <a:p>
          <a:r>
            <a:rPr lang="en-US" b="0" i="0"/>
            <a:t>Worker’s values, professional judgment and biases lead to more substantiated reports. </a:t>
          </a:r>
          <a:endParaRPr lang="en-US"/>
        </a:p>
      </dgm:t>
    </dgm:pt>
    <dgm:pt modelId="{789C2E62-EFB3-4B15-AFF9-28826541D5A2}" type="parTrans" cxnId="{905B3331-7538-44B6-9D4B-1AB242C0910F}">
      <dgm:prSet/>
      <dgm:spPr/>
      <dgm:t>
        <a:bodyPr/>
        <a:lstStyle/>
        <a:p>
          <a:endParaRPr lang="en-US"/>
        </a:p>
      </dgm:t>
    </dgm:pt>
    <dgm:pt modelId="{6B2A4C19-9490-4627-A8A3-6A3492BDAE3C}" type="sibTrans" cxnId="{905B3331-7538-44B6-9D4B-1AB242C0910F}">
      <dgm:prSet/>
      <dgm:spPr/>
      <dgm:t>
        <a:bodyPr/>
        <a:lstStyle/>
        <a:p>
          <a:endParaRPr lang="en-US"/>
        </a:p>
      </dgm:t>
    </dgm:pt>
    <dgm:pt modelId="{66099E59-C790-4326-AAFF-F07C6E9626C2}" type="pres">
      <dgm:prSet presAssocID="{E64662A9-AC20-427D-8BBE-8272BEE35C77}" presName="linear" presStyleCnt="0">
        <dgm:presLayoutVars>
          <dgm:animLvl val="lvl"/>
          <dgm:resizeHandles val="exact"/>
        </dgm:presLayoutVars>
      </dgm:prSet>
      <dgm:spPr/>
    </dgm:pt>
    <dgm:pt modelId="{CF3735AE-8E29-453A-B48C-62FB38382CB1}" type="pres">
      <dgm:prSet presAssocID="{079DAE64-9ED2-46A1-99A7-F44A9B80A498}" presName="parentText" presStyleLbl="node1" presStyleIdx="0" presStyleCnt="4">
        <dgm:presLayoutVars>
          <dgm:chMax val="0"/>
          <dgm:bulletEnabled val="1"/>
        </dgm:presLayoutVars>
      </dgm:prSet>
      <dgm:spPr/>
    </dgm:pt>
    <dgm:pt modelId="{0FF0C8E9-418D-49F9-A298-373453165434}" type="pres">
      <dgm:prSet presAssocID="{7F01E3D7-5B3B-4CE1-A814-D72C4452486E}" presName="spacer" presStyleCnt="0"/>
      <dgm:spPr/>
    </dgm:pt>
    <dgm:pt modelId="{D9C1EB77-AF42-4D7B-8630-3FCA0544BF89}" type="pres">
      <dgm:prSet presAssocID="{7354099E-C6A7-4DB2-89D2-3F25CCF26677}" presName="parentText" presStyleLbl="node1" presStyleIdx="1" presStyleCnt="4">
        <dgm:presLayoutVars>
          <dgm:chMax val="0"/>
          <dgm:bulletEnabled val="1"/>
        </dgm:presLayoutVars>
      </dgm:prSet>
      <dgm:spPr/>
    </dgm:pt>
    <dgm:pt modelId="{15566315-385B-47DB-9162-68266B166AB4}" type="pres">
      <dgm:prSet presAssocID="{54EB103F-08E6-4B3B-8293-48465EB7F1AE}" presName="spacer" presStyleCnt="0"/>
      <dgm:spPr/>
    </dgm:pt>
    <dgm:pt modelId="{18B5C894-D184-429D-9121-E3A33FD1E9BD}" type="pres">
      <dgm:prSet presAssocID="{8231E6CC-2111-4BB1-AE24-81926EAFF069}" presName="parentText" presStyleLbl="node1" presStyleIdx="2" presStyleCnt="4">
        <dgm:presLayoutVars>
          <dgm:chMax val="0"/>
          <dgm:bulletEnabled val="1"/>
        </dgm:presLayoutVars>
      </dgm:prSet>
      <dgm:spPr/>
    </dgm:pt>
    <dgm:pt modelId="{57E46201-7506-4FAD-AB97-537DB0AEE74D}" type="pres">
      <dgm:prSet presAssocID="{A4C038B3-38E1-474E-8216-F1BE4934235A}" presName="spacer" presStyleCnt="0"/>
      <dgm:spPr/>
    </dgm:pt>
    <dgm:pt modelId="{AA932C2E-6AF2-47B8-BA25-6D505BFB48C4}" type="pres">
      <dgm:prSet presAssocID="{CC03B21A-4591-435A-AF58-11791F52BBB8}" presName="parentText" presStyleLbl="node1" presStyleIdx="3" presStyleCnt="4">
        <dgm:presLayoutVars>
          <dgm:chMax val="0"/>
          <dgm:bulletEnabled val="1"/>
        </dgm:presLayoutVars>
      </dgm:prSet>
      <dgm:spPr/>
    </dgm:pt>
  </dgm:ptLst>
  <dgm:cxnLst>
    <dgm:cxn modelId="{68C37C04-C3AB-444F-91F9-8D794226FE91}" srcId="{E64662A9-AC20-427D-8BBE-8272BEE35C77}" destId="{7354099E-C6A7-4DB2-89D2-3F25CCF26677}" srcOrd="1" destOrd="0" parTransId="{317D0706-EBD8-4723-A2F5-30CB2B03478E}" sibTransId="{54EB103F-08E6-4B3B-8293-48465EB7F1AE}"/>
    <dgm:cxn modelId="{20BB7106-8CB7-4507-9B88-11DF16F42B61}" type="presOf" srcId="{079DAE64-9ED2-46A1-99A7-F44A9B80A498}" destId="{CF3735AE-8E29-453A-B48C-62FB38382CB1}" srcOrd="0" destOrd="0" presId="urn:microsoft.com/office/officeart/2005/8/layout/vList2"/>
    <dgm:cxn modelId="{A4C65415-8482-4D00-8E7C-26C1AB0302AB}" type="presOf" srcId="{8231E6CC-2111-4BB1-AE24-81926EAFF069}" destId="{18B5C894-D184-429D-9121-E3A33FD1E9BD}" srcOrd="0" destOrd="0" presId="urn:microsoft.com/office/officeart/2005/8/layout/vList2"/>
    <dgm:cxn modelId="{D740F81A-8A82-4DD4-B588-BB3CF16CD3CC}" type="presOf" srcId="{CC03B21A-4591-435A-AF58-11791F52BBB8}" destId="{AA932C2E-6AF2-47B8-BA25-6D505BFB48C4}" srcOrd="0" destOrd="0" presId="urn:microsoft.com/office/officeart/2005/8/layout/vList2"/>
    <dgm:cxn modelId="{905B3331-7538-44B6-9D4B-1AB242C0910F}" srcId="{E64662A9-AC20-427D-8BBE-8272BEE35C77}" destId="{CC03B21A-4591-435A-AF58-11791F52BBB8}" srcOrd="3" destOrd="0" parTransId="{789C2E62-EFB3-4B15-AFF9-28826541D5A2}" sibTransId="{6B2A4C19-9490-4627-A8A3-6A3492BDAE3C}"/>
    <dgm:cxn modelId="{4E197560-52E0-4CE5-A824-F8214ACAADD7}" type="presOf" srcId="{E64662A9-AC20-427D-8BBE-8272BEE35C77}" destId="{66099E59-C790-4326-AAFF-F07C6E9626C2}" srcOrd="0" destOrd="0" presId="urn:microsoft.com/office/officeart/2005/8/layout/vList2"/>
    <dgm:cxn modelId="{BE23F87D-F33A-42D7-BD09-0EC7E1B015C3}" srcId="{E64662A9-AC20-427D-8BBE-8272BEE35C77}" destId="{079DAE64-9ED2-46A1-99A7-F44A9B80A498}" srcOrd="0" destOrd="0" parTransId="{7EBFB211-1744-4F22-B982-97625C70D26B}" sibTransId="{7F01E3D7-5B3B-4CE1-A814-D72C4452486E}"/>
    <dgm:cxn modelId="{3690D986-4D13-4DA0-B209-8DDFFEC3E16A}" type="presOf" srcId="{7354099E-C6A7-4DB2-89D2-3F25CCF26677}" destId="{D9C1EB77-AF42-4D7B-8630-3FCA0544BF89}" srcOrd="0" destOrd="0" presId="urn:microsoft.com/office/officeart/2005/8/layout/vList2"/>
    <dgm:cxn modelId="{E8DA37C8-E90F-461A-B1A2-B0702C852085}" srcId="{E64662A9-AC20-427D-8BBE-8272BEE35C77}" destId="{8231E6CC-2111-4BB1-AE24-81926EAFF069}" srcOrd="2" destOrd="0" parTransId="{A20A458E-0FC7-40FE-9183-605744C54398}" sibTransId="{A4C038B3-38E1-474E-8216-F1BE4934235A}"/>
    <dgm:cxn modelId="{7015F073-A277-4DCA-9A62-42D14726E650}" type="presParOf" srcId="{66099E59-C790-4326-AAFF-F07C6E9626C2}" destId="{CF3735AE-8E29-453A-B48C-62FB38382CB1}" srcOrd="0" destOrd="0" presId="urn:microsoft.com/office/officeart/2005/8/layout/vList2"/>
    <dgm:cxn modelId="{59708D53-7091-41C2-8D87-D90F5C08C7FF}" type="presParOf" srcId="{66099E59-C790-4326-AAFF-F07C6E9626C2}" destId="{0FF0C8E9-418D-49F9-A298-373453165434}" srcOrd="1" destOrd="0" presId="urn:microsoft.com/office/officeart/2005/8/layout/vList2"/>
    <dgm:cxn modelId="{1328F273-3C40-44CE-8897-72F1B5979F05}" type="presParOf" srcId="{66099E59-C790-4326-AAFF-F07C6E9626C2}" destId="{D9C1EB77-AF42-4D7B-8630-3FCA0544BF89}" srcOrd="2" destOrd="0" presId="urn:microsoft.com/office/officeart/2005/8/layout/vList2"/>
    <dgm:cxn modelId="{1C25D8EC-F974-4636-8CAF-A7E94652DB7E}" type="presParOf" srcId="{66099E59-C790-4326-AAFF-F07C6E9626C2}" destId="{15566315-385B-47DB-9162-68266B166AB4}" srcOrd="3" destOrd="0" presId="urn:microsoft.com/office/officeart/2005/8/layout/vList2"/>
    <dgm:cxn modelId="{268A8AF6-9352-4846-9272-3BAED92235A2}" type="presParOf" srcId="{66099E59-C790-4326-AAFF-F07C6E9626C2}" destId="{18B5C894-D184-429D-9121-E3A33FD1E9BD}" srcOrd="4" destOrd="0" presId="urn:microsoft.com/office/officeart/2005/8/layout/vList2"/>
    <dgm:cxn modelId="{599BDFC5-76C8-4AF0-BE65-C9C59FB8BB37}" type="presParOf" srcId="{66099E59-C790-4326-AAFF-F07C6E9626C2}" destId="{57E46201-7506-4FAD-AB97-537DB0AEE74D}" srcOrd="5" destOrd="0" presId="urn:microsoft.com/office/officeart/2005/8/layout/vList2"/>
    <dgm:cxn modelId="{12B61CB2-BAC6-4AAA-9023-E78745D40074}" type="presParOf" srcId="{66099E59-C790-4326-AAFF-F07C6E9626C2}" destId="{AA932C2E-6AF2-47B8-BA25-6D505BFB48C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0A0046-32CC-4FDC-881E-8AE2921A1C0A}"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F4667627-EEEB-4B1D-ACC2-D4413994FE4C}">
      <dgm:prSet/>
      <dgm:spPr/>
      <dgm:t>
        <a:bodyPr/>
        <a:lstStyle/>
        <a:p>
          <a:r>
            <a:rPr lang="en-US" b="0" i="0"/>
            <a:t>Statewide data show that:</a:t>
          </a:r>
          <a:endParaRPr lang="en-US"/>
        </a:p>
      </dgm:t>
    </dgm:pt>
    <dgm:pt modelId="{E65C575A-1C5F-4D58-B639-87F1E0DF2AF7}" type="parTrans" cxnId="{0E5A7619-CD17-458A-9D17-CD37B375C5AE}">
      <dgm:prSet/>
      <dgm:spPr/>
      <dgm:t>
        <a:bodyPr/>
        <a:lstStyle/>
        <a:p>
          <a:endParaRPr lang="en-US"/>
        </a:p>
      </dgm:t>
    </dgm:pt>
    <dgm:pt modelId="{185B2037-18DB-4EA5-BA6A-94A272465EF0}" type="sibTrans" cxnId="{0E5A7619-CD17-458A-9D17-CD37B375C5AE}">
      <dgm:prSet/>
      <dgm:spPr/>
      <dgm:t>
        <a:bodyPr/>
        <a:lstStyle/>
        <a:p>
          <a:endParaRPr lang="en-US"/>
        </a:p>
      </dgm:t>
    </dgm:pt>
    <dgm:pt modelId="{DA826AE7-A573-4E5D-B252-F0DE61CC9291}">
      <dgm:prSet/>
      <dgm:spPr/>
      <dgm:t>
        <a:bodyPr/>
        <a:lstStyle/>
        <a:p>
          <a:r>
            <a:rPr lang="en-US" b="0" i="0"/>
            <a:t>Nearly one-quarter (44 of 201) of school districts in Connecticut employed no Black or Hispanic educators</a:t>
          </a:r>
          <a:endParaRPr lang="en-US"/>
        </a:p>
      </dgm:t>
    </dgm:pt>
    <dgm:pt modelId="{DB9ADA75-1688-44A1-85E7-27BE65A875F7}" type="parTrans" cxnId="{13AA4FF7-BC8B-4CE7-A77C-F7474FE9EB3D}">
      <dgm:prSet/>
      <dgm:spPr/>
      <dgm:t>
        <a:bodyPr/>
        <a:lstStyle/>
        <a:p>
          <a:endParaRPr lang="en-US"/>
        </a:p>
      </dgm:t>
    </dgm:pt>
    <dgm:pt modelId="{DFC3D9B4-E42E-4B8B-B594-B5C093550381}" type="sibTrans" cxnId="{13AA4FF7-BC8B-4CE7-A77C-F7474FE9EB3D}">
      <dgm:prSet/>
      <dgm:spPr/>
      <dgm:t>
        <a:bodyPr/>
        <a:lstStyle/>
        <a:p>
          <a:endParaRPr lang="en-US"/>
        </a:p>
      </dgm:t>
    </dgm:pt>
    <dgm:pt modelId="{D694D9E9-1027-4326-ACD5-B3D9C6A007CF}">
      <dgm:prSet/>
      <dgm:spPr/>
      <dgm:t>
        <a:bodyPr/>
        <a:lstStyle/>
        <a:p>
          <a:r>
            <a:rPr lang="en-US" b="0" i="0"/>
            <a:t>Almost two-thirds (129 of 201) of school districts in Connecticut employed between zero and one Black or Hispanic educator for every ten positions,</a:t>
          </a:r>
          <a:endParaRPr lang="en-US"/>
        </a:p>
      </dgm:t>
    </dgm:pt>
    <dgm:pt modelId="{843623EE-7081-4753-9F3B-F7C8FBECB6C1}" type="parTrans" cxnId="{FFC06CE0-F9D8-410F-976B-CEE97640E138}">
      <dgm:prSet/>
      <dgm:spPr/>
      <dgm:t>
        <a:bodyPr/>
        <a:lstStyle/>
        <a:p>
          <a:endParaRPr lang="en-US"/>
        </a:p>
      </dgm:t>
    </dgm:pt>
    <dgm:pt modelId="{666A343D-D523-4ED4-8FD0-28103DEFC755}" type="sibTrans" cxnId="{FFC06CE0-F9D8-410F-976B-CEE97640E138}">
      <dgm:prSet/>
      <dgm:spPr/>
      <dgm:t>
        <a:bodyPr/>
        <a:lstStyle/>
        <a:p>
          <a:endParaRPr lang="en-US"/>
        </a:p>
      </dgm:t>
    </dgm:pt>
    <dgm:pt modelId="{F05F53DF-6670-44AA-84A2-52B28393BD0C}">
      <dgm:prSet/>
      <dgm:spPr/>
      <dgm:t>
        <a:bodyPr/>
        <a:lstStyle/>
        <a:p>
          <a:r>
            <a:rPr lang="en-US" b="0" i="0"/>
            <a:t>Just over one-tenth (28 of 201) of school districts in Connecticut employed between one and four Black or Hispanic educators for every ten positions,</a:t>
          </a:r>
          <a:endParaRPr lang="en-US"/>
        </a:p>
      </dgm:t>
    </dgm:pt>
    <dgm:pt modelId="{B3909DB0-F144-4A52-9C05-36DCDDF748C8}" type="parTrans" cxnId="{8AFF81C9-E145-4361-92FF-4FBDA0EC1F0D}">
      <dgm:prSet/>
      <dgm:spPr/>
      <dgm:t>
        <a:bodyPr/>
        <a:lstStyle/>
        <a:p>
          <a:endParaRPr lang="en-US"/>
        </a:p>
      </dgm:t>
    </dgm:pt>
    <dgm:pt modelId="{04287099-3361-4FD4-9B60-E3823C5DAC0D}" type="sibTrans" cxnId="{8AFF81C9-E145-4361-92FF-4FBDA0EC1F0D}">
      <dgm:prSet/>
      <dgm:spPr/>
      <dgm:t>
        <a:bodyPr/>
        <a:lstStyle/>
        <a:p>
          <a:endParaRPr lang="en-US"/>
        </a:p>
      </dgm:t>
    </dgm:pt>
    <dgm:pt modelId="{AB810089-03F6-4794-BC5C-928B7D509C1D}">
      <dgm:prSet/>
      <dgm:spPr/>
      <dgm:t>
        <a:bodyPr/>
        <a:lstStyle/>
        <a:p>
          <a:r>
            <a:rPr lang="en-US" b="0" i="0"/>
            <a:t>Black or Hispanic students attend schools in all school districts in the state,</a:t>
          </a:r>
          <a:endParaRPr lang="en-US"/>
        </a:p>
      </dgm:t>
    </dgm:pt>
    <dgm:pt modelId="{5EEA7927-13A0-46E1-B8CF-5819A1856D6F}" type="parTrans" cxnId="{254B3BD5-624F-4D3A-9547-6C1B885B4B05}">
      <dgm:prSet/>
      <dgm:spPr/>
      <dgm:t>
        <a:bodyPr/>
        <a:lstStyle/>
        <a:p>
          <a:endParaRPr lang="en-US"/>
        </a:p>
      </dgm:t>
    </dgm:pt>
    <dgm:pt modelId="{12F6B228-F3BC-4AD8-88E2-3815D71BE83A}" type="sibTrans" cxnId="{254B3BD5-624F-4D3A-9547-6C1B885B4B05}">
      <dgm:prSet/>
      <dgm:spPr/>
      <dgm:t>
        <a:bodyPr/>
        <a:lstStyle/>
        <a:p>
          <a:endParaRPr lang="en-US"/>
        </a:p>
      </dgm:t>
    </dgm:pt>
    <dgm:pt modelId="{08673EEB-04C5-46A2-960C-56A98C7840E5}">
      <dgm:prSet/>
      <dgm:spPr/>
      <dgm:t>
        <a:bodyPr/>
        <a:lstStyle/>
        <a:p>
          <a:r>
            <a:rPr lang="en-US" b="0" i="0"/>
            <a:t>Black or Hispanic student to educator ratios were lowest in mid-sized urban school districts, and</a:t>
          </a:r>
          <a:endParaRPr lang="en-US"/>
        </a:p>
      </dgm:t>
    </dgm:pt>
    <dgm:pt modelId="{84724527-7A9E-4B27-A2AE-91E9971D666C}" type="parTrans" cxnId="{6931FE3C-CB2F-4902-BB5C-D42F14B7870D}">
      <dgm:prSet/>
      <dgm:spPr/>
      <dgm:t>
        <a:bodyPr/>
        <a:lstStyle/>
        <a:p>
          <a:endParaRPr lang="en-US"/>
        </a:p>
      </dgm:t>
    </dgm:pt>
    <dgm:pt modelId="{C66F5079-133A-4024-A728-CF84ED567504}" type="sibTrans" cxnId="{6931FE3C-CB2F-4902-BB5C-D42F14B7870D}">
      <dgm:prSet/>
      <dgm:spPr/>
      <dgm:t>
        <a:bodyPr/>
        <a:lstStyle/>
        <a:p>
          <a:endParaRPr lang="en-US"/>
        </a:p>
      </dgm:t>
    </dgm:pt>
    <dgm:pt modelId="{6F863186-7F48-4401-8536-E42E3BFEBACB}">
      <dgm:prSet/>
      <dgm:spPr/>
      <dgm:t>
        <a:bodyPr/>
        <a:lstStyle/>
        <a:p>
          <a:r>
            <a:rPr lang="en-US" b="0" i="0"/>
            <a:t>The number of Black educators in mid-sized urban school districts drove these ratios.</a:t>
          </a:r>
          <a:endParaRPr lang="en-US"/>
        </a:p>
      </dgm:t>
    </dgm:pt>
    <dgm:pt modelId="{646467C7-44DB-4534-B3F4-57D3DDF75C4A}" type="parTrans" cxnId="{1C1D1764-B654-44F0-93AC-4FD74370BF57}">
      <dgm:prSet/>
      <dgm:spPr/>
      <dgm:t>
        <a:bodyPr/>
        <a:lstStyle/>
        <a:p>
          <a:endParaRPr lang="en-US"/>
        </a:p>
      </dgm:t>
    </dgm:pt>
    <dgm:pt modelId="{A574B30C-C72C-4005-8A81-9760EF81F77B}" type="sibTrans" cxnId="{1C1D1764-B654-44F0-93AC-4FD74370BF57}">
      <dgm:prSet/>
      <dgm:spPr/>
      <dgm:t>
        <a:bodyPr/>
        <a:lstStyle/>
        <a:p>
          <a:endParaRPr lang="en-US"/>
        </a:p>
      </dgm:t>
    </dgm:pt>
    <dgm:pt modelId="{EE4F31D1-3E46-421A-8A00-EBB231816DCF}" type="pres">
      <dgm:prSet presAssocID="{B30A0046-32CC-4FDC-881E-8AE2921A1C0A}" presName="vert0" presStyleCnt="0">
        <dgm:presLayoutVars>
          <dgm:dir/>
          <dgm:animOne val="branch"/>
          <dgm:animLvl val="lvl"/>
        </dgm:presLayoutVars>
      </dgm:prSet>
      <dgm:spPr/>
    </dgm:pt>
    <dgm:pt modelId="{C9D79003-DD1B-4A5D-9336-911A70E22754}" type="pres">
      <dgm:prSet presAssocID="{F4667627-EEEB-4B1D-ACC2-D4413994FE4C}" presName="thickLine" presStyleLbl="alignNode1" presStyleIdx="0" presStyleCnt="1"/>
      <dgm:spPr/>
    </dgm:pt>
    <dgm:pt modelId="{54FC0AFB-0ABA-4F24-8F33-8B7B1C8DC002}" type="pres">
      <dgm:prSet presAssocID="{F4667627-EEEB-4B1D-ACC2-D4413994FE4C}" presName="horz1" presStyleCnt="0"/>
      <dgm:spPr/>
    </dgm:pt>
    <dgm:pt modelId="{9F904775-1239-4024-9066-7656EC7BB41E}" type="pres">
      <dgm:prSet presAssocID="{F4667627-EEEB-4B1D-ACC2-D4413994FE4C}" presName="tx1" presStyleLbl="revTx" presStyleIdx="0" presStyleCnt="7"/>
      <dgm:spPr/>
    </dgm:pt>
    <dgm:pt modelId="{DD6FABB6-C547-4969-B88C-A949FD6F90F2}" type="pres">
      <dgm:prSet presAssocID="{F4667627-EEEB-4B1D-ACC2-D4413994FE4C}" presName="vert1" presStyleCnt="0"/>
      <dgm:spPr/>
    </dgm:pt>
    <dgm:pt modelId="{F8FAEB09-8C59-4364-AF01-906AA02E2B15}" type="pres">
      <dgm:prSet presAssocID="{DA826AE7-A573-4E5D-B252-F0DE61CC9291}" presName="vertSpace2a" presStyleCnt="0"/>
      <dgm:spPr/>
    </dgm:pt>
    <dgm:pt modelId="{47C031BC-445B-4B02-AED3-B393FB32B100}" type="pres">
      <dgm:prSet presAssocID="{DA826AE7-A573-4E5D-B252-F0DE61CC9291}" presName="horz2" presStyleCnt="0"/>
      <dgm:spPr/>
    </dgm:pt>
    <dgm:pt modelId="{026A8BF2-9012-4B38-BA77-280260EBB8C3}" type="pres">
      <dgm:prSet presAssocID="{DA826AE7-A573-4E5D-B252-F0DE61CC9291}" presName="horzSpace2" presStyleCnt="0"/>
      <dgm:spPr/>
    </dgm:pt>
    <dgm:pt modelId="{1B9F6AC6-F5BC-4DBF-B52B-6BFF9456E783}" type="pres">
      <dgm:prSet presAssocID="{DA826AE7-A573-4E5D-B252-F0DE61CC9291}" presName="tx2" presStyleLbl="revTx" presStyleIdx="1" presStyleCnt="7"/>
      <dgm:spPr/>
    </dgm:pt>
    <dgm:pt modelId="{8413BABB-5202-41C6-9E0F-6ECF69C589D6}" type="pres">
      <dgm:prSet presAssocID="{DA826AE7-A573-4E5D-B252-F0DE61CC9291}" presName="vert2" presStyleCnt="0"/>
      <dgm:spPr/>
    </dgm:pt>
    <dgm:pt modelId="{E5F8EB0B-564B-4C5C-B1AE-B4F417FDE406}" type="pres">
      <dgm:prSet presAssocID="{DA826AE7-A573-4E5D-B252-F0DE61CC9291}" presName="thinLine2b" presStyleLbl="callout" presStyleIdx="0" presStyleCnt="6"/>
      <dgm:spPr/>
    </dgm:pt>
    <dgm:pt modelId="{8465B2AA-D1CF-445D-9B0E-81DC422E7D04}" type="pres">
      <dgm:prSet presAssocID="{DA826AE7-A573-4E5D-B252-F0DE61CC9291}" presName="vertSpace2b" presStyleCnt="0"/>
      <dgm:spPr/>
    </dgm:pt>
    <dgm:pt modelId="{4D3B1ABA-7468-48BB-862E-75AC205D83EC}" type="pres">
      <dgm:prSet presAssocID="{D694D9E9-1027-4326-ACD5-B3D9C6A007CF}" presName="horz2" presStyleCnt="0"/>
      <dgm:spPr/>
    </dgm:pt>
    <dgm:pt modelId="{A26C8760-EC78-46AE-A3E6-DFE25B6C54CC}" type="pres">
      <dgm:prSet presAssocID="{D694D9E9-1027-4326-ACD5-B3D9C6A007CF}" presName="horzSpace2" presStyleCnt="0"/>
      <dgm:spPr/>
    </dgm:pt>
    <dgm:pt modelId="{46B329FA-0224-4E82-A397-0839B430D8B8}" type="pres">
      <dgm:prSet presAssocID="{D694D9E9-1027-4326-ACD5-B3D9C6A007CF}" presName="tx2" presStyleLbl="revTx" presStyleIdx="2" presStyleCnt="7"/>
      <dgm:spPr/>
    </dgm:pt>
    <dgm:pt modelId="{3598DC33-40BD-4622-B679-AA1093778042}" type="pres">
      <dgm:prSet presAssocID="{D694D9E9-1027-4326-ACD5-B3D9C6A007CF}" presName="vert2" presStyleCnt="0"/>
      <dgm:spPr/>
    </dgm:pt>
    <dgm:pt modelId="{3DAE3242-41EF-4C52-8266-EC97BA96335E}" type="pres">
      <dgm:prSet presAssocID="{D694D9E9-1027-4326-ACD5-B3D9C6A007CF}" presName="thinLine2b" presStyleLbl="callout" presStyleIdx="1" presStyleCnt="6"/>
      <dgm:spPr/>
    </dgm:pt>
    <dgm:pt modelId="{B23622D6-11F6-4F1A-8587-29D6FE5E4115}" type="pres">
      <dgm:prSet presAssocID="{D694D9E9-1027-4326-ACD5-B3D9C6A007CF}" presName="vertSpace2b" presStyleCnt="0"/>
      <dgm:spPr/>
    </dgm:pt>
    <dgm:pt modelId="{4D4C3B11-6D4C-40C9-9412-A1521B19DE9B}" type="pres">
      <dgm:prSet presAssocID="{F05F53DF-6670-44AA-84A2-52B28393BD0C}" presName="horz2" presStyleCnt="0"/>
      <dgm:spPr/>
    </dgm:pt>
    <dgm:pt modelId="{6007D076-6597-4BA4-8C84-6F0671C79B0D}" type="pres">
      <dgm:prSet presAssocID="{F05F53DF-6670-44AA-84A2-52B28393BD0C}" presName="horzSpace2" presStyleCnt="0"/>
      <dgm:spPr/>
    </dgm:pt>
    <dgm:pt modelId="{E0CA05DB-268B-487B-94D6-E9C04B2CECD7}" type="pres">
      <dgm:prSet presAssocID="{F05F53DF-6670-44AA-84A2-52B28393BD0C}" presName="tx2" presStyleLbl="revTx" presStyleIdx="3" presStyleCnt="7"/>
      <dgm:spPr/>
    </dgm:pt>
    <dgm:pt modelId="{9B6A920D-F9BE-4687-8331-B6CF67D20373}" type="pres">
      <dgm:prSet presAssocID="{F05F53DF-6670-44AA-84A2-52B28393BD0C}" presName="vert2" presStyleCnt="0"/>
      <dgm:spPr/>
    </dgm:pt>
    <dgm:pt modelId="{71E8CB5C-7772-44F5-8FE7-0353B7AA8E68}" type="pres">
      <dgm:prSet presAssocID="{F05F53DF-6670-44AA-84A2-52B28393BD0C}" presName="thinLine2b" presStyleLbl="callout" presStyleIdx="2" presStyleCnt="6"/>
      <dgm:spPr/>
    </dgm:pt>
    <dgm:pt modelId="{E838485B-16F2-413F-B722-547A4BC134C9}" type="pres">
      <dgm:prSet presAssocID="{F05F53DF-6670-44AA-84A2-52B28393BD0C}" presName="vertSpace2b" presStyleCnt="0"/>
      <dgm:spPr/>
    </dgm:pt>
    <dgm:pt modelId="{D40B3373-EA53-4AD0-9ECE-BB33090DF172}" type="pres">
      <dgm:prSet presAssocID="{AB810089-03F6-4794-BC5C-928B7D509C1D}" presName="horz2" presStyleCnt="0"/>
      <dgm:spPr/>
    </dgm:pt>
    <dgm:pt modelId="{75A8A4AB-A203-4382-9A48-5D7EDD8909E4}" type="pres">
      <dgm:prSet presAssocID="{AB810089-03F6-4794-BC5C-928B7D509C1D}" presName="horzSpace2" presStyleCnt="0"/>
      <dgm:spPr/>
    </dgm:pt>
    <dgm:pt modelId="{86385D9C-784C-46B9-BB4D-54E97B920CC3}" type="pres">
      <dgm:prSet presAssocID="{AB810089-03F6-4794-BC5C-928B7D509C1D}" presName="tx2" presStyleLbl="revTx" presStyleIdx="4" presStyleCnt="7"/>
      <dgm:spPr/>
    </dgm:pt>
    <dgm:pt modelId="{06E07C4E-D762-4971-A636-A7FCA03D3752}" type="pres">
      <dgm:prSet presAssocID="{AB810089-03F6-4794-BC5C-928B7D509C1D}" presName="vert2" presStyleCnt="0"/>
      <dgm:spPr/>
    </dgm:pt>
    <dgm:pt modelId="{66DB1836-4627-4F0D-B6AC-BB9E1FB9CC46}" type="pres">
      <dgm:prSet presAssocID="{AB810089-03F6-4794-BC5C-928B7D509C1D}" presName="thinLine2b" presStyleLbl="callout" presStyleIdx="3" presStyleCnt="6"/>
      <dgm:spPr/>
    </dgm:pt>
    <dgm:pt modelId="{D0D9CFF0-1C85-4EC0-AF3A-F60DB14114CA}" type="pres">
      <dgm:prSet presAssocID="{AB810089-03F6-4794-BC5C-928B7D509C1D}" presName="vertSpace2b" presStyleCnt="0"/>
      <dgm:spPr/>
    </dgm:pt>
    <dgm:pt modelId="{717BC461-5761-4073-B850-92A04B00054D}" type="pres">
      <dgm:prSet presAssocID="{08673EEB-04C5-46A2-960C-56A98C7840E5}" presName="horz2" presStyleCnt="0"/>
      <dgm:spPr/>
    </dgm:pt>
    <dgm:pt modelId="{6925B99D-2803-4716-8618-29C3A8235CBC}" type="pres">
      <dgm:prSet presAssocID="{08673EEB-04C5-46A2-960C-56A98C7840E5}" presName="horzSpace2" presStyleCnt="0"/>
      <dgm:spPr/>
    </dgm:pt>
    <dgm:pt modelId="{BB519506-FDAB-497B-BADD-DEC41FDC8370}" type="pres">
      <dgm:prSet presAssocID="{08673EEB-04C5-46A2-960C-56A98C7840E5}" presName="tx2" presStyleLbl="revTx" presStyleIdx="5" presStyleCnt="7"/>
      <dgm:spPr/>
    </dgm:pt>
    <dgm:pt modelId="{68FFD462-10F0-47E9-9984-2BF6D0ED2AB9}" type="pres">
      <dgm:prSet presAssocID="{08673EEB-04C5-46A2-960C-56A98C7840E5}" presName="vert2" presStyleCnt="0"/>
      <dgm:spPr/>
    </dgm:pt>
    <dgm:pt modelId="{56A31C50-B228-4078-AD9B-DF80855E047D}" type="pres">
      <dgm:prSet presAssocID="{08673EEB-04C5-46A2-960C-56A98C7840E5}" presName="thinLine2b" presStyleLbl="callout" presStyleIdx="4" presStyleCnt="6"/>
      <dgm:spPr/>
    </dgm:pt>
    <dgm:pt modelId="{51F153FF-7788-4602-8395-6C21EF64D684}" type="pres">
      <dgm:prSet presAssocID="{08673EEB-04C5-46A2-960C-56A98C7840E5}" presName="vertSpace2b" presStyleCnt="0"/>
      <dgm:spPr/>
    </dgm:pt>
    <dgm:pt modelId="{5175A652-8E0D-44C0-BBD7-A92C95572B0A}" type="pres">
      <dgm:prSet presAssocID="{6F863186-7F48-4401-8536-E42E3BFEBACB}" presName="horz2" presStyleCnt="0"/>
      <dgm:spPr/>
    </dgm:pt>
    <dgm:pt modelId="{583BF348-C964-44D1-8919-D30224130D11}" type="pres">
      <dgm:prSet presAssocID="{6F863186-7F48-4401-8536-E42E3BFEBACB}" presName="horzSpace2" presStyleCnt="0"/>
      <dgm:spPr/>
    </dgm:pt>
    <dgm:pt modelId="{9C409F14-F5F4-47F5-8B3C-11F41C5077EB}" type="pres">
      <dgm:prSet presAssocID="{6F863186-7F48-4401-8536-E42E3BFEBACB}" presName="tx2" presStyleLbl="revTx" presStyleIdx="6" presStyleCnt="7"/>
      <dgm:spPr/>
    </dgm:pt>
    <dgm:pt modelId="{79E05A90-4CE6-442A-8647-BF9C2787F11B}" type="pres">
      <dgm:prSet presAssocID="{6F863186-7F48-4401-8536-E42E3BFEBACB}" presName="vert2" presStyleCnt="0"/>
      <dgm:spPr/>
    </dgm:pt>
    <dgm:pt modelId="{63CC5C26-284B-4240-B170-661B4E21A0F3}" type="pres">
      <dgm:prSet presAssocID="{6F863186-7F48-4401-8536-E42E3BFEBACB}" presName="thinLine2b" presStyleLbl="callout" presStyleIdx="5" presStyleCnt="6"/>
      <dgm:spPr/>
    </dgm:pt>
    <dgm:pt modelId="{94E95E47-95C6-4AAC-AF98-B3A1CA492D3D}" type="pres">
      <dgm:prSet presAssocID="{6F863186-7F48-4401-8536-E42E3BFEBACB}" presName="vertSpace2b" presStyleCnt="0"/>
      <dgm:spPr/>
    </dgm:pt>
  </dgm:ptLst>
  <dgm:cxnLst>
    <dgm:cxn modelId="{0E5A7619-CD17-458A-9D17-CD37B375C5AE}" srcId="{B30A0046-32CC-4FDC-881E-8AE2921A1C0A}" destId="{F4667627-EEEB-4B1D-ACC2-D4413994FE4C}" srcOrd="0" destOrd="0" parTransId="{E65C575A-1C5F-4D58-B639-87F1E0DF2AF7}" sibTransId="{185B2037-18DB-4EA5-BA6A-94A272465EF0}"/>
    <dgm:cxn modelId="{9817081D-AD8F-45F9-AE21-5C3E96A06E36}" type="presOf" srcId="{08673EEB-04C5-46A2-960C-56A98C7840E5}" destId="{BB519506-FDAB-497B-BADD-DEC41FDC8370}" srcOrd="0" destOrd="0" presId="urn:microsoft.com/office/officeart/2008/layout/LinedList"/>
    <dgm:cxn modelId="{6931FE3C-CB2F-4902-BB5C-D42F14B7870D}" srcId="{F4667627-EEEB-4B1D-ACC2-D4413994FE4C}" destId="{08673EEB-04C5-46A2-960C-56A98C7840E5}" srcOrd="4" destOrd="0" parTransId="{84724527-7A9E-4B27-A2AE-91E9971D666C}" sibTransId="{C66F5079-133A-4024-A728-CF84ED567504}"/>
    <dgm:cxn modelId="{1C1D1764-B654-44F0-93AC-4FD74370BF57}" srcId="{F4667627-EEEB-4B1D-ACC2-D4413994FE4C}" destId="{6F863186-7F48-4401-8536-E42E3BFEBACB}" srcOrd="5" destOrd="0" parTransId="{646467C7-44DB-4534-B3F4-57D3DDF75C4A}" sibTransId="{A574B30C-C72C-4005-8A81-9760EF81F77B}"/>
    <dgm:cxn modelId="{DEE80348-62DA-4951-B36E-74889D51CAB8}" type="presOf" srcId="{6F863186-7F48-4401-8536-E42E3BFEBACB}" destId="{9C409F14-F5F4-47F5-8B3C-11F41C5077EB}" srcOrd="0" destOrd="0" presId="urn:microsoft.com/office/officeart/2008/layout/LinedList"/>
    <dgm:cxn modelId="{E12FF54D-F58C-4D82-8DFF-8EAD2D2ECB6D}" type="presOf" srcId="{D694D9E9-1027-4326-ACD5-B3D9C6A007CF}" destId="{46B329FA-0224-4E82-A397-0839B430D8B8}" srcOrd="0" destOrd="0" presId="urn:microsoft.com/office/officeart/2008/layout/LinedList"/>
    <dgm:cxn modelId="{F164E572-F677-4382-9E05-8BD3E5EAF55C}" type="presOf" srcId="{F05F53DF-6670-44AA-84A2-52B28393BD0C}" destId="{E0CA05DB-268B-487B-94D6-E9C04B2CECD7}" srcOrd="0" destOrd="0" presId="urn:microsoft.com/office/officeart/2008/layout/LinedList"/>
    <dgm:cxn modelId="{1CAC1788-BC1C-4FE1-A144-3CAED727B573}" type="presOf" srcId="{DA826AE7-A573-4E5D-B252-F0DE61CC9291}" destId="{1B9F6AC6-F5BC-4DBF-B52B-6BFF9456E783}" srcOrd="0" destOrd="0" presId="urn:microsoft.com/office/officeart/2008/layout/LinedList"/>
    <dgm:cxn modelId="{2B7858B9-B14E-4FCB-844C-7A5BFA4BE4D8}" type="presOf" srcId="{F4667627-EEEB-4B1D-ACC2-D4413994FE4C}" destId="{9F904775-1239-4024-9066-7656EC7BB41E}" srcOrd="0" destOrd="0" presId="urn:microsoft.com/office/officeart/2008/layout/LinedList"/>
    <dgm:cxn modelId="{9FCEA0C7-3274-49B0-B7F8-26629B221314}" type="presOf" srcId="{AB810089-03F6-4794-BC5C-928B7D509C1D}" destId="{86385D9C-784C-46B9-BB4D-54E97B920CC3}" srcOrd="0" destOrd="0" presId="urn:microsoft.com/office/officeart/2008/layout/LinedList"/>
    <dgm:cxn modelId="{8AFF81C9-E145-4361-92FF-4FBDA0EC1F0D}" srcId="{F4667627-EEEB-4B1D-ACC2-D4413994FE4C}" destId="{F05F53DF-6670-44AA-84A2-52B28393BD0C}" srcOrd="2" destOrd="0" parTransId="{B3909DB0-F144-4A52-9C05-36DCDDF748C8}" sibTransId="{04287099-3361-4FD4-9B60-E3823C5DAC0D}"/>
    <dgm:cxn modelId="{254B3BD5-624F-4D3A-9547-6C1B885B4B05}" srcId="{F4667627-EEEB-4B1D-ACC2-D4413994FE4C}" destId="{AB810089-03F6-4794-BC5C-928B7D509C1D}" srcOrd="3" destOrd="0" parTransId="{5EEA7927-13A0-46E1-B8CF-5819A1856D6F}" sibTransId="{12F6B228-F3BC-4AD8-88E2-3815D71BE83A}"/>
    <dgm:cxn modelId="{FFC06CE0-F9D8-410F-976B-CEE97640E138}" srcId="{F4667627-EEEB-4B1D-ACC2-D4413994FE4C}" destId="{D694D9E9-1027-4326-ACD5-B3D9C6A007CF}" srcOrd="1" destOrd="0" parTransId="{843623EE-7081-4753-9F3B-F7C8FBECB6C1}" sibTransId="{666A343D-D523-4ED4-8FD0-28103DEFC755}"/>
    <dgm:cxn modelId="{90B31EF5-60C1-443A-BF1D-05617538CA6E}" type="presOf" srcId="{B30A0046-32CC-4FDC-881E-8AE2921A1C0A}" destId="{EE4F31D1-3E46-421A-8A00-EBB231816DCF}" srcOrd="0" destOrd="0" presId="urn:microsoft.com/office/officeart/2008/layout/LinedList"/>
    <dgm:cxn modelId="{13AA4FF7-BC8B-4CE7-A77C-F7474FE9EB3D}" srcId="{F4667627-EEEB-4B1D-ACC2-D4413994FE4C}" destId="{DA826AE7-A573-4E5D-B252-F0DE61CC9291}" srcOrd="0" destOrd="0" parTransId="{DB9ADA75-1688-44A1-85E7-27BE65A875F7}" sibTransId="{DFC3D9B4-E42E-4B8B-B594-B5C093550381}"/>
    <dgm:cxn modelId="{A027A294-7E4C-40AE-8E01-84CBDDEAFB3C}" type="presParOf" srcId="{EE4F31D1-3E46-421A-8A00-EBB231816DCF}" destId="{C9D79003-DD1B-4A5D-9336-911A70E22754}" srcOrd="0" destOrd="0" presId="urn:microsoft.com/office/officeart/2008/layout/LinedList"/>
    <dgm:cxn modelId="{9D0D928F-169E-40AA-91D7-E4485764C7B8}" type="presParOf" srcId="{EE4F31D1-3E46-421A-8A00-EBB231816DCF}" destId="{54FC0AFB-0ABA-4F24-8F33-8B7B1C8DC002}" srcOrd="1" destOrd="0" presId="urn:microsoft.com/office/officeart/2008/layout/LinedList"/>
    <dgm:cxn modelId="{87978741-9409-4381-BA64-29D438C6E539}" type="presParOf" srcId="{54FC0AFB-0ABA-4F24-8F33-8B7B1C8DC002}" destId="{9F904775-1239-4024-9066-7656EC7BB41E}" srcOrd="0" destOrd="0" presId="urn:microsoft.com/office/officeart/2008/layout/LinedList"/>
    <dgm:cxn modelId="{1433F6C8-8DC3-4302-8057-51E5F27DA899}" type="presParOf" srcId="{54FC0AFB-0ABA-4F24-8F33-8B7B1C8DC002}" destId="{DD6FABB6-C547-4969-B88C-A949FD6F90F2}" srcOrd="1" destOrd="0" presId="urn:microsoft.com/office/officeart/2008/layout/LinedList"/>
    <dgm:cxn modelId="{DBAA2810-BD27-4A39-8C5A-96EABA17378F}" type="presParOf" srcId="{DD6FABB6-C547-4969-B88C-A949FD6F90F2}" destId="{F8FAEB09-8C59-4364-AF01-906AA02E2B15}" srcOrd="0" destOrd="0" presId="urn:microsoft.com/office/officeart/2008/layout/LinedList"/>
    <dgm:cxn modelId="{53F26373-F951-4747-8557-49CC8FAACE78}" type="presParOf" srcId="{DD6FABB6-C547-4969-B88C-A949FD6F90F2}" destId="{47C031BC-445B-4B02-AED3-B393FB32B100}" srcOrd="1" destOrd="0" presId="urn:microsoft.com/office/officeart/2008/layout/LinedList"/>
    <dgm:cxn modelId="{2A1797DE-93EF-4F6A-B464-1D9B612DE87A}" type="presParOf" srcId="{47C031BC-445B-4B02-AED3-B393FB32B100}" destId="{026A8BF2-9012-4B38-BA77-280260EBB8C3}" srcOrd="0" destOrd="0" presId="urn:microsoft.com/office/officeart/2008/layout/LinedList"/>
    <dgm:cxn modelId="{B9621489-9D2A-4476-8692-46A8F0D211A3}" type="presParOf" srcId="{47C031BC-445B-4B02-AED3-B393FB32B100}" destId="{1B9F6AC6-F5BC-4DBF-B52B-6BFF9456E783}" srcOrd="1" destOrd="0" presId="urn:microsoft.com/office/officeart/2008/layout/LinedList"/>
    <dgm:cxn modelId="{A6A77D97-06F6-4975-BC33-ACC0C66AF0BA}" type="presParOf" srcId="{47C031BC-445B-4B02-AED3-B393FB32B100}" destId="{8413BABB-5202-41C6-9E0F-6ECF69C589D6}" srcOrd="2" destOrd="0" presId="urn:microsoft.com/office/officeart/2008/layout/LinedList"/>
    <dgm:cxn modelId="{458B5687-57C8-4D30-9CAA-662BBFB1EBFF}" type="presParOf" srcId="{DD6FABB6-C547-4969-B88C-A949FD6F90F2}" destId="{E5F8EB0B-564B-4C5C-B1AE-B4F417FDE406}" srcOrd="2" destOrd="0" presId="urn:microsoft.com/office/officeart/2008/layout/LinedList"/>
    <dgm:cxn modelId="{ABDC6FB8-4EE5-4BBB-9026-27A15A0ACE2D}" type="presParOf" srcId="{DD6FABB6-C547-4969-B88C-A949FD6F90F2}" destId="{8465B2AA-D1CF-445D-9B0E-81DC422E7D04}" srcOrd="3" destOrd="0" presId="urn:microsoft.com/office/officeart/2008/layout/LinedList"/>
    <dgm:cxn modelId="{F04EA80F-CAAA-4840-B967-DF2812989812}" type="presParOf" srcId="{DD6FABB6-C547-4969-B88C-A949FD6F90F2}" destId="{4D3B1ABA-7468-48BB-862E-75AC205D83EC}" srcOrd="4" destOrd="0" presId="urn:microsoft.com/office/officeart/2008/layout/LinedList"/>
    <dgm:cxn modelId="{A07F99DD-CD8C-4491-A6BA-E2D6B5548A85}" type="presParOf" srcId="{4D3B1ABA-7468-48BB-862E-75AC205D83EC}" destId="{A26C8760-EC78-46AE-A3E6-DFE25B6C54CC}" srcOrd="0" destOrd="0" presId="urn:microsoft.com/office/officeart/2008/layout/LinedList"/>
    <dgm:cxn modelId="{65654040-4CC4-4587-9BA4-5B1C2E49607A}" type="presParOf" srcId="{4D3B1ABA-7468-48BB-862E-75AC205D83EC}" destId="{46B329FA-0224-4E82-A397-0839B430D8B8}" srcOrd="1" destOrd="0" presId="urn:microsoft.com/office/officeart/2008/layout/LinedList"/>
    <dgm:cxn modelId="{4F13B2B6-0ED3-4740-AFF1-0C6240C82AF5}" type="presParOf" srcId="{4D3B1ABA-7468-48BB-862E-75AC205D83EC}" destId="{3598DC33-40BD-4622-B679-AA1093778042}" srcOrd="2" destOrd="0" presId="urn:microsoft.com/office/officeart/2008/layout/LinedList"/>
    <dgm:cxn modelId="{180C200C-BB18-464C-95D5-40D4EFAB18F2}" type="presParOf" srcId="{DD6FABB6-C547-4969-B88C-A949FD6F90F2}" destId="{3DAE3242-41EF-4C52-8266-EC97BA96335E}" srcOrd="5" destOrd="0" presId="urn:microsoft.com/office/officeart/2008/layout/LinedList"/>
    <dgm:cxn modelId="{2D87256A-A6F9-4DC1-8BC7-F498C60ABF11}" type="presParOf" srcId="{DD6FABB6-C547-4969-B88C-A949FD6F90F2}" destId="{B23622D6-11F6-4F1A-8587-29D6FE5E4115}" srcOrd="6" destOrd="0" presId="urn:microsoft.com/office/officeart/2008/layout/LinedList"/>
    <dgm:cxn modelId="{299EFF58-A8DF-44C9-8D2B-F5C08627A4FD}" type="presParOf" srcId="{DD6FABB6-C547-4969-B88C-A949FD6F90F2}" destId="{4D4C3B11-6D4C-40C9-9412-A1521B19DE9B}" srcOrd="7" destOrd="0" presId="urn:microsoft.com/office/officeart/2008/layout/LinedList"/>
    <dgm:cxn modelId="{72E107DE-8676-4073-B777-DEDA8786C853}" type="presParOf" srcId="{4D4C3B11-6D4C-40C9-9412-A1521B19DE9B}" destId="{6007D076-6597-4BA4-8C84-6F0671C79B0D}" srcOrd="0" destOrd="0" presId="urn:microsoft.com/office/officeart/2008/layout/LinedList"/>
    <dgm:cxn modelId="{21ACCFF9-563A-41C9-B801-42339E1B5AAC}" type="presParOf" srcId="{4D4C3B11-6D4C-40C9-9412-A1521B19DE9B}" destId="{E0CA05DB-268B-487B-94D6-E9C04B2CECD7}" srcOrd="1" destOrd="0" presId="urn:microsoft.com/office/officeart/2008/layout/LinedList"/>
    <dgm:cxn modelId="{C330D130-E5DA-4C52-A58F-AB7497A28BB9}" type="presParOf" srcId="{4D4C3B11-6D4C-40C9-9412-A1521B19DE9B}" destId="{9B6A920D-F9BE-4687-8331-B6CF67D20373}" srcOrd="2" destOrd="0" presId="urn:microsoft.com/office/officeart/2008/layout/LinedList"/>
    <dgm:cxn modelId="{4272899B-AF61-4DFC-859F-0FAC12456FE2}" type="presParOf" srcId="{DD6FABB6-C547-4969-B88C-A949FD6F90F2}" destId="{71E8CB5C-7772-44F5-8FE7-0353B7AA8E68}" srcOrd="8" destOrd="0" presId="urn:microsoft.com/office/officeart/2008/layout/LinedList"/>
    <dgm:cxn modelId="{C34A8D4C-9E92-4B1D-AB2C-062243E1E58A}" type="presParOf" srcId="{DD6FABB6-C547-4969-B88C-A949FD6F90F2}" destId="{E838485B-16F2-413F-B722-547A4BC134C9}" srcOrd="9" destOrd="0" presId="urn:microsoft.com/office/officeart/2008/layout/LinedList"/>
    <dgm:cxn modelId="{AB2961C3-DCCC-43FB-A562-6D7B727254B9}" type="presParOf" srcId="{DD6FABB6-C547-4969-B88C-A949FD6F90F2}" destId="{D40B3373-EA53-4AD0-9ECE-BB33090DF172}" srcOrd="10" destOrd="0" presId="urn:microsoft.com/office/officeart/2008/layout/LinedList"/>
    <dgm:cxn modelId="{62214DD7-46A5-460D-9686-3639B4CC3EC1}" type="presParOf" srcId="{D40B3373-EA53-4AD0-9ECE-BB33090DF172}" destId="{75A8A4AB-A203-4382-9A48-5D7EDD8909E4}" srcOrd="0" destOrd="0" presId="urn:microsoft.com/office/officeart/2008/layout/LinedList"/>
    <dgm:cxn modelId="{981FA81E-B468-4E4A-92BE-A8902EA3B82D}" type="presParOf" srcId="{D40B3373-EA53-4AD0-9ECE-BB33090DF172}" destId="{86385D9C-784C-46B9-BB4D-54E97B920CC3}" srcOrd="1" destOrd="0" presId="urn:microsoft.com/office/officeart/2008/layout/LinedList"/>
    <dgm:cxn modelId="{233016E4-8878-4483-919C-69F9051BB18B}" type="presParOf" srcId="{D40B3373-EA53-4AD0-9ECE-BB33090DF172}" destId="{06E07C4E-D762-4971-A636-A7FCA03D3752}" srcOrd="2" destOrd="0" presId="urn:microsoft.com/office/officeart/2008/layout/LinedList"/>
    <dgm:cxn modelId="{1E4CDCE1-7A48-4360-9BCF-BA650C1D917E}" type="presParOf" srcId="{DD6FABB6-C547-4969-B88C-A949FD6F90F2}" destId="{66DB1836-4627-4F0D-B6AC-BB9E1FB9CC46}" srcOrd="11" destOrd="0" presId="urn:microsoft.com/office/officeart/2008/layout/LinedList"/>
    <dgm:cxn modelId="{C9504FA5-92CA-49B0-84D3-8948FA0703D3}" type="presParOf" srcId="{DD6FABB6-C547-4969-B88C-A949FD6F90F2}" destId="{D0D9CFF0-1C85-4EC0-AF3A-F60DB14114CA}" srcOrd="12" destOrd="0" presId="urn:microsoft.com/office/officeart/2008/layout/LinedList"/>
    <dgm:cxn modelId="{51D6D121-1173-4F6C-9596-A3AA073A7066}" type="presParOf" srcId="{DD6FABB6-C547-4969-B88C-A949FD6F90F2}" destId="{717BC461-5761-4073-B850-92A04B00054D}" srcOrd="13" destOrd="0" presId="urn:microsoft.com/office/officeart/2008/layout/LinedList"/>
    <dgm:cxn modelId="{F378A2C5-795D-4B5D-AD35-C5EA6E6DC4FC}" type="presParOf" srcId="{717BC461-5761-4073-B850-92A04B00054D}" destId="{6925B99D-2803-4716-8618-29C3A8235CBC}" srcOrd="0" destOrd="0" presId="urn:microsoft.com/office/officeart/2008/layout/LinedList"/>
    <dgm:cxn modelId="{1CB655A7-812A-4BBD-8548-9A5F5187E378}" type="presParOf" srcId="{717BC461-5761-4073-B850-92A04B00054D}" destId="{BB519506-FDAB-497B-BADD-DEC41FDC8370}" srcOrd="1" destOrd="0" presId="urn:microsoft.com/office/officeart/2008/layout/LinedList"/>
    <dgm:cxn modelId="{495CDC56-4924-4DB5-9CAA-0A4162FEBD34}" type="presParOf" srcId="{717BC461-5761-4073-B850-92A04B00054D}" destId="{68FFD462-10F0-47E9-9984-2BF6D0ED2AB9}" srcOrd="2" destOrd="0" presId="urn:microsoft.com/office/officeart/2008/layout/LinedList"/>
    <dgm:cxn modelId="{1931F0DE-66A5-44FE-970D-88269AB63D4E}" type="presParOf" srcId="{DD6FABB6-C547-4969-B88C-A949FD6F90F2}" destId="{56A31C50-B228-4078-AD9B-DF80855E047D}" srcOrd="14" destOrd="0" presId="urn:microsoft.com/office/officeart/2008/layout/LinedList"/>
    <dgm:cxn modelId="{A462F4F9-6DEC-4C11-A649-DA616EC95FBA}" type="presParOf" srcId="{DD6FABB6-C547-4969-B88C-A949FD6F90F2}" destId="{51F153FF-7788-4602-8395-6C21EF64D684}" srcOrd="15" destOrd="0" presId="urn:microsoft.com/office/officeart/2008/layout/LinedList"/>
    <dgm:cxn modelId="{AD7AFAC4-9F9F-4924-80B1-FD976BACBE0B}" type="presParOf" srcId="{DD6FABB6-C547-4969-B88C-A949FD6F90F2}" destId="{5175A652-8E0D-44C0-BBD7-A92C95572B0A}" srcOrd="16" destOrd="0" presId="urn:microsoft.com/office/officeart/2008/layout/LinedList"/>
    <dgm:cxn modelId="{89BF9CAF-16B1-4FAB-89E0-6D996C5645D6}" type="presParOf" srcId="{5175A652-8E0D-44C0-BBD7-A92C95572B0A}" destId="{583BF348-C964-44D1-8919-D30224130D11}" srcOrd="0" destOrd="0" presId="urn:microsoft.com/office/officeart/2008/layout/LinedList"/>
    <dgm:cxn modelId="{5CB41A9E-1345-4543-9355-3964B9D119B0}" type="presParOf" srcId="{5175A652-8E0D-44C0-BBD7-A92C95572B0A}" destId="{9C409F14-F5F4-47F5-8B3C-11F41C5077EB}" srcOrd="1" destOrd="0" presId="urn:microsoft.com/office/officeart/2008/layout/LinedList"/>
    <dgm:cxn modelId="{F9828CAE-DEE4-46CB-9A5D-DE263FD31054}" type="presParOf" srcId="{5175A652-8E0D-44C0-BBD7-A92C95572B0A}" destId="{79E05A90-4CE6-442A-8647-BF9C2787F11B}" srcOrd="2" destOrd="0" presId="urn:microsoft.com/office/officeart/2008/layout/LinedList"/>
    <dgm:cxn modelId="{CC16A539-627C-4DEA-94E1-D980AE0B1586}" type="presParOf" srcId="{DD6FABB6-C547-4969-B88C-A949FD6F90F2}" destId="{63CC5C26-284B-4240-B170-661B4E21A0F3}" srcOrd="17" destOrd="0" presId="urn:microsoft.com/office/officeart/2008/layout/LinedList"/>
    <dgm:cxn modelId="{A5DF6E50-77B4-483F-85E0-EA4770F5AF22}" type="presParOf" srcId="{DD6FABB6-C547-4969-B88C-A949FD6F90F2}" destId="{94E95E47-95C6-4AAC-AF98-B3A1CA492D3D}" srcOrd="18"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C1526E-4120-4724-A4DF-D14531CCFDA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48CA854-F039-434D-B203-1C3CE9014EE1}">
      <dgm:prSet/>
      <dgm:spPr/>
      <dgm:t>
        <a:bodyPr/>
        <a:lstStyle/>
        <a:p>
          <a:r>
            <a:rPr lang="en-US" b="0" i="0"/>
            <a:t>2 weeks </a:t>
          </a:r>
          <a:endParaRPr lang="en-US"/>
        </a:p>
      </dgm:t>
    </dgm:pt>
    <dgm:pt modelId="{1876154C-C099-4D5E-9598-D7E94823E651}" type="parTrans" cxnId="{2BEA619A-7804-4D7F-AA09-48837844A363}">
      <dgm:prSet/>
      <dgm:spPr/>
      <dgm:t>
        <a:bodyPr/>
        <a:lstStyle/>
        <a:p>
          <a:endParaRPr lang="en-US"/>
        </a:p>
      </dgm:t>
    </dgm:pt>
    <dgm:pt modelId="{0A82F7C7-264A-4B39-9F3A-011D10C13AEC}" type="sibTrans" cxnId="{2BEA619A-7804-4D7F-AA09-48837844A363}">
      <dgm:prSet/>
      <dgm:spPr/>
      <dgm:t>
        <a:bodyPr/>
        <a:lstStyle/>
        <a:p>
          <a:endParaRPr lang="en-US"/>
        </a:p>
      </dgm:t>
    </dgm:pt>
    <dgm:pt modelId="{32DBE440-7E7C-42D2-9FA6-2B55087C9417}">
      <dgm:prSet/>
      <dgm:spPr/>
      <dgm:t>
        <a:bodyPr/>
        <a:lstStyle/>
        <a:p>
          <a:r>
            <a:rPr lang="en-US" b="0" i="0"/>
            <a:t>2 months </a:t>
          </a:r>
          <a:endParaRPr lang="en-US"/>
        </a:p>
      </dgm:t>
    </dgm:pt>
    <dgm:pt modelId="{64817586-D4E2-4DDD-AF8E-59393FB95C98}" type="parTrans" cxnId="{25397D60-1CC3-43F3-B581-891AD60CB322}">
      <dgm:prSet/>
      <dgm:spPr/>
      <dgm:t>
        <a:bodyPr/>
        <a:lstStyle/>
        <a:p>
          <a:endParaRPr lang="en-US"/>
        </a:p>
      </dgm:t>
    </dgm:pt>
    <dgm:pt modelId="{E36A7448-A7A9-4B28-8C12-1189E4A4319D}" type="sibTrans" cxnId="{25397D60-1CC3-43F3-B581-891AD60CB322}">
      <dgm:prSet/>
      <dgm:spPr/>
      <dgm:t>
        <a:bodyPr/>
        <a:lstStyle/>
        <a:p>
          <a:endParaRPr lang="en-US"/>
        </a:p>
      </dgm:t>
    </dgm:pt>
    <dgm:pt modelId="{42486905-93DF-4589-8453-B0C4B92737AD}">
      <dgm:prSet/>
      <dgm:spPr/>
      <dgm:t>
        <a:bodyPr/>
        <a:lstStyle/>
        <a:p>
          <a:r>
            <a:rPr lang="en-US" b="0" i="0"/>
            <a:t>Measuring effectiveness </a:t>
          </a:r>
          <a:endParaRPr lang="en-US"/>
        </a:p>
      </dgm:t>
    </dgm:pt>
    <dgm:pt modelId="{4EEF778F-5E69-4929-9E54-4CC42686BF48}" type="parTrans" cxnId="{7C80AF43-C2DF-4ED3-BAEA-2BE9E553DB28}">
      <dgm:prSet/>
      <dgm:spPr/>
      <dgm:t>
        <a:bodyPr/>
        <a:lstStyle/>
        <a:p>
          <a:endParaRPr lang="en-US"/>
        </a:p>
      </dgm:t>
    </dgm:pt>
    <dgm:pt modelId="{A0311063-0E6F-46CE-9F99-81FE1FF19359}" type="sibTrans" cxnId="{7C80AF43-C2DF-4ED3-BAEA-2BE9E553DB28}">
      <dgm:prSet/>
      <dgm:spPr/>
      <dgm:t>
        <a:bodyPr/>
        <a:lstStyle/>
        <a:p>
          <a:endParaRPr lang="en-US"/>
        </a:p>
      </dgm:t>
    </dgm:pt>
    <dgm:pt modelId="{2B543D7E-5372-4ED5-9259-2016F5EAA608}" type="pres">
      <dgm:prSet presAssocID="{BEC1526E-4120-4724-A4DF-D14531CCFDAB}" presName="root" presStyleCnt="0">
        <dgm:presLayoutVars>
          <dgm:dir/>
          <dgm:resizeHandles val="exact"/>
        </dgm:presLayoutVars>
      </dgm:prSet>
      <dgm:spPr/>
    </dgm:pt>
    <dgm:pt modelId="{EC94B02B-D1B8-4250-B559-753DDA0CD1E6}" type="pres">
      <dgm:prSet presAssocID="{048CA854-F039-434D-B203-1C3CE9014EE1}" presName="compNode" presStyleCnt="0"/>
      <dgm:spPr/>
    </dgm:pt>
    <dgm:pt modelId="{E96869D0-11EE-4AEC-B74C-0CB2D95BEA7D}" type="pres">
      <dgm:prSet presAssocID="{048CA854-F039-434D-B203-1C3CE9014EE1}" presName="bgRect" presStyleLbl="bgShp" presStyleIdx="0" presStyleCnt="3"/>
      <dgm:spPr/>
    </dgm:pt>
    <dgm:pt modelId="{5ABCC0B3-83B8-4769-BB1F-246019F58309}" type="pres">
      <dgm:prSet presAssocID="{048CA854-F039-434D-B203-1C3CE9014EE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C8B8641A-CFF3-469F-94DA-7B555EBE198B}" type="pres">
      <dgm:prSet presAssocID="{048CA854-F039-434D-B203-1C3CE9014EE1}" presName="spaceRect" presStyleCnt="0"/>
      <dgm:spPr/>
    </dgm:pt>
    <dgm:pt modelId="{5276CEF0-4A9C-4FA3-A979-68DAA9408B89}" type="pres">
      <dgm:prSet presAssocID="{048CA854-F039-434D-B203-1C3CE9014EE1}" presName="parTx" presStyleLbl="revTx" presStyleIdx="0" presStyleCnt="3">
        <dgm:presLayoutVars>
          <dgm:chMax val="0"/>
          <dgm:chPref val="0"/>
        </dgm:presLayoutVars>
      </dgm:prSet>
      <dgm:spPr/>
    </dgm:pt>
    <dgm:pt modelId="{AA7FA594-77FB-4356-A7C3-73276E3443AD}" type="pres">
      <dgm:prSet presAssocID="{0A82F7C7-264A-4B39-9F3A-011D10C13AEC}" presName="sibTrans" presStyleCnt="0"/>
      <dgm:spPr/>
    </dgm:pt>
    <dgm:pt modelId="{0A53F63E-EA82-4842-98A4-DDFFECD53826}" type="pres">
      <dgm:prSet presAssocID="{32DBE440-7E7C-42D2-9FA6-2B55087C9417}" presName="compNode" presStyleCnt="0"/>
      <dgm:spPr/>
    </dgm:pt>
    <dgm:pt modelId="{8674BF7F-D202-4867-A13E-994C7D2B9E7B}" type="pres">
      <dgm:prSet presAssocID="{32DBE440-7E7C-42D2-9FA6-2B55087C9417}" presName="bgRect" presStyleLbl="bgShp" presStyleIdx="1" presStyleCnt="3"/>
      <dgm:spPr/>
    </dgm:pt>
    <dgm:pt modelId="{BDE9422A-011D-433A-BB08-F4A9B07749B5}" type="pres">
      <dgm:prSet presAssocID="{32DBE440-7E7C-42D2-9FA6-2B55087C941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ily Calendar"/>
        </a:ext>
      </dgm:extLst>
    </dgm:pt>
    <dgm:pt modelId="{0382C75E-B395-4604-8BB6-972C7E008751}" type="pres">
      <dgm:prSet presAssocID="{32DBE440-7E7C-42D2-9FA6-2B55087C9417}" presName="spaceRect" presStyleCnt="0"/>
      <dgm:spPr/>
    </dgm:pt>
    <dgm:pt modelId="{FDB74F1A-880D-4B00-9BB6-E8945DE64613}" type="pres">
      <dgm:prSet presAssocID="{32DBE440-7E7C-42D2-9FA6-2B55087C9417}" presName="parTx" presStyleLbl="revTx" presStyleIdx="1" presStyleCnt="3">
        <dgm:presLayoutVars>
          <dgm:chMax val="0"/>
          <dgm:chPref val="0"/>
        </dgm:presLayoutVars>
      </dgm:prSet>
      <dgm:spPr/>
    </dgm:pt>
    <dgm:pt modelId="{2C4C7DDE-ED3D-4125-8306-613529E80F4F}" type="pres">
      <dgm:prSet presAssocID="{E36A7448-A7A9-4B28-8C12-1189E4A4319D}" presName="sibTrans" presStyleCnt="0"/>
      <dgm:spPr/>
    </dgm:pt>
    <dgm:pt modelId="{5B84E91D-A128-4FD9-9350-1A8CF8F81E37}" type="pres">
      <dgm:prSet presAssocID="{42486905-93DF-4589-8453-B0C4B92737AD}" presName="compNode" presStyleCnt="0"/>
      <dgm:spPr/>
    </dgm:pt>
    <dgm:pt modelId="{B9B7A1BB-0B2E-4E02-9332-4C40EF50FAAE}" type="pres">
      <dgm:prSet presAssocID="{42486905-93DF-4589-8453-B0C4B92737AD}" presName="bgRect" presStyleLbl="bgShp" presStyleIdx="2" presStyleCnt="3"/>
      <dgm:spPr/>
    </dgm:pt>
    <dgm:pt modelId="{923E7B70-BF83-44A8-88D6-FEAFD90CCA5E}" type="pres">
      <dgm:prSet presAssocID="{42486905-93DF-4589-8453-B0C4B92737A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r chart"/>
        </a:ext>
      </dgm:extLst>
    </dgm:pt>
    <dgm:pt modelId="{975E1CC0-F5F4-47A9-ABC2-86549CF4EF93}" type="pres">
      <dgm:prSet presAssocID="{42486905-93DF-4589-8453-B0C4B92737AD}" presName="spaceRect" presStyleCnt="0"/>
      <dgm:spPr/>
    </dgm:pt>
    <dgm:pt modelId="{4C0AD452-9BD9-48A7-A015-AD6E533FC9DF}" type="pres">
      <dgm:prSet presAssocID="{42486905-93DF-4589-8453-B0C4B92737AD}" presName="parTx" presStyleLbl="revTx" presStyleIdx="2" presStyleCnt="3">
        <dgm:presLayoutVars>
          <dgm:chMax val="0"/>
          <dgm:chPref val="0"/>
        </dgm:presLayoutVars>
      </dgm:prSet>
      <dgm:spPr/>
    </dgm:pt>
  </dgm:ptLst>
  <dgm:cxnLst>
    <dgm:cxn modelId="{081B580E-561E-4508-BDF3-41C9073556A0}" type="presOf" srcId="{048CA854-F039-434D-B203-1C3CE9014EE1}" destId="{5276CEF0-4A9C-4FA3-A979-68DAA9408B89}" srcOrd="0" destOrd="0" presId="urn:microsoft.com/office/officeart/2018/2/layout/IconVerticalSolidList"/>
    <dgm:cxn modelId="{68A0791A-86D0-4CB2-9CEB-082BC077BE34}" type="presOf" srcId="{32DBE440-7E7C-42D2-9FA6-2B55087C9417}" destId="{FDB74F1A-880D-4B00-9BB6-E8945DE64613}" srcOrd="0" destOrd="0" presId="urn:microsoft.com/office/officeart/2018/2/layout/IconVerticalSolidList"/>
    <dgm:cxn modelId="{C2EA9439-FFFF-4977-BC68-66FCAF3BDE88}" type="presOf" srcId="{BEC1526E-4120-4724-A4DF-D14531CCFDAB}" destId="{2B543D7E-5372-4ED5-9259-2016F5EAA608}" srcOrd="0" destOrd="0" presId="urn:microsoft.com/office/officeart/2018/2/layout/IconVerticalSolidList"/>
    <dgm:cxn modelId="{0EC3223F-B477-4E65-86CB-75638C1FDAA7}" type="presOf" srcId="{42486905-93DF-4589-8453-B0C4B92737AD}" destId="{4C0AD452-9BD9-48A7-A015-AD6E533FC9DF}" srcOrd="0" destOrd="0" presId="urn:microsoft.com/office/officeart/2018/2/layout/IconVerticalSolidList"/>
    <dgm:cxn modelId="{25397D60-1CC3-43F3-B581-891AD60CB322}" srcId="{BEC1526E-4120-4724-A4DF-D14531CCFDAB}" destId="{32DBE440-7E7C-42D2-9FA6-2B55087C9417}" srcOrd="1" destOrd="0" parTransId="{64817586-D4E2-4DDD-AF8E-59393FB95C98}" sibTransId="{E36A7448-A7A9-4B28-8C12-1189E4A4319D}"/>
    <dgm:cxn modelId="{7C80AF43-C2DF-4ED3-BAEA-2BE9E553DB28}" srcId="{BEC1526E-4120-4724-A4DF-D14531CCFDAB}" destId="{42486905-93DF-4589-8453-B0C4B92737AD}" srcOrd="2" destOrd="0" parTransId="{4EEF778F-5E69-4929-9E54-4CC42686BF48}" sibTransId="{A0311063-0E6F-46CE-9F99-81FE1FF19359}"/>
    <dgm:cxn modelId="{2BEA619A-7804-4D7F-AA09-48837844A363}" srcId="{BEC1526E-4120-4724-A4DF-D14531CCFDAB}" destId="{048CA854-F039-434D-B203-1C3CE9014EE1}" srcOrd="0" destOrd="0" parTransId="{1876154C-C099-4D5E-9598-D7E94823E651}" sibTransId="{0A82F7C7-264A-4B39-9F3A-011D10C13AEC}"/>
    <dgm:cxn modelId="{6326D2DE-E59A-4823-A3DD-6B6F750C8CE8}" type="presParOf" srcId="{2B543D7E-5372-4ED5-9259-2016F5EAA608}" destId="{EC94B02B-D1B8-4250-B559-753DDA0CD1E6}" srcOrd="0" destOrd="0" presId="urn:microsoft.com/office/officeart/2018/2/layout/IconVerticalSolidList"/>
    <dgm:cxn modelId="{6E7E654C-7BBF-4453-BDA3-082CAF624422}" type="presParOf" srcId="{EC94B02B-D1B8-4250-B559-753DDA0CD1E6}" destId="{E96869D0-11EE-4AEC-B74C-0CB2D95BEA7D}" srcOrd="0" destOrd="0" presId="urn:microsoft.com/office/officeart/2018/2/layout/IconVerticalSolidList"/>
    <dgm:cxn modelId="{1004C699-709F-4F18-9FAB-CB2A81BCE8BE}" type="presParOf" srcId="{EC94B02B-D1B8-4250-B559-753DDA0CD1E6}" destId="{5ABCC0B3-83B8-4769-BB1F-246019F58309}" srcOrd="1" destOrd="0" presId="urn:microsoft.com/office/officeart/2018/2/layout/IconVerticalSolidList"/>
    <dgm:cxn modelId="{EAA5306D-8A13-4B1E-9104-58CF890C0326}" type="presParOf" srcId="{EC94B02B-D1B8-4250-B559-753DDA0CD1E6}" destId="{C8B8641A-CFF3-469F-94DA-7B555EBE198B}" srcOrd="2" destOrd="0" presId="urn:microsoft.com/office/officeart/2018/2/layout/IconVerticalSolidList"/>
    <dgm:cxn modelId="{4B396BC7-CFAB-4628-AD8B-5CC91FB8C897}" type="presParOf" srcId="{EC94B02B-D1B8-4250-B559-753DDA0CD1E6}" destId="{5276CEF0-4A9C-4FA3-A979-68DAA9408B89}" srcOrd="3" destOrd="0" presId="urn:microsoft.com/office/officeart/2018/2/layout/IconVerticalSolidList"/>
    <dgm:cxn modelId="{772E3758-F56E-4F76-A7A6-C8B208EEB3B7}" type="presParOf" srcId="{2B543D7E-5372-4ED5-9259-2016F5EAA608}" destId="{AA7FA594-77FB-4356-A7C3-73276E3443AD}" srcOrd="1" destOrd="0" presId="urn:microsoft.com/office/officeart/2018/2/layout/IconVerticalSolidList"/>
    <dgm:cxn modelId="{1813442D-F73C-409D-992C-F5A09E077ED3}" type="presParOf" srcId="{2B543D7E-5372-4ED5-9259-2016F5EAA608}" destId="{0A53F63E-EA82-4842-98A4-DDFFECD53826}" srcOrd="2" destOrd="0" presId="urn:microsoft.com/office/officeart/2018/2/layout/IconVerticalSolidList"/>
    <dgm:cxn modelId="{22B38F42-33AE-426E-BEA0-7F2174FFB002}" type="presParOf" srcId="{0A53F63E-EA82-4842-98A4-DDFFECD53826}" destId="{8674BF7F-D202-4867-A13E-994C7D2B9E7B}" srcOrd="0" destOrd="0" presId="urn:microsoft.com/office/officeart/2018/2/layout/IconVerticalSolidList"/>
    <dgm:cxn modelId="{5D206D07-1A22-4820-8392-0D13E144F358}" type="presParOf" srcId="{0A53F63E-EA82-4842-98A4-DDFFECD53826}" destId="{BDE9422A-011D-433A-BB08-F4A9B07749B5}" srcOrd="1" destOrd="0" presId="urn:microsoft.com/office/officeart/2018/2/layout/IconVerticalSolidList"/>
    <dgm:cxn modelId="{03F80344-7C96-4F4B-9089-15E54D262656}" type="presParOf" srcId="{0A53F63E-EA82-4842-98A4-DDFFECD53826}" destId="{0382C75E-B395-4604-8BB6-972C7E008751}" srcOrd="2" destOrd="0" presId="urn:microsoft.com/office/officeart/2018/2/layout/IconVerticalSolidList"/>
    <dgm:cxn modelId="{FAE90B0D-0E70-457F-ACF5-1B05CFA86F39}" type="presParOf" srcId="{0A53F63E-EA82-4842-98A4-DDFFECD53826}" destId="{FDB74F1A-880D-4B00-9BB6-E8945DE64613}" srcOrd="3" destOrd="0" presId="urn:microsoft.com/office/officeart/2018/2/layout/IconVerticalSolidList"/>
    <dgm:cxn modelId="{FA78F6C9-098C-4B32-AEE1-BF74C734D201}" type="presParOf" srcId="{2B543D7E-5372-4ED5-9259-2016F5EAA608}" destId="{2C4C7DDE-ED3D-4125-8306-613529E80F4F}" srcOrd="3" destOrd="0" presId="urn:microsoft.com/office/officeart/2018/2/layout/IconVerticalSolidList"/>
    <dgm:cxn modelId="{A32E4DE8-A9CC-40FF-9891-49D414CB7B4B}" type="presParOf" srcId="{2B543D7E-5372-4ED5-9259-2016F5EAA608}" destId="{5B84E91D-A128-4FD9-9350-1A8CF8F81E37}" srcOrd="4" destOrd="0" presId="urn:microsoft.com/office/officeart/2018/2/layout/IconVerticalSolidList"/>
    <dgm:cxn modelId="{F037E6FB-F19C-4D00-999B-312371A30FE1}" type="presParOf" srcId="{5B84E91D-A128-4FD9-9350-1A8CF8F81E37}" destId="{B9B7A1BB-0B2E-4E02-9332-4C40EF50FAAE}" srcOrd="0" destOrd="0" presId="urn:microsoft.com/office/officeart/2018/2/layout/IconVerticalSolidList"/>
    <dgm:cxn modelId="{550C1C7B-42ED-48D7-ADB9-1F5A365F3D19}" type="presParOf" srcId="{5B84E91D-A128-4FD9-9350-1A8CF8F81E37}" destId="{923E7B70-BF83-44A8-88D6-FEAFD90CCA5E}" srcOrd="1" destOrd="0" presId="urn:microsoft.com/office/officeart/2018/2/layout/IconVerticalSolidList"/>
    <dgm:cxn modelId="{3AB9E182-8EE7-450C-BAFF-6B2CCB3EE7A8}" type="presParOf" srcId="{5B84E91D-A128-4FD9-9350-1A8CF8F81E37}" destId="{975E1CC0-F5F4-47A9-ABC2-86549CF4EF93}" srcOrd="2" destOrd="0" presId="urn:microsoft.com/office/officeart/2018/2/layout/IconVerticalSolidList"/>
    <dgm:cxn modelId="{66DAA8E5-4322-4615-8E86-38A5E1DFC996}" type="presParOf" srcId="{5B84E91D-A128-4FD9-9350-1A8CF8F81E37}" destId="{4C0AD452-9BD9-48A7-A015-AD6E533FC9DF}"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735AE-8E29-453A-B48C-62FB38382CB1}">
      <dsp:nvSpPr>
        <dsp:cNvPr id="0" name=""/>
        <dsp:cNvSpPr/>
      </dsp:nvSpPr>
      <dsp:spPr>
        <a:xfrm>
          <a:off x="0" y="70151"/>
          <a:ext cx="10899647" cy="954719"/>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t>Higher rates of black children living in impoverished neighborhoods, social deprivation, &amp; family dysfunction.</a:t>
          </a:r>
          <a:endParaRPr lang="en-US" sz="2400" kern="1200"/>
        </a:p>
      </dsp:txBody>
      <dsp:txXfrm>
        <a:off x="46606" y="116757"/>
        <a:ext cx="10806435" cy="861507"/>
      </dsp:txXfrm>
    </dsp:sp>
    <dsp:sp modelId="{D9C1EB77-AF42-4D7B-8630-3FCA0544BF89}">
      <dsp:nvSpPr>
        <dsp:cNvPr id="0" name=""/>
        <dsp:cNvSpPr/>
      </dsp:nvSpPr>
      <dsp:spPr>
        <a:xfrm>
          <a:off x="0" y="1093991"/>
          <a:ext cx="10899647" cy="954719"/>
        </a:xfrm>
        <a:prstGeom prst="roundRect">
          <a:avLst/>
        </a:prstGeom>
        <a:solidFill>
          <a:schemeClr val="accent5">
            <a:hueOff val="-875979"/>
            <a:satOff val="-5949"/>
            <a:lumOff val="-248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t>Differential attention during the process of referral, intake, and service allocation.</a:t>
          </a:r>
          <a:endParaRPr lang="en-US" sz="2400" kern="1200"/>
        </a:p>
      </dsp:txBody>
      <dsp:txXfrm>
        <a:off x="46606" y="1140597"/>
        <a:ext cx="10806435" cy="861507"/>
      </dsp:txXfrm>
    </dsp:sp>
    <dsp:sp modelId="{18B5C894-D184-429D-9121-E3A33FD1E9BD}">
      <dsp:nvSpPr>
        <dsp:cNvPr id="0" name=""/>
        <dsp:cNvSpPr/>
      </dsp:nvSpPr>
      <dsp:spPr>
        <a:xfrm>
          <a:off x="0" y="2117831"/>
          <a:ext cx="10899647" cy="954719"/>
        </a:xfrm>
        <a:prstGeom prst="roundRect">
          <a:avLst/>
        </a:prstGeom>
        <a:solidFill>
          <a:schemeClr val="accent5">
            <a:hueOff val="-1751958"/>
            <a:satOff val="-11899"/>
            <a:lumOff val="-496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t>Differences in the underlying incidence of actual maltreatment.</a:t>
          </a:r>
          <a:endParaRPr lang="en-US" sz="2400" kern="1200"/>
        </a:p>
      </dsp:txBody>
      <dsp:txXfrm>
        <a:off x="46606" y="2164437"/>
        <a:ext cx="10806435" cy="861507"/>
      </dsp:txXfrm>
    </dsp:sp>
    <dsp:sp modelId="{AA932C2E-6AF2-47B8-BA25-6D505BFB48C4}">
      <dsp:nvSpPr>
        <dsp:cNvPr id="0" name=""/>
        <dsp:cNvSpPr/>
      </dsp:nvSpPr>
      <dsp:spPr>
        <a:xfrm>
          <a:off x="0" y="3141671"/>
          <a:ext cx="10899647" cy="954719"/>
        </a:xfrm>
        <a:prstGeom prst="roundRect">
          <a:avLst/>
        </a:prstGeom>
        <a:solidFill>
          <a:schemeClr val="accent5">
            <a:hueOff val="-2627937"/>
            <a:satOff val="-17848"/>
            <a:lumOff val="-745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t>Worker’s values, professional judgment and biases lead to more substantiated reports. </a:t>
          </a:r>
          <a:endParaRPr lang="en-US" sz="2400" kern="1200"/>
        </a:p>
      </dsp:txBody>
      <dsp:txXfrm>
        <a:off x="46606" y="3188277"/>
        <a:ext cx="10806435" cy="8615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D79003-DD1B-4A5D-9336-911A70E22754}">
      <dsp:nvSpPr>
        <dsp:cNvPr id="0" name=""/>
        <dsp:cNvSpPr/>
      </dsp:nvSpPr>
      <dsp:spPr>
        <a:xfrm>
          <a:off x="0" y="0"/>
          <a:ext cx="11686032"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904775-1239-4024-9066-7656EC7BB41E}">
      <dsp:nvSpPr>
        <dsp:cNvPr id="0" name=""/>
        <dsp:cNvSpPr/>
      </dsp:nvSpPr>
      <dsp:spPr>
        <a:xfrm>
          <a:off x="0" y="0"/>
          <a:ext cx="2337206" cy="4129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0" i="0" kern="1200"/>
            <a:t>Statewide data show that:</a:t>
          </a:r>
          <a:endParaRPr lang="en-US" sz="3300" kern="1200"/>
        </a:p>
      </dsp:txBody>
      <dsp:txXfrm>
        <a:off x="0" y="0"/>
        <a:ext cx="2337206" cy="4129314"/>
      </dsp:txXfrm>
    </dsp:sp>
    <dsp:sp modelId="{1B9F6AC6-F5BC-4DBF-B52B-6BFF9456E783}">
      <dsp:nvSpPr>
        <dsp:cNvPr id="0" name=""/>
        <dsp:cNvSpPr/>
      </dsp:nvSpPr>
      <dsp:spPr>
        <a:xfrm>
          <a:off x="2512496" y="32512"/>
          <a:ext cx="9173535" cy="650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a:t>Nearly one-quarter (44 of 201) of school districts in Connecticut employed no Black or Hispanic educators</a:t>
          </a:r>
          <a:endParaRPr lang="en-US" sz="1800" kern="1200"/>
        </a:p>
      </dsp:txBody>
      <dsp:txXfrm>
        <a:off x="2512496" y="32512"/>
        <a:ext cx="9173535" cy="650245"/>
      </dsp:txXfrm>
    </dsp:sp>
    <dsp:sp modelId="{E5F8EB0B-564B-4C5C-B1AE-B4F417FDE406}">
      <dsp:nvSpPr>
        <dsp:cNvPr id="0" name=""/>
        <dsp:cNvSpPr/>
      </dsp:nvSpPr>
      <dsp:spPr>
        <a:xfrm>
          <a:off x="2337206" y="682758"/>
          <a:ext cx="9348825"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B329FA-0224-4E82-A397-0839B430D8B8}">
      <dsp:nvSpPr>
        <dsp:cNvPr id="0" name=""/>
        <dsp:cNvSpPr/>
      </dsp:nvSpPr>
      <dsp:spPr>
        <a:xfrm>
          <a:off x="2512496" y="715270"/>
          <a:ext cx="9173535" cy="650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a:t>Almost two-thirds (129 of 201) of school districts in Connecticut employed between zero and one Black or Hispanic educator for every ten positions,</a:t>
          </a:r>
          <a:endParaRPr lang="en-US" sz="1800" kern="1200"/>
        </a:p>
      </dsp:txBody>
      <dsp:txXfrm>
        <a:off x="2512496" y="715270"/>
        <a:ext cx="9173535" cy="650245"/>
      </dsp:txXfrm>
    </dsp:sp>
    <dsp:sp modelId="{3DAE3242-41EF-4C52-8266-EC97BA96335E}">
      <dsp:nvSpPr>
        <dsp:cNvPr id="0" name=""/>
        <dsp:cNvSpPr/>
      </dsp:nvSpPr>
      <dsp:spPr>
        <a:xfrm>
          <a:off x="2337206" y="1365516"/>
          <a:ext cx="9348825"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CA05DB-268B-487B-94D6-E9C04B2CECD7}">
      <dsp:nvSpPr>
        <dsp:cNvPr id="0" name=""/>
        <dsp:cNvSpPr/>
      </dsp:nvSpPr>
      <dsp:spPr>
        <a:xfrm>
          <a:off x="2512496" y="1398028"/>
          <a:ext cx="9173535" cy="650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a:t>Just over one-tenth (28 of 201) of school districts in Connecticut employed between one and four Black or Hispanic educators for every ten positions,</a:t>
          </a:r>
          <a:endParaRPr lang="en-US" sz="1800" kern="1200"/>
        </a:p>
      </dsp:txBody>
      <dsp:txXfrm>
        <a:off x="2512496" y="1398028"/>
        <a:ext cx="9173535" cy="650245"/>
      </dsp:txXfrm>
    </dsp:sp>
    <dsp:sp modelId="{71E8CB5C-7772-44F5-8FE7-0353B7AA8E68}">
      <dsp:nvSpPr>
        <dsp:cNvPr id="0" name=""/>
        <dsp:cNvSpPr/>
      </dsp:nvSpPr>
      <dsp:spPr>
        <a:xfrm>
          <a:off x="2337206" y="2048274"/>
          <a:ext cx="9348825"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385D9C-784C-46B9-BB4D-54E97B920CC3}">
      <dsp:nvSpPr>
        <dsp:cNvPr id="0" name=""/>
        <dsp:cNvSpPr/>
      </dsp:nvSpPr>
      <dsp:spPr>
        <a:xfrm>
          <a:off x="2512496" y="2080787"/>
          <a:ext cx="9173535" cy="650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a:t>Black or Hispanic students attend schools in all school districts in the state,</a:t>
          </a:r>
          <a:endParaRPr lang="en-US" sz="1800" kern="1200"/>
        </a:p>
      </dsp:txBody>
      <dsp:txXfrm>
        <a:off x="2512496" y="2080787"/>
        <a:ext cx="9173535" cy="650245"/>
      </dsp:txXfrm>
    </dsp:sp>
    <dsp:sp modelId="{66DB1836-4627-4F0D-B6AC-BB9E1FB9CC46}">
      <dsp:nvSpPr>
        <dsp:cNvPr id="0" name=""/>
        <dsp:cNvSpPr/>
      </dsp:nvSpPr>
      <dsp:spPr>
        <a:xfrm>
          <a:off x="2337206" y="2731033"/>
          <a:ext cx="9348825"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519506-FDAB-497B-BADD-DEC41FDC8370}">
      <dsp:nvSpPr>
        <dsp:cNvPr id="0" name=""/>
        <dsp:cNvSpPr/>
      </dsp:nvSpPr>
      <dsp:spPr>
        <a:xfrm>
          <a:off x="2512496" y="2763545"/>
          <a:ext cx="9173535" cy="650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a:t>Black or Hispanic student to educator ratios were lowest in mid-sized urban school districts, and</a:t>
          </a:r>
          <a:endParaRPr lang="en-US" sz="1800" kern="1200"/>
        </a:p>
      </dsp:txBody>
      <dsp:txXfrm>
        <a:off x="2512496" y="2763545"/>
        <a:ext cx="9173535" cy="650245"/>
      </dsp:txXfrm>
    </dsp:sp>
    <dsp:sp modelId="{56A31C50-B228-4078-AD9B-DF80855E047D}">
      <dsp:nvSpPr>
        <dsp:cNvPr id="0" name=""/>
        <dsp:cNvSpPr/>
      </dsp:nvSpPr>
      <dsp:spPr>
        <a:xfrm>
          <a:off x="2337206" y="3413791"/>
          <a:ext cx="9348825"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409F14-F5F4-47F5-8B3C-11F41C5077EB}">
      <dsp:nvSpPr>
        <dsp:cNvPr id="0" name=""/>
        <dsp:cNvSpPr/>
      </dsp:nvSpPr>
      <dsp:spPr>
        <a:xfrm>
          <a:off x="2512496" y="3446303"/>
          <a:ext cx="9173535" cy="650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a:t>The number of Black educators in mid-sized urban school districts drove these ratios.</a:t>
          </a:r>
          <a:endParaRPr lang="en-US" sz="1800" kern="1200"/>
        </a:p>
      </dsp:txBody>
      <dsp:txXfrm>
        <a:off x="2512496" y="3446303"/>
        <a:ext cx="9173535" cy="650245"/>
      </dsp:txXfrm>
    </dsp:sp>
    <dsp:sp modelId="{63CC5C26-284B-4240-B170-661B4E21A0F3}">
      <dsp:nvSpPr>
        <dsp:cNvPr id="0" name=""/>
        <dsp:cNvSpPr/>
      </dsp:nvSpPr>
      <dsp:spPr>
        <a:xfrm>
          <a:off x="2337206" y="4096549"/>
          <a:ext cx="9348825"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6869D0-11EE-4AEC-B74C-0CB2D95BEA7D}">
      <dsp:nvSpPr>
        <dsp:cNvPr id="0" name=""/>
        <dsp:cNvSpPr/>
      </dsp:nvSpPr>
      <dsp:spPr>
        <a:xfrm>
          <a:off x="0" y="607"/>
          <a:ext cx="6391275" cy="142067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BCC0B3-83B8-4769-BB1F-246019F58309}">
      <dsp:nvSpPr>
        <dsp:cNvPr id="0" name=""/>
        <dsp:cNvSpPr/>
      </dsp:nvSpPr>
      <dsp:spPr>
        <a:xfrm>
          <a:off x="429754" y="320258"/>
          <a:ext cx="781371" cy="7813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276CEF0-4A9C-4FA3-A979-68DAA9408B89}">
      <dsp:nvSpPr>
        <dsp:cNvPr id="0" name=""/>
        <dsp:cNvSpPr/>
      </dsp:nvSpPr>
      <dsp:spPr>
        <a:xfrm>
          <a:off x="1640879" y="607"/>
          <a:ext cx="4750395" cy="1420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355" tIns="150355" rIns="150355" bIns="150355" numCol="1" spcCol="1270" anchor="ctr" anchorCtr="0">
          <a:noAutofit/>
        </a:bodyPr>
        <a:lstStyle/>
        <a:p>
          <a:pPr marL="0" lvl="0" indent="0" algn="l" defTabSz="1111250">
            <a:lnSpc>
              <a:spcPct val="90000"/>
            </a:lnSpc>
            <a:spcBef>
              <a:spcPct val="0"/>
            </a:spcBef>
            <a:spcAft>
              <a:spcPct val="35000"/>
            </a:spcAft>
            <a:buNone/>
          </a:pPr>
          <a:r>
            <a:rPr lang="en-US" sz="2500" b="0" i="0" kern="1200"/>
            <a:t>2 weeks </a:t>
          </a:r>
          <a:endParaRPr lang="en-US" sz="2500" kern="1200"/>
        </a:p>
      </dsp:txBody>
      <dsp:txXfrm>
        <a:off x="1640879" y="607"/>
        <a:ext cx="4750395" cy="1420674"/>
      </dsp:txXfrm>
    </dsp:sp>
    <dsp:sp modelId="{8674BF7F-D202-4867-A13E-994C7D2B9E7B}">
      <dsp:nvSpPr>
        <dsp:cNvPr id="0" name=""/>
        <dsp:cNvSpPr/>
      </dsp:nvSpPr>
      <dsp:spPr>
        <a:xfrm>
          <a:off x="0" y="1776450"/>
          <a:ext cx="6391275" cy="142067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E9422A-011D-433A-BB08-F4A9B07749B5}">
      <dsp:nvSpPr>
        <dsp:cNvPr id="0" name=""/>
        <dsp:cNvSpPr/>
      </dsp:nvSpPr>
      <dsp:spPr>
        <a:xfrm>
          <a:off x="429754" y="2096102"/>
          <a:ext cx="781371" cy="7813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DB74F1A-880D-4B00-9BB6-E8945DE64613}">
      <dsp:nvSpPr>
        <dsp:cNvPr id="0" name=""/>
        <dsp:cNvSpPr/>
      </dsp:nvSpPr>
      <dsp:spPr>
        <a:xfrm>
          <a:off x="1640879" y="1776450"/>
          <a:ext cx="4750395" cy="1420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355" tIns="150355" rIns="150355" bIns="150355" numCol="1" spcCol="1270" anchor="ctr" anchorCtr="0">
          <a:noAutofit/>
        </a:bodyPr>
        <a:lstStyle/>
        <a:p>
          <a:pPr marL="0" lvl="0" indent="0" algn="l" defTabSz="1111250">
            <a:lnSpc>
              <a:spcPct val="90000"/>
            </a:lnSpc>
            <a:spcBef>
              <a:spcPct val="0"/>
            </a:spcBef>
            <a:spcAft>
              <a:spcPct val="35000"/>
            </a:spcAft>
            <a:buNone/>
          </a:pPr>
          <a:r>
            <a:rPr lang="en-US" sz="2500" b="0" i="0" kern="1200"/>
            <a:t>2 months </a:t>
          </a:r>
          <a:endParaRPr lang="en-US" sz="2500" kern="1200"/>
        </a:p>
      </dsp:txBody>
      <dsp:txXfrm>
        <a:off x="1640879" y="1776450"/>
        <a:ext cx="4750395" cy="1420674"/>
      </dsp:txXfrm>
    </dsp:sp>
    <dsp:sp modelId="{B9B7A1BB-0B2E-4E02-9332-4C40EF50FAAE}">
      <dsp:nvSpPr>
        <dsp:cNvPr id="0" name=""/>
        <dsp:cNvSpPr/>
      </dsp:nvSpPr>
      <dsp:spPr>
        <a:xfrm>
          <a:off x="0" y="3552294"/>
          <a:ext cx="6391275" cy="142067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3E7B70-BF83-44A8-88D6-FEAFD90CCA5E}">
      <dsp:nvSpPr>
        <dsp:cNvPr id="0" name=""/>
        <dsp:cNvSpPr/>
      </dsp:nvSpPr>
      <dsp:spPr>
        <a:xfrm>
          <a:off x="429754" y="3871945"/>
          <a:ext cx="781371" cy="7813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C0AD452-9BD9-48A7-A015-AD6E533FC9DF}">
      <dsp:nvSpPr>
        <dsp:cNvPr id="0" name=""/>
        <dsp:cNvSpPr/>
      </dsp:nvSpPr>
      <dsp:spPr>
        <a:xfrm>
          <a:off x="1640879" y="3552294"/>
          <a:ext cx="4750395" cy="14206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355" tIns="150355" rIns="150355" bIns="150355" numCol="1" spcCol="1270" anchor="ctr" anchorCtr="0">
          <a:noAutofit/>
        </a:bodyPr>
        <a:lstStyle/>
        <a:p>
          <a:pPr marL="0" lvl="0" indent="0" algn="l" defTabSz="1111250">
            <a:lnSpc>
              <a:spcPct val="90000"/>
            </a:lnSpc>
            <a:spcBef>
              <a:spcPct val="0"/>
            </a:spcBef>
            <a:spcAft>
              <a:spcPct val="35000"/>
            </a:spcAft>
            <a:buNone/>
          </a:pPr>
          <a:r>
            <a:rPr lang="en-US" sz="2500" b="0" i="0" kern="1200"/>
            <a:t>Measuring effectiveness </a:t>
          </a:r>
          <a:endParaRPr lang="en-US" sz="2500" kern="1200"/>
        </a:p>
      </dsp:txBody>
      <dsp:txXfrm>
        <a:off x="1640879" y="3552294"/>
        <a:ext cx="4750395" cy="142067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1728"/>
          </a:xfrm>
          <a:prstGeom prst="rect">
            <a:avLst/>
          </a:prstGeom>
        </p:spPr>
        <p:txBody>
          <a:bodyPr vert="horz" lIns="96652" tIns="48327" rIns="96652" bIns="48327" rtlCol="0"/>
          <a:lstStyle>
            <a:lvl1pPr algn="l">
              <a:defRPr sz="1300"/>
            </a:lvl1pPr>
          </a:lstStyle>
          <a:p>
            <a:r>
              <a:rPr lang="en-US"/>
              <a:t>Implicit Bias Training Project                                                                State of CT 2019</a:t>
            </a:r>
          </a:p>
        </p:txBody>
      </p:sp>
      <p:sp>
        <p:nvSpPr>
          <p:cNvPr id="3" name="Date Placeholder 2"/>
          <p:cNvSpPr>
            <a:spLocks noGrp="1"/>
          </p:cNvSpPr>
          <p:nvPr>
            <p:ph type="dt" sz="quarter" idx="1"/>
          </p:nvPr>
        </p:nvSpPr>
        <p:spPr>
          <a:xfrm>
            <a:off x="4143588" y="0"/>
            <a:ext cx="3169920" cy="481728"/>
          </a:xfrm>
          <a:prstGeom prst="rect">
            <a:avLst/>
          </a:prstGeom>
        </p:spPr>
        <p:txBody>
          <a:bodyPr vert="horz" lIns="96652" tIns="48327" rIns="96652" bIns="48327" rtlCol="0"/>
          <a:lstStyle>
            <a:lvl1pPr algn="r">
              <a:defRPr sz="1300"/>
            </a:lvl1pPr>
          </a:lstStyle>
          <a:p>
            <a:endParaRPr lang="en-US"/>
          </a:p>
        </p:txBody>
      </p:sp>
      <p:sp>
        <p:nvSpPr>
          <p:cNvPr id="4" name="Footer Placeholder 3"/>
          <p:cNvSpPr>
            <a:spLocks noGrp="1"/>
          </p:cNvSpPr>
          <p:nvPr>
            <p:ph type="ftr" sz="quarter" idx="2"/>
          </p:nvPr>
        </p:nvSpPr>
        <p:spPr>
          <a:xfrm>
            <a:off x="1" y="9119475"/>
            <a:ext cx="3169920" cy="481727"/>
          </a:xfrm>
          <a:prstGeom prst="rect">
            <a:avLst/>
          </a:prstGeom>
        </p:spPr>
        <p:txBody>
          <a:bodyPr vert="horz" lIns="96652" tIns="48327" rIns="96652" bIns="48327" rtlCol="0" anchor="b"/>
          <a:lstStyle>
            <a:lvl1pPr algn="l">
              <a:defRPr sz="1300"/>
            </a:lvl1pPr>
          </a:lstStyle>
          <a:p>
            <a:r>
              <a:rPr lang="en-US"/>
              <a:t>CT Commission on RED CJS - IMRP | CCSU</a:t>
            </a:r>
          </a:p>
        </p:txBody>
      </p:sp>
      <p:sp>
        <p:nvSpPr>
          <p:cNvPr id="5" name="Slide Number Placeholder 4"/>
          <p:cNvSpPr>
            <a:spLocks noGrp="1"/>
          </p:cNvSpPr>
          <p:nvPr>
            <p:ph type="sldNum" sz="quarter" idx="3"/>
          </p:nvPr>
        </p:nvSpPr>
        <p:spPr>
          <a:xfrm>
            <a:off x="4143588" y="9119475"/>
            <a:ext cx="3169920" cy="481727"/>
          </a:xfrm>
          <a:prstGeom prst="rect">
            <a:avLst/>
          </a:prstGeom>
        </p:spPr>
        <p:txBody>
          <a:bodyPr vert="horz" lIns="96652" tIns="48327" rIns="96652" bIns="48327" rtlCol="0" anchor="b"/>
          <a:lstStyle>
            <a:lvl1pPr algn="r">
              <a:defRPr sz="1300"/>
            </a:lvl1pPr>
          </a:lstStyle>
          <a:p>
            <a:fld id="{68877D99-2BB0-4506-A252-3C0AD1F00726}" type="slidenum">
              <a:rPr lang="en-US" smtClean="0"/>
              <a:t>‹#›</a:t>
            </a:fld>
            <a:endParaRPr lang="en-US"/>
          </a:p>
        </p:txBody>
      </p:sp>
    </p:spTree>
    <p:extLst>
      <p:ext uri="{BB962C8B-B14F-4D97-AF65-F5344CB8AC3E}">
        <p14:creationId xmlns:p14="http://schemas.microsoft.com/office/powerpoint/2010/main" val="1925858255"/>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1728"/>
          </a:xfrm>
          <a:prstGeom prst="rect">
            <a:avLst/>
          </a:prstGeom>
        </p:spPr>
        <p:txBody>
          <a:bodyPr vert="horz" lIns="96652" tIns="48327" rIns="96652" bIns="48327" rtlCol="0"/>
          <a:lstStyle>
            <a:lvl1pPr algn="l">
              <a:defRPr sz="1300"/>
            </a:lvl1pPr>
          </a:lstStyle>
          <a:p>
            <a:r>
              <a:rPr lang="en-US"/>
              <a:t>Implicit Bias Training Project                                                                State of CT 2019</a:t>
            </a:r>
          </a:p>
        </p:txBody>
      </p:sp>
      <p:sp>
        <p:nvSpPr>
          <p:cNvPr id="3" name="Date Placeholder 2"/>
          <p:cNvSpPr>
            <a:spLocks noGrp="1"/>
          </p:cNvSpPr>
          <p:nvPr>
            <p:ph type="dt" idx="1"/>
          </p:nvPr>
        </p:nvSpPr>
        <p:spPr>
          <a:xfrm>
            <a:off x="4143588" y="0"/>
            <a:ext cx="3169920" cy="481728"/>
          </a:xfrm>
          <a:prstGeom prst="rect">
            <a:avLst/>
          </a:prstGeom>
        </p:spPr>
        <p:txBody>
          <a:bodyPr vert="horz" lIns="96652" tIns="48327" rIns="96652" bIns="48327" rtlCol="0"/>
          <a:lstStyle>
            <a:lvl1pPr algn="r">
              <a:defRPr sz="1300"/>
            </a:lvl1pPr>
          </a:lstStyle>
          <a:p>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2" tIns="48327" rIns="96652" bIns="48327" rtlCol="0" anchor="ctr"/>
          <a:lstStyle/>
          <a:p>
            <a:endParaRPr lang="en-US"/>
          </a:p>
        </p:txBody>
      </p:sp>
      <p:sp>
        <p:nvSpPr>
          <p:cNvPr id="5" name="Notes Placeholder 4"/>
          <p:cNvSpPr>
            <a:spLocks noGrp="1"/>
          </p:cNvSpPr>
          <p:nvPr>
            <p:ph type="body" sz="quarter" idx="3"/>
          </p:nvPr>
        </p:nvSpPr>
        <p:spPr>
          <a:xfrm>
            <a:off x="731521" y="4620577"/>
            <a:ext cx="5852160" cy="3780472"/>
          </a:xfrm>
          <a:prstGeom prst="rect">
            <a:avLst/>
          </a:prstGeom>
        </p:spPr>
        <p:txBody>
          <a:bodyPr vert="horz" lIns="96652" tIns="48327" rIns="96652"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5"/>
            <a:ext cx="3169920" cy="481727"/>
          </a:xfrm>
          <a:prstGeom prst="rect">
            <a:avLst/>
          </a:prstGeom>
        </p:spPr>
        <p:txBody>
          <a:bodyPr vert="horz" lIns="96652" tIns="48327" rIns="96652" bIns="48327" rtlCol="0" anchor="b"/>
          <a:lstStyle>
            <a:lvl1pPr algn="l">
              <a:defRPr sz="1300"/>
            </a:lvl1pPr>
          </a:lstStyle>
          <a:p>
            <a:r>
              <a:rPr lang="en-US"/>
              <a:t>CT Commission on RED CJS - IMRP | CCSU</a:t>
            </a:r>
          </a:p>
        </p:txBody>
      </p:sp>
      <p:sp>
        <p:nvSpPr>
          <p:cNvPr id="7" name="Slide Number Placeholder 6"/>
          <p:cNvSpPr>
            <a:spLocks noGrp="1"/>
          </p:cNvSpPr>
          <p:nvPr>
            <p:ph type="sldNum" sz="quarter" idx="5"/>
          </p:nvPr>
        </p:nvSpPr>
        <p:spPr>
          <a:xfrm>
            <a:off x="4143588" y="9119475"/>
            <a:ext cx="3169920" cy="481727"/>
          </a:xfrm>
          <a:prstGeom prst="rect">
            <a:avLst/>
          </a:prstGeom>
        </p:spPr>
        <p:txBody>
          <a:bodyPr vert="horz" lIns="96652" tIns="48327" rIns="96652" bIns="48327" rtlCol="0" anchor="b"/>
          <a:lstStyle>
            <a:lvl1pPr algn="r">
              <a:defRPr sz="1300"/>
            </a:lvl1pPr>
          </a:lstStyle>
          <a:p>
            <a:fld id="{318FB36C-A8AC-49E2-8342-22D63B3C7526}" type="slidenum">
              <a:rPr lang="en-US" smtClean="0"/>
              <a:t>‹#›</a:t>
            </a:fld>
            <a:endParaRPr lang="en-US"/>
          </a:p>
        </p:txBody>
      </p:sp>
    </p:spTree>
    <p:extLst>
      <p:ext uri="{BB962C8B-B14F-4D97-AF65-F5344CB8AC3E}">
        <p14:creationId xmlns:p14="http://schemas.microsoft.com/office/powerpoint/2010/main" val="2322664764"/>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cookross.com/docs/UnconsciousBiasWorkbookSample.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csc.org/~/media/Files/PDF/Topics/Gender%20and%20Racial%20Fairness/kangIBprimer.ashx"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nccc.georgetown.edu/bias/module-1/2.php" TargetMode="External"/><Relationship Id="rId4" Type="http://schemas.openxmlformats.org/officeDocument/2006/relationships/hyperlink" Target="https://www.youtube.com/watch?v=OQGIgohunVw&amp;feature=youtu.be"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csc.org/~/media/Files/PDF/Topics/Gender%20and%20Racial%20Fairness/kangIBprimer.ashx"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nccc.georgetown.edu/bias/module-1/2.php" TargetMode="External"/><Relationship Id="rId4" Type="http://schemas.openxmlformats.org/officeDocument/2006/relationships/hyperlink" Target="https://www.youtube.com/watch?v=OQGIgohunVw&amp;feature=youtu.be"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en.wikipedia.org/wiki/Stroop_effect#cite_note-stroop-1" TargetMode="External"/><Relationship Id="rId3" Type="http://schemas.openxmlformats.org/officeDocument/2006/relationships/hyperlink" Target="https://www.google.com/search?q=stroop+test+original+study&amp;sa=X&amp;rlz=1C1GCEB_enUS851&amp;biw=929&amp;bih=851&amp;tbm=isch&amp;source=iu&amp;ictx=1&amp;fir=iCabvYSZB3aRdM:,sMisQLt4XS373M,/m/042n09&amp;vet=1&amp;usg=AI4_-kSI3oYo0CRMue6I5QRLMUrBz65zRw&amp;ved=2ahUKEwi21NHFssHiAhUIheAKHYaPBJoQ9QEwAXoECAwQEw#imgrc=iCabvYSZB3aRdM:" TargetMode="External"/><Relationship Id="rId7" Type="http://schemas.openxmlformats.org/officeDocument/2006/relationships/hyperlink" Target="https://en.wikipedia.org/wiki/John_Ridley_Stroop" TargetMode="External"/><Relationship Id="rId12" Type="http://schemas.openxmlformats.org/officeDocument/2006/relationships/hyperlink" Target="https://en.wikipedia.org/wiki/Experimental_psychology"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en.wikipedia.org/wiki/Reaction_time" TargetMode="External"/><Relationship Id="rId11" Type="http://schemas.openxmlformats.org/officeDocument/2006/relationships/hyperlink" Target="https://en.wikipedia.org/wiki/Stroop_effect#cite_note-pmid2034749-4" TargetMode="External"/><Relationship Id="rId5" Type="http://schemas.openxmlformats.org/officeDocument/2006/relationships/hyperlink" Target="https://en.wikipedia.org/wiki/Psychology" TargetMode="External"/><Relationship Id="rId10" Type="http://schemas.openxmlformats.org/officeDocument/2006/relationships/hyperlink" Target="https://en.wikipedia.org/wiki/Stroop_effect#cite_note-pmid5328883-3" TargetMode="External"/><Relationship Id="rId4" Type="http://schemas.openxmlformats.org/officeDocument/2006/relationships/hyperlink" Target="https://en.wikipedia.org/wiki/Stroop_effect" TargetMode="External"/><Relationship Id="rId9" Type="http://schemas.openxmlformats.org/officeDocument/2006/relationships/hyperlink" Target="https://en.wikipedia.org/wiki/Stroop_effect#cite_note-Jaensch-2"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ites.lsa.umich.edu/inclusive-teachin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implicit.harvard.edu/implicit/aboutus.html"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implicit.harvard.edu/implicit/takeatest.html"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hr9xAcWv790"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B8gz-jxjCmg"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youtube.com/channel/UC3vs9Y8o17Cho62FgrMDRbw"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hhs.gov/ohrp/humansubjects/guidance/belmont.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apa.org/pubs/journals/psp"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mailto:mcjackson@ucla.edu" TargetMode="External"/><Relationship Id="rId4" Type="http://schemas.openxmlformats.org/officeDocument/2006/relationships/hyperlink" Target="mailto:goff@psych.ucla.edu"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debt.org/credit/predatory-lending/"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8" Type="http://schemas.openxmlformats.org/officeDocument/2006/relationships/hyperlink" Target="https://sociallyskilledkids.com/perspective-taking/" TargetMode="External"/><Relationship Id="rId3" Type="http://schemas.openxmlformats.org/officeDocument/2006/relationships/hyperlink" Target="https://www.in-mind.org/glossary/letter_p#prejudice" TargetMode="External"/><Relationship Id="rId7" Type="http://schemas.openxmlformats.org/officeDocument/2006/relationships/hyperlink" Target="https://www.in-mind.org/glossary/letter_c#contact_hypothesis" TargetMode="External"/><Relationship Id="rId2" Type="http://schemas.openxmlformats.org/officeDocument/2006/relationships/slide" Target="../slides/slide68.xml"/><Relationship Id="rId1" Type="http://schemas.openxmlformats.org/officeDocument/2006/relationships/notesMaster" Target="../notesMasters/notesMaster1.xml"/><Relationship Id="rId6" Type="http://schemas.openxmlformats.org/officeDocument/2006/relationships/hyperlink" Target="https://www.in-mind.org/glossary/letter_i#Intergroup_Contact_Hypothesis" TargetMode="External"/><Relationship Id="rId5" Type="http://schemas.openxmlformats.org/officeDocument/2006/relationships/hyperlink" Target="https://www.in-mind.org/glossary/letter_r#recognition" TargetMode="External"/><Relationship Id="rId4" Type="http://schemas.openxmlformats.org/officeDocument/2006/relationships/hyperlink" Target="https://www.in-mind.org/glossary/letter_i#intergroup_conflict" TargetMode="Externa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8" Type="http://schemas.openxmlformats.org/officeDocument/2006/relationships/hyperlink" Target="https://www2.deloitte.com/us/en/pages/about-deloitte/articles/deloitte-university-leadership-center-for-inclusion.html" TargetMode="External"/><Relationship Id="rId3" Type="http://schemas.openxmlformats.org/officeDocument/2006/relationships/hyperlink" Target="http://therightprofile.com/wp-content/uploads/Attorney-Trait-Assessment-Study-Whitepaper-from-The-Right-Profile.pdf" TargetMode="External"/><Relationship Id="rId7" Type="http://schemas.openxmlformats.org/officeDocument/2006/relationships/hyperlink" Target="http://www.nextions.com/wp-content/files_mf/14468226472014040114WritteninBlackandWhiteYPS.pdf" TargetMode="External"/><Relationship Id="rId2" Type="http://schemas.openxmlformats.org/officeDocument/2006/relationships/slide" Target="../slides/slide72.xml"/><Relationship Id="rId1" Type="http://schemas.openxmlformats.org/officeDocument/2006/relationships/notesMaster" Target="../notesMasters/notesMaster1.xml"/><Relationship Id="rId6" Type="http://schemas.openxmlformats.org/officeDocument/2006/relationships/hyperlink" Target="https://vernamyers.com/" TargetMode="External"/><Relationship Id="rId11" Type="http://schemas.openxmlformats.org/officeDocument/2006/relationships/hyperlink" Target="https://www.youtube.com/watch?v=Q0ne13lv8hE" TargetMode="External"/><Relationship Id="rId5" Type="http://schemas.openxmlformats.org/officeDocument/2006/relationships/hyperlink" Target="http://wp.jerrykang.net.s110363.gridserver.com/wp-content/uploads/2010/10/kang-Implicit-Bias-Primer-for-courts-09.pdf" TargetMode="External"/><Relationship Id="rId10" Type="http://schemas.openxmlformats.org/officeDocument/2006/relationships/hyperlink" Target="https://implicit.harvard.edu/implicit/takeatest.html" TargetMode="External"/><Relationship Id="rId4" Type="http://schemas.openxmlformats.org/officeDocument/2006/relationships/hyperlink" Target="http://www.nber.org/papers/w9873.pdf" TargetMode="External"/><Relationship Id="rId9" Type="http://schemas.openxmlformats.org/officeDocument/2006/relationships/hyperlink" Target="http://kirwaninstitute.osu.edu/"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participants. Trainers to introduce themselves. </a:t>
            </a:r>
          </a:p>
          <a:p>
            <a:endParaRPr lang="en-US" dirty="0"/>
          </a:p>
          <a:p>
            <a:r>
              <a:rPr lang="en-US" dirty="0"/>
              <a:t>The trainer will explain </a:t>
            </a:r>
            <a:r>
              <a:rPr lang="en-US"/>
              <a:t>that  this training </a:t>
            </a:r>
            <a:r>
              <a:rPr lang="en-US" dirty="0"/>
              <a:t>was taken from the Commission on Racial &amp; Ethnic Disparity in the Criminal Justice System- Institute of Municipal and Regional Policy, Everyday Democracy </a:t>
            </a:r>
            <a:r>
              <a:rPr lang="en-US"/>
              <a:t>and DCF.</a:t>
            </a:r>
            <a:endParaRPr lang="en-US" dirty="0"/>
          </a:p>
        </p:txBody>
      </p:sp>
      <p:sp>
        <p:nvSpPr>
          <p:cNvPr id="4" name="Slide Number Placeholder 3"/>
          <p:cNvSpPr>
            <a:spLocks noGrp="1"/>
          </p:cNvSpPr>
          <p:nvPr>
            <p:ph type="sldNum" sz="quarter" idx="5"/>
          </p:nvPr>
        </p:nvSpPr>
        <p:spPr/>
        <p:txBody>
          <a:bodyPr/>
          <a:lstStyle/>
          <a:p>
            <a:fld id="{318FB36C-A8AC-49E2-8342-22D63B3C7526}" type="slidenum">
              <a:rPr lang="en-US" smtClean="0"/>
              <a:t>1</a:t>
            </a:fld>
            <a:endParaRPr lang="en-US"/>
          </a:p>
        </p:txBody>
      </p:sp>
      <p:sp>
        <p:nvSpPr>
          <p:cNvPr id="5" name="Footer Placeholder 4"/>
          <p:cNvSpPr>
            <a:spLocks noGrp="1"/>
          </p:cNvSpPr>
          <p:nvPr>
            <p:ph type="ftr" sz="quarter" idx="10"/>
          </p:nvPr>
        </p:nvSpPr>
        <p:spPr/>
        <p:txBody>
          <a:bodyPr/>
          <a:lstStyle/>
          <a:p>
            <a:r>
              <a:rPr lang="en-US"/>
              <a:t>CT Commission on RED CJS - IMRP | CCSU</a:t>
            </a:r>
          </a:p>
        </p:txBody>
      </p:sp>
      <p:sp>
        <p:nvSpPr>
          <p:cNvPr id="6" name="Header Placeholder 5"/>
          <p:cNvSpPr>
            <a:spLocks noGrp="1"/>
          </p:cNvSpPr>
          <p:nvPr>
            <p:ph type="hdr" sz="quarter" idx="11"/>
          </p:nvPr>
        </p:nvSpPr>
        <p:spPr/>
        <p:txBody>
          <a:bodyPr/>
          <a:lstStyle/>
          <a:p>
            <a:r>
              <a:rPr lang="en-US"/>
              <a:t>Implicit Bias Training Project                                                                State of CT 2019</a:t>
            </a:r>
          </a:p>
        </p:txBody>
      </p:sp>
      <p:sp>
        <p:nvSpPr>
          <p:cNvPr id="7" name="Date Placeholder 6"/>
          <p:cNvSpPr>
            <a:spLocks noGrp="1"/>
          </p:cNvSpPr>
          <p:nvPr>
            <p:ph type="dt" idx="12"/>
          </p:nvPr>
        </p:nvSpPr>
        <p:spPr/>
        <p:txBody>
          <a:bodyPr/>
          <a:lstStyle/>
          <a:p>
            <a:endParaRPr lang="en-US"/>
          </a:p>
        </p:txBody>
      </p:sp>
    </p:spTree>
    <p:extLst>
      <p:ext uri="{BB962C8B-B14F-4D97-AF65-F5344CB8AC3E}">
        <p14:creationId xmlns:p14="http://schemas.microsoft.com/office/powerpoint/2010/main" val="3751694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14"/>
            <a:r>
              <a:rPr lang="en-US" dirty="0"/>
              <a:t>The</a:t>
            </a:r>
            <a:r>
              <a:rPr lang="en-US" baseline="0" dirty="0"/>
              <a:t> Kirwan Institute for the Study of Race and Ethnicity-The Ohio State University</a:t>
            </a:r>
          </a:p>
          <a:p>
            <a:pPr defTabSz="947014"/>
            <a:r>
              <a:rPr lang="en-US" baseline="0" dirty="0"/>
              <a:t>http://kirwaninstitute.osu.edu/research/understanding-implicit-bias/</a:t>
            </a:r>
          </a:p>
          <a:p>
            <a:pPr defTabSz="947014"/>
            <a:endParaRPr lang="en-US" baseline="0" dirty="0"/>
          </a:p>
          <a:p>
            <a:pPr defTabSz="947014"/>
            <a:r>
              <a:rPr lang="en-US" dirty="0">
                <a:effectLst/>
              </a:rPr>
              <a:t>The implicit associations we harbor in our subconscious cause us to have feelings and attitudes about other people based on characteristics such as race, ethnicity, age, and appearance.  These associations develop over the course of a lifetime beginning at a very early age through exposure to direct and indirect messages.  In addition to early life experiences, the media and news programming are often-cited origins of implicit associations.</a:t>
            </a:r>
          </a:p>
          <a:p>
            <a:pPr defTabSz="947014"/>
            <a:endParaRPr lang="en-US" dirty="0">
              <a:effectLst/>
            </a:endParaRPr>
          </a:p>
          <a:p>
            <a:pPr>
              <a:defRPr/>
            </a:pPr>
            <a:r>
              <a:rPr lang="en-US" altLang="en-US" dirty="0"/>
              <a:t>Some examples of bias are: </a:t>
            </a:r>
          </a:p>
          <a:p>
            <a:pPr marL="171450" indent="-171450">
              <a:buFont typeface="Arial" panose="020B0604020202020204" pitchFamily="34" charset="0"/>
              <a:buChar char="•"/>
              <a:defRPr/>
            </a:pPr>
            <a:r>
              <a:rPr lang="en-US" altLang="en-US" dirty="0"/>
              <a:t>Resumes with ethnic sounding names pushed down in the selection for interviews.</a:t>
            </a:r>
          </a:p>
          <a:p>
            <a:pPr marL="171450" indent="-171450">
              <a:buFont typeface="Arial" panose="020B0604020202020204" pitchFamily="34" charset="0"/>
              <a:buChar char="•"/>
              <a:defRPr/>
            </a:pPr>
            <a:r>
              <a:rPr lang="en-US" altLang="en-US" dirty="0"/>
              <a:t>Asian candidates given priority positions requiring math and science.</a:t>
            </a:r>
          </a:p>
          <a:p>
            <a:pPr marL="171450" indent="-171450">
              <a:buFont typeface="Arial" panose="020B0604020202020204" pitchFamily="34" charset="0"/>
              <a:buChar char="•"/>
              <a:defRPr/>
            </a:pPr>
            <a:r>
              <a:rPr lang="en-US" altLang="en-US" dirty="0"/>
              <a:t>Women more frequently interrupted in business meetings.</a:t>
            </a:r>
          </a:p>
          <a:p>
            <a:pPr marL="171450" indent="-171450">
              <a:buFont typeface="Arial" panose="020B0604020202020204" pitchFamily="34" charset="0"/>
              <a:buChar char="•"/>
              <a:defRPr/>
            </a:pPr>
            <a:r>
              <a:rPr lang="en-US" altLang="en-US" dirty="0"/>
              <a:t>Telling a minority that they are articulate. </a:t>
            </a:r>
          </a:p>
          <a:p>
            <a:pPr marL="171450" indent="-171450">
              <a:buFont typeface="Arial" panose="020B0604020202020204" pitchFamily="34" charset="0"/>
              <a:buChar char="•"/>
              <a:defRPr/>
            </a:pPr>
            <a:r>
              <a:rPr lang="en-US" altLang="en-US" dirty="0"/>
              <a:t>Looking to remove a child because of their race. </a:t>
            </a:r>
          </a:p>
          <a:p>
            <a:pPr>
              <a:buFont typeface="Arial" panose="020B0604020202020204" pitchFamily="34" charset="0"/>
              <a:buNone/>
              <a:defRPr/>
            </a:pPr>
            <a:endParaRPr lang="en-US" altLang="en-US" dirty="0"/>
          </a:p>
          <a:p>
            <a:pPr>
              <a:buFont typeface="Arial" panose="020B0604020202020204" pitchFamily="34" charset="0"/>
              <a:buNone/>
              <a:defRPr/>
            </a:pPr>
            <a:r>
              <a:rPr lang="en-US" altLang="en-US" dirty="0"/>
              <a:t>Examples</a:t>
            </a:r>
            <a:r>
              <a:rPr lang="en-US" altLang="en-US" baseline="0" dirty="0"/>
              <a:t> were found in “Unconscious bias and Implicit Bias” The Underlying Platform of Discrimination in the Workplace. https://insightedcationsystems.com/unconscious-bias-implicit-bias/</a:t>
            </a:r>
            <a:endParaRPr lang="en-US" dirty="0"/>
          </a:p>
        </p:txBody>
      </p:sp>
      <p:sp>
        <p:nvSpPr>
          <p:cNvPr id="4" name="Slide Number Placeholder 3"/>
          <p:cNvSpPr>
            <a:spLocks noGrp="1"/>
          </p:cNvSpPr>
          <p:nvPr>
            <p:ph type="sldNum" sz="quarter" idx="10"/>
          </p:nvPr>
        </p:nvSpPr>
        <p:spPr/>
        <p:txBody>
          <a:bodyPr/>
          <a:lstStyle/>
          <a:p>
            <a:fld id="{318FB36C-A8AC-49E2-8342-22D63B3C7526}" type="slidenum">
              <a:rPr lang="en-US" smtClean="0"/>
              <a:t>10</a:t>
            </a:fld>
            <a:endParaRPr lang="en-US"/>
          </a:p>
        </p:txBody>
      </p:sp>
      <p:sp>
        <p:nvSpPr>
          <p:cNvPr id="5" name="Footer Placeholder 4"/>
          <p:cNvSpPr>
            <a:spLocks noGrp="1"/>
          </p:cNvSpPr>
          <p:nvPr>
            <p:ph type="ftr" sz="quarter" idx="11"/>
          </p:nvPr>
        </p:nvSpPr>
        <p:spPr/>
        <p:txBody>
          <a:bodyPr/>
          <a:lstStyle/>
          <a:p>
            <a:r>
              <a:rPr lang="en-US"/>
              <a:t>CT Commission on RED CJS - IMRP | CCSU</a:t>
            </a:r>
          </a:p>
        </p:txBody>
      </p:sp>
      <p:sp>
        <p:nvSpPr>
          <p:cNvPr id="6" name="Header Placeholder 5"/>
          <p:cNvSpPr>
            <a:spLocks noGrp="1"/>
          </p:cNvSpPr>
          <p:nvPr>
            <p:ph type="hdr" sz="quarter" idx="12"/>
          </p:nvPr>
        </p:nvSpPr>
        <p:spPr/>
        <p:txBody>
          <a:bodyPr/>
          <a:lstStyle/>
          <a:p>
            <a:r>
              <a:rPr lang="en-US"/>
              <a:t>Implicit Bias Training Project                                                                State of CT 2019</a:t>
            </a:r>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696191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defRPr/>
            </a:pPr>
            <a:r>
              <a:rPr lang="en-US" altLang="en-US" dirty="0"/>
              <a:t>Suggested engagement opportunity: Ask group what they think are possible consequences of implicit bias in the workplace. Slide is animated (bullet points will appear after a second click, click once feedback from the group is solicited) </a:t>
            </a:r>
          </a:p>
          <a:p>
            <a:pPr>
              <a:buFont typeface="Arial" panose="020B0604020202020204" pitchFamily="34" charset="0"/>
              <a:buNone/>
              <a:defRPr/>
            </a:pPr>
            <a:endParaRPr lang="en-US" altLang="en-US" dirty="0"/>
          </a:p>
          <a:p>
            <a:pPr>
              <a:buFont typeface="Arial" panose="020B0604020202020204" pitchFamily="34" charset="0"/>
              <a:buNone/>
              <a:defRPr/>
            </a:pPr>
            <a:r>
              <a:rPr lang="en-US" altLang="en-US" dirty="0"/>
              <a:t>Negative impact of bias within the workplace are:</a:t>
            </a:r>
          </a:p>
          <a:p>
            <a:pPr marL="171450" indent="-171450">
              <a:buFont typeface="Arial" panose="020B0604020202020204" pitchFamily="34" charset="0"/>
              <a:buChar char="•"/>
              <a:defRPr/>
            </a:pPr>
            <a:r>
              <a:rPr lang="en-US" altLang="en-US" dirty="0"/>
              <a:t>Marginalizes and under-utilizes talent</a:t>
            </a:r>
          </a:p>
          <a:p>
            <a:pPr marL="171450" indent="-171450">
              <a:buFont typeface="Arial" panose="020B0604020202020204" pitchFamily="34" charset="0"/>
              <a:buChar char="•"/>
              <a:defRPr/>
            </a:pPr>
            <a:r>
              <a:rPr lang="en-US" altLang="en-US" dirty="0"/>
              <a:t>Impairs recruitment and retention</a:t>
            </a:r>
          </a:p>
          <a:p>
            <a:pPr marL="171450" indent="-171450">
              <a:buFont typeface="Arial" panose="020B0604020202020204" pitchFamily="34" charset="0"/>
              <a:buChar char="•"/>
              <a:defRPr/>
            </a:pPr>
            <a:r>
              <a:rPr lang="en-US" altLang="en-US" dirty="0"/>
              <a:t>Erodes an individual’s performance</a:t>
            </a:r>
          </a:p>
          <a:p>
            <a:pPr marL="171450" indent="-171450">
              <a:buFont typeface="Arial" panose="020B0604020202020204" pitchFamily="34" charset="0"/>
              <a:buChar char="•"/>
              <a:defRPr/>
            </a:pPr>
            <a:r>
              <a:rPr lang="en-US" altLang="en-US" dirty="0"/>
              <a:t>Stifles innovation and growth</a:t>
            </a:r>
          </a:p>
          <a:p>
            <a:pPr marL="171450" indent="-171450">
              <a:buFont typeface="Arial" panose="020B0604020202020204" pitchFamily="34" charset="0"/>
              <a:buChar char="•"/>
              <a:defRPr/>
            </a:pPr>
            <a:r>
              <a:rPr lang="en-US" altLang="en-US" dirty="0"/>
              <a:t>Inhibits teamwork and collaboration</a:t>
            </a:r>
          </a:p>
          <a:p>
            <a:pPr>
              <a:buFont typeface="Arial" panose="020B0604020202020204" pitchFamily="34" charset="0"/>
              <a:buNone/>
              <a:defRPr/>
            </a:pPr>
            <a:endParaRPr lang="en-US" altLang="en-US" dirty="0"/>
          </a:p>
          <a:p>
            <a:pPr>
              <a:buFont typeface="Arial" panose="020B0604020202020204" pitchFamily="34" charset="0"/>
              <a:buNone/>
              <a:defRPr/>
            </a:pPr>
            <a:r>
              <a:rPr lang="en-US" altLang="en-US" dirty="0"/>
              <a:t>Examples</a:t>
            </a:r>
            <a:r>
              <a:rPr lang="en-US" altLang="en-US" baseline="0" dirty="0"/>
              <a:t> of consequences were found in “Unconscious bias and Implicit Bias” The Underlying Platform of Discrimination in the Workplace. https://insightedcationsystems.com/unconscious-bias-implicit-bias/</a:t>
            </a:r>
            <a:endParaRPr lang="en-US" altLang="en-US" dirty="0"/>
          </a:p>
          <a:p>
            <a:pPr>
              <a:buFont typeface="Arial" panose="020B0604020202020204" pitchFamily="34" charset="0"/>
              <a:buNone/>
              <a:defRPr/>
            </a:pPr>
            <a:endParaRPr lang="en-US" altLang="en-US" dirty="0"/>
          </a:p>
          <a:p>
            <a:pPr defTabSz="947014"/>
            <a:endParaRPr lang="en-US" dirty="0">
              <a:effectLst/>
            </a:endParaRPr>
          </a:p>
          <a:p>
            <a:pPr defTabSz="947014"/>
            <a:endParaRPr lang="en-US" dirty="0"/>
          </a:p>
          <a:p>
            <a:endParaRPr lang="en-US" dirty="0"/>
          </a:p>
        </p:txBody>
      </p:sp>
      <p:sp>
        <p:nvSpPr>
          <p:cNvPr id="4" name="Header Placeholder 3"/>
          <p:cNvSpPr>
            <a:spLocks noGrp="1"/>
          </p:cNvSpPr>
          <p:nvPr>
            <p:ph type="hdr" sz="quarter" idx="10"/>
          </p:nvPr>
        </p:nvSpPr>
        <p:spPr/>
        <p:txBody>
          <a:bodyPr/>
          <a:lstStyle/>
          <a:p>
            <a:r>
              <a:rPr lang="en-US"/>
              <a:t>Implicit Bias Training Project                                                                State of CT 2019</a:t>
            </a:r>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a:t>CT Commission on RED CJS - IMRP | CCSU</a:t>
            </a:r>
          </a:p>
        </p:txBody>
      </p:sp>
      <p:sp>
        <p:nvSpPr>
          <p:cNvPr id="7" name="Slide Number Placeholder 6"/>
          <p:cNvSpPr>
            <a:spLocks noGrp="1"/>
          </p:cNvSpPr>
          <p:nvPr>
            <p:ph type="sldNum" sz="quarter" idx="13"/>
          </p:nvPr>
        </p:nvSpPr>
        <p:spPr/>
        <p:txBody>
          <a:bodyPr/>
          <a:lstStyle/>
          <a:p>
            <a:fld id="{318FB36C-A8AC-49E2-8342-22D63B3C7526}" type="slidenum">
              <a:rPr lang="en-US" smtClean="0"/>
              <a:t>11</a:t>
            </a:fld>
            <a:endParaRPr lang="en-US"/>
          </a:p>
        </p:txBody>
      </p:sp>
    </p:spTree>
    <p:extLst>
      <p:ext uri="{BB962C8B-B14F-4D97-AF65-F5344CB8AC3E}">
        <p14:creationId xmlns:p14="http://schemas.microsoft.com/office/powerpoint/2010/main" val="771631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Connect brain overload, processing function and time, resulting in rapid responses and reactions based on ways our brains categorize information, resulting in bias.</a:t>
            </a:r>
          </a:p>
          <a:p>
            <a:endParaRPr lang="en-US"/>
          </a:p>
        </p:txBody>
      </p:sp>
      <p:sp>
        <p:nvSpPr>
          <p:cNvPr id="4" name="Header Placeholder 3"/>
          <p:cNvSpPr>
            <a:spLocks noGrp="1"/>
          </p:cNvSpPr>
          <p:nvPr>
            <p:ph type="hdr" sz="quarter" idx="10"/>
          </p:nvPr>
        </p:nvSpPr>
        <p:spPr/>
        <p:txBody>
          <a:bodyPr/>
          <a:lstStyle/>
          <a:p>
            <a:r>
              <a:rPr lang="en-US"/>
              <a:t>Implicit Bias Training Project                                                                State of CT 2019</a:t>
            </a:r>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a:t>CT Commission on RED CJS - IMRP | CCSU</a:t>
            </a:r>
          </a:p>
        </p:txBody>
      </p:sp>
      <p:sp>
        <p:nvSpPr>
          <p:cNvPr id="7" name="Slide Number Placeholder 6"/>
          <p:cNvSpPr>
            <a:spLocks noGrp="1"/>
          </p:cNvSpPr>
          <p:nvPr>
            <p:ph type="sldNum" sz="quarter" idx="13"/>
          </p:nvPr>
        </p:nvSpPr>
        <p:spPr/>
        <p:txBody>
          <a:bodyPr/>
          <a:lstStyle/>
          <a:p>
            <a:fld id="{318FB36C-A8AC-49E2-8342-22D63B3C7526}" type="slidenum">
              <a:rPr lang="en-US" smtClean="0"/>
              <a:t>12</a:t>
            </a:fld>
            <a:endParaRPr lang="en-US"/>
          </a:p>
        </p:txBody>
      </p:sp>
    </p:spTree>
    <p:extLst>
      <p:ext uri="{BB962C8B-B14F-4D97-AF65-F5344CB8AC3E}">
        <p14:creationId xmlns:p14="http://schemas.microsoft.com/office/powerpoint/2010/main" val="1019775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Unconscious Bias Workbook, Cook Ross, </a:t>
            </a:r>
            <a:r>
              <a:rPr lang="en-US" dirty="0">
                <a:hlinkClick r:id="rId3"/>
              </a:rPr>
              <a:t>http://www.cookross.com/docs/UnconsciousBiasWorkbookSample.pdf</a:t>
            </a:r>
            <a:endParaRPr lang="en-US" dirty="0"/>
          </a:p>
          <a:p>
            <a:endParaRPr lang="en-US" dirty="0"/>
          </a:p>
          <a:p>
            <a:r>
              <a:rPr lang="en-US" dirty="0"/>
              <a:t>TALKING POINTS:</a:t>
            </a:r>
          </a:p>
          <a:p>
            <a:pPr defTabSz="956097">
              <a:defRPr/>
            </a:pPr>
            <a:r>
              <a:rPr lang="en-US" dirty="0"/>
              <a:t>We</a:t>
            </a:r>
            <a:r>
              <a:rPr lang="en-US" baseline="0" dirty="0"/>
              <a:t> are constantly inundated with information.</a:t>
            </a:r>
            <a:r>
              <a:rPr lang="en-US" dirty="0"/>
              <a:t> At any one time we</a:t>
            </a:r>
            <a:r>
              <a:rPr lang="en-US" baseline="0" dirty="0"/>
              <a:t> are receiving 11 million pieces of information. That information is being filtered, sorted, and categorized. </a:t>
            </a:r>
          </a:p>
          <a:p>
            <a:pPr defTabSz="956097">
              <a:defRPr/>
            </a:pPr>
            <a:r>
              <a:rPr lang="en-US" baseline="0" dirty="0"/>
              <a:t>The process is influenced by our perceptions, experiences, preferences, interpretations of the information, and our selective attention to details. All of this happens subconsciously. When all of this information finally passes through this mental strainer, only 40-50 pieces are absorbed. </a:t>
            </a:r>
          </a:p>
          <a:p>
            <a:pPr defTabSz="956097">
              <a:defRPr/>
            </a:pPr>
            <a:r>
              <a:rPr lang="en-US" baseline="0" dirty="0"/>
              <a:t>Without this process, we would be overwhelmed and at times paralyzed from making decisions and acting. </a:t>
            </a:r>
          </a:p>
          <a:p>
            <a:pPr defTabSz="956097">
              <a:defRPr/>
            </a:pPr>
            <a:r>
              <a:rPr lang="en-US" baseline="0" dirty="0"/>
              <a:t>Seeing patterns and sorting information allows us to make judgments more quickly. </a:t>
            </a:r>
          </a:p>
          <a:p>
            <a:pPr defTabSz="956097">
              <a:defRPr/>
            </a:pPr>
            <a:r>
              <a:rPr lang="en-US" baseline="0" dirty="0"/>
              <a:t>Can give examples; sorting colors and shapes, recognizing people, driving to and from work. Low mental energy – our brain at work. </a:t>
            </a:r>
            <a:endParaRPr lang="en-US" dirty="0"/>
          </a:p>
          <a:p>
            <a:endParaRPr lang="en-US" dirty="0"/>
          </a:p>
          <a:p>
            <a:r>
              <a:rPr lang="en-US" u="sng" dirty="0"/>
              <a:t>Biased, </a:t>
            </a:r>
            <a:r>
              <a:rPr lang="en-US" dirty="0"/>
              <a:t>Eberhardt, 2016 – </a:t>
            </a:r>
            <a:r>
              <a:rPr lang="en-US" dirty="0" err="1"/>
              <a:t>pg</a:t>
            </a:r>
            <a:r>
              <a:rPr lang="en-US" dirty="0"/>
              <a:t> 24  “…it is the universal function of the brain that allows us to organize and manage the overload of stimuli that constantly bombard us.  …brings coherence to a chaotic world; it helps our brains make judgments more quickly and efficiently by instinctively relying on patterns that seem predictable.”</a:t>
            </a:r>
          </a:p>
          <a:p>
            <a:endParaRPr lang="en-US" dirty="0"/>
          </a:p>
          <a:p>
            <a:pPr defTabSz="956097">
              <a:defRPr/>
            </a:pPr>
            <a:r>
              <a:rPr lang="en-US" sz="1300" dirty="0"/>
              <a:t>“A distorting lens that’s a product of both the architecture of our brain and the disparities in our society.”</a:t>
            </a:r>
            <a:endParaRPr lang="en-US"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318FB36C-A8AC-49E2-8342-22D63B3C7526}" type="slidenum">
              <a:rPr lang="en-US" smtClean="0"/>
              <a:t>13</a:t>
            </a:fld>
            <a:endParaRPr lang="en-US"/>
          </a:p>
        </p:txBody>
      </p:sp>
      <p:sp>
        <p:nvSpPr>
          <p:cNvPr id="5" name="Footer Placeholder 4"/>
          <p:cNvSpPr>
            <a:spLocks noGrp="1"/>
          </p:cNvSpPr>
          <p:nvPr>
            <p:ph type="ftr" sz="quarter" idx="10"/>
          </p:nvPr>
        </p:nvSpPr>
        <p:spPr/>
        <p:txBody>
          <a:bodyPr/>
          <a:lstStyle/>
          <a:p>
            <a:r>
              <a:rPr lang="en-US"/>
              <a:t>CT Commission on RED CJS - IMRP | CCSU</a:t>
            </a:r>
          </a:p>
        </p:txBody>
      </p:sp>
      <p:sp>
        <p:nvSpPr>
          <p:cNvPr id="6" name="Header Placeholder 5"/>
          <p:cNvSpPr>
            <a:spLocks noGrp="1"/>
          </p:cNvSpPr>
          <p:nvPr>
            <p:ph type="hdr" sz="quarter" idx="11"/>
          </p:nvPr>
        </p:nvSpPr>
        <p:spPr/>
        <p:txBody>
          <a:bodyPr/>
          <a:lstStyle/>
          <a:p>
            <a:r>
              <a:rPr lang="en-US"/>
              <a:t>Implicit Bias Training Project                                                                State of CT 2019</a:t>
            </a:r>
          </a:p>
        </p:txBody>
      </p:sp>
      <p:sp>
        <p:nvSpPr>
          <p:cNvPr id="7" name="Date Placeholder 6"/>
          <p:cNvSpPr>
            <a:spLocks noGrp="1"/>
          </p:cNvSpPr>
          <p:nvPr>
            <p:ph type="dt" idx="12"/>
          </p:nvPr>
        </p:nvSpPr>
        <p:spPr/>
        <p:txBody>
          <a:bodyPr/>
          <a:lstStyle/>
          <a:p>
            <a:endParaRPr lang="en-US"/>
          </a:p>
        </p:txBody>
      </p:sp>
    </p:spTree>
    <p:extLst>
      <p:ext uri="{BB962C8B-B14F-4D97-AF65-F5344CB8AC3E}">
        <p14:creationId xmlns:p14="http://schemas.microsoft.com/office/powerpoint/2010/main" val="1050076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definition of schema. Next slide will play a video explaining this concept in more detail. </a:t>
            </a:r>
          </a:p>
          <a:p>
            <a:endParaRPr lang="en-US" dirty="0"/>
          </a:p>
          <a:p>
            <a:r>
              <a:rPr lang="en-US" dirty="0"/>
              <a:t>Source:</a:t>
            </a:r>
            <a:r>
              <a:rPr lang="en-US" baseline="0" dirty="0"/>
              <a:t>  </a:t>
            </a:r>
            <a:r>
              <a:rPr lang="en-US" sz="1300" dirty="0"/>
              <a:t>Jerry Kang, Implicit Bias: A Primer for State Courts (National Center for State Courts, 2009).</a:t>
            </a:r>
          </a:p>
          <a:p>
            <a:r>
              <a:rPr lang="en-US" sz="1300" dirty="0"/>
              <a:t> </a:t>
            </a:r>
            <a:r>
              <a:rPr lang="en-US" sz="1300" u="sng" dirty="0">
                <a:hlinkClick r:id="rId3" invalidUrl="https://www.ncsc.org/~/media/Files/PDF/Topics/Gender and Racial Fairness/kangIBprimer.ashx"/>
              </a:rPr>
              <a:t>https://www.ncsc.org/~/media/Files/PDF/Topics/Gender%20and%20Racial%20Fairness/kangIBprimer.ashx</a:t>
            </a:r>
            <a:endParaRPr lang="en-US" sz="1300" dirty="0"/>
          </a:p>
          <a:p>
            <a:r>
              <a:rPr lang="en-US" sz="1300" dirty="0"/>
              <a:t>See also </a:t>
            </a:r>
            <a:r>
              <a:rPr lang="en-US" sz="1300" u="sng" dirty="0">
                <a:hlinkClick r:id="rId4"/>
              </a:rPr>
              <a:t>https://www.youtube.com/watch?v=OQGIgohunVw&amp;feature=youtu.be</a:t>
            </a:r>
            <a:endParaRPr lang="en-US" sz="1300" dirty="0"/>
          </a:p>
          <a:p>
            <a:endParaRPr lang="en-US" dirty="0"/>
          </a:p>
          <a:p>
            <a:r>
              <a:rPr lang="en-US" dirty="0"/>
              <a:t>Image source</a:t>
            </a:r>
          </a:p>
          <a:p>
            <a:r>
              <a:rPr lang="en-US" dirty="0">
                <a:hlinkClick r:id="rId5"/>
              </a:rPr>
              <a:t>https://nccc.georgetown.edu/bias/module-1/2.php</a:t>
            </a:r>
            <a:endParaRPr lang="en-US" dirty="0"/>
          </a:p>
          <a:p>
            <a:endParaRPr lang="en-US" dirty="0"/>
          </a:p>
        </p:txBody>
      </p:sp>
      <p:sp>
        <p:nvSpPr>
          <p:cNvPr id="4" name="Slide Number Placeholder 3"/>
          <p:cNvSpPr>
            <a:spLocks noGrp="1"/>
          </p:cNvSpPr>
          <p:nvPr>
            <p:ph type="sldNum" sz="quarter" idx="10"/>
          </p:nvPr>
        </p:nvSpPr>
        <p:spPr/>
        <p:txBody>
          <a:bodyPr/>
          <a:lstStyle/>
          <a:p>
            <a:fld id="{C6079260-FD3C-6649-BD4E-819CD09B65F3}" type="slidenum">
              <a:rPr lang="en-US" smtClean="0"/>
              <a:t>14</a:t>
            </a:fld>
            <a:endParaRPr lang="en-US"/>
          </a:p>
        </p:txBody>
      </p:sp>
      <p:sp>
        <p:nvSpPr>
          <p:cNvPr id="5" name="Footer Placeholder 4"/>
          <p:cNvSpPr>
            <a:spLocks noGrp="1"/>
          </p:cNvSpPr>
          <p:nvPr>
            <p:ph type="ftr" sz="quarter" idx="11"/>
          </p:nvPr>
        </p:nvSpPr>
        <p:spPr/>
        <p:txBody>
          <a:bodyPr/>
          <a:lstStyle/>
          <a:p>
            <a:r>
              <a:rPr lang="en-US"/>
              <a:t>CT Commission on RED CJS - IMRP | CCSU</a:t>
            </a:r>
          </a:p>
        </p:txBody>
      </p:sp>
      <p:sp>
        <p:nvSpPr>
          <p:cNvPr id="6" name="Header Placeholder 5"/>
          <p:cNvSpPr>
            <a:spLocks noGrp="1"/>
          </p:cNvSpPr>
          <p:nvPr>
            <p:ph type="hdr" sz="quarter" idx="12"/>
          </p:nvPr>
        </p:nvSpPr>
        <p:spPr/>
        <p:txBody>
          <a:bodyPr/>
          <a:lstStyle/>
          <a:p>
            <a:r>
              <a:rPr lang="en-US"/>
              <a:t>Implicit Bias Training Project                                                                State of CT 2019</a:t>
            </a:r>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007352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runs 3:12 seconds. </a:t>
            </a:r>
          </a:p>
          <a:p>
            <a:endParaRPr lang="en-US" dirty="0"/>
          </a:p>
          <a:p>
            <a:r>
              <a:rPr lang="en-US" dirty="0"/>
              <a:t>Play video and seek feedback from group. </a:t>
            </a:r>
          </a:p>
          <a:p>
            <a:endParaRPr lang="en-US" dirty="0"/>
          </a:p>
          <a:p>
            <a:r>
              <a:rPr lang="en-US"/>
              <a:t>https://www.youtube.com/watch?v=OQGIgohunVw</a:t>
            </a:r>
            <a:endParaRPr lang="en-US" dirty="0"/>
          </a:p>
        </p:txBody>
      </p:sp>
      <p:sp>
        <p:nvSpPr>
          <p:cNvPr id="4" name="Header Placeholder 3"/>
          <p:cNvSpPr>
            <a:spLocks noGrp="1"/>
          </p:cNvSpPr>
          <p:nvPr>
            <p:ph type="hdr" sz="quarter"/>
          </p:nvPr>
        </p:nvSpPr>
        <p:spPr/>
        <p:txBody>
          <a:bodyPr/>
          <a:lstStyle/>
          <a:p>
            <a:r>
              <a:rPr lang="en-US"/>
              <a:t>Implicit Bias Training Project                                                                State of CT 2019</a:t>
            </a:r>
          </a:p>
        </p:txBody>
      </p:sp>
      <p:sp>
        <p:nvSpPr>
          <p:cNvPr id="5" name="Date Placeholder 4"/>
          <p:cNvSpPr>
            <a:spLocks noGrp="1"/>
          </p:cNvSpPr>
          <p:nvPr>
            <p:ph type="dt" idx="1"/>
          </p:nvPr>
        </p:nvSpPr>
        <p:spPr/>
        <p:txBody>
          <a:bodyPr/>
          <a:lstStyle/>
          <a:p>
            <a:endParaRPr lang="en-US"/>
          </a:p>
        </p:txBody>
      </p:sp>
      <p:sp>
        <p:nvSpPr>
          <p:cNvPr id="6" name="Footer Placeholder 5"/>
          <p:cNvSpPr>
            <a:spLocks noGrp="1"/>
          </p:cNvSpPr>
          <p:nvPr>
            <p:ph type="ftr" sz="quarter" idx="4"/>
          </p:nvPr>
        </p:nvSpPr>
        <p:spPr/>
        <p:txBody>
          <a:bodyPr/>
          <a:lstStyle/>
          <a:p>
            <a:r>
              <a:rPr lang="en-US"/>
              <a:t>CT Commission on RED CJS - IMRP | CCSU</a:t>
            </a:r>
          </a:p>
        </p:txBody>
      </p:sp>
      <p:sp>
        <p:nvSpPr>
          <p:cNvPr id="7" name="Slide Number Placeholder 6"/>
          <p:cNvSpPr>
            <a:spLocks noGrp="1"/>
          </p:cNvSpPr>
          <p:nvPr>
            <p:ph type="sldNum" sz="quarter" idx="5"/>
          </p:nvPr>
        </p:nvSpPr>
        <p:spPr/>
        <p:txBody>
          <a:bodyPr/>
          <a:lstStyle/>
          <a:p>
            <a:fld id="{318FB36C-A8AC-49E2-8342-22D63B3C7526}" type="slidenum">
              <a:rPr lang="en-US" smtClean="0"/>
              <a:t>15</a:t>
            </a:fld>
            <a:endParaRPr lang="en-US"/>
          </a:p>
        </p:txBody>
      </p:sp>
    </p:spTree>
    <p:extLst>
      <p:ext uri="{BB962C8B-B14F-4D97-AF65-F5344CB8AC3E}">
        <p14:creationId xmlns:p14="http://schemas.microsoft.com/office/powerpoint/2010/main" val="3979518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Along with the existence of schema, another central claim of schema theory is that their function is to help us make sense of the complex world of information that we live in. They also enable us to make generalizations about situations, people and places. Stereotypes are an example of a social schema and how we can generalize about groups of people to save our cognitive energy.</a:t>
            </a:r>
          </a:p>
          <a:p>
            <a:endParaRPr lang="en-US" sz="1200" b="0" i="0" kern="1200" dirty="0">
              <a:solidFill>
                <a:schemeClr val="tx1"/>
              </a:solidFill>
              <a:effectLst/>
              <a:latin typeface="+mn-lt"/>
              <a:ea typeface="+mn-ea"/>
              <a:cs typeface="+mn-cs"/>
            </a:endParaRPr>
          </a:p>
          <a:p>
            <a:r>
              <a:rPr lang="en-US" b="1" dirty="0"/>
              <a:t>EVEN NEW INFORMATION CAN STRENGTHEN STEREOTYPES </a:t>
            </a:r>
          </a:p>
          <a:p>
            <a:r>
              <a:rPr lang="en-US" sz="1200" b="0" i="0" kern="1200" dirty="0">
                <a:solidFill>
                  <a:schemeClr val="tx1"/>
                </a:solidFill>
                <a:effectLst/>
                <a:latin typeface="+mn-lt"/>
                <a:ea typeface="+mn-ea"/>
                <a:cs typeface="+mn-cs"/>
              </a:rPr>
              <a:t>If we have an existing stereotype (social schema) about a group of people, we use this schema when we’re processing new information and we might tend to focus only on details that are consistent with our schema, since this is cognitively easier. This means that we might focus on and remember details of someone that are consistent with our existing stereotype, which is how stereotypes might be reinforced. </a:t>
            </a:r>
          </a:p>
          <a:p>
            <a:endParaRPr lang="en-US" sz="1200" b="0" i="0" kern="1200" dirty="0">
              <a:solidFill>
                <a:schemeClr val="tx1"/>
              </a:solidFill>
              <a:effectLst/>
              <a:latin typeface="+mn-lt"/>
              <a:ea typeface="+mn-ea"/>
              <a:cs typeface="+mn-cs"/>
            </a:endParaRPr>
          </a:p>
          <a:p>
            <a:r>
              <a:rPr lang="en-US" dirty="0"/>
              <a:t>https://www.themantic-education.com/ibpsych/2017/11/29/schema-theory-a-summary/</a:t>
            </a:r>
          </a:p>
          <a:p>
            <a:r>
              <a:rPr lang="en-US" dirty="0"/>
              <a:t>Thematic Education’s IB Psychology, A Student’s Guide, Travis Dixon</a:t>
            </a:r>
          </a:p>
          <a:p>
            <a:endParaRPr lang="en-US" dirty="0"/>
          </a:p>
        </p:txBody>
      </p:sp>
      <p:sp>
        <p:nvSpPr>
          <p:cNvPr id="4" name="Header Placeholder 3"/>
          <p:cNvSpPr>
            <a:spLocks noGrp="1"/>
          </p:cNvSpPr>
          <p:nvPr>
            <p:ph type="hdr" sz="quarter" idx="10"/>
          </p:nvPr>
        </p:nvSpPr>
        <p:spPr/>
        <p:txBody>
          <a:bodyPr/>
          <a:lstStyle/>
          <a:p>
            <a:r>
              <a:rPr lang="en-US"/>
              <a:t>Implicit Bias Training Project                                                                State of CT 2019</a:t>
            </a:r>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a:t>CT Commission on RED CJS - IMRP | CCSU</a:t>
            </a:r>
          </a:p>
        </p:txBody>
      </p:sp>
      <p:sp>
        <p:nvSpPr>
          <p:cNvPr id="7" name="Slide Number Placeholder 6"/>
          <p:cNvSpPr>
            <a:spLocks noGrp="1"/>
          </p:cNvSpPr>
          <p:nvPr>
            <p:ph type="sldNum" sz="quarter" idx="13"/>
          </p:nvPr>
        </p:nvSpPr>
        <p:spPr/>
        <p:txBody>
          <a:bodyPr/>
          <a:lstStyle/>
          <a:p>
            <a:fld id="{318FB36C-A8AC-49E2-8342-22D63B3C7526}" type="slidenum">
              <a:rPr lang="en-US" smtClean="0"/>
              <a:t>16</a:t>
            </a:fld>
            <a:endParaRPr lang="en-US"/>
          </a:p>
        </p:txBody>
      </p:sp>
    </p:spTree>
    <p:extLst>
      <p:ext uri="{BB962C8B-B14F-4D97-AF65-F5344CB8AC3E}">
        <p14:creationId xmlns:p14="http://schemas.microsoft.com/office/powerpoint/2010/main" val="3392668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defRPr/>
            </a:pPr>
            <a:r>
              <a:rPr lang="en-US" sz="1300" dirty="0"/>
              <a:t>Unpacking schemas can reveal biases and stereotypes that if left unchecked could result in discriminatory behavior.  </a:t>
            </a:r>
          </a:p>
          <a:p>
            <a:endParaRPr lang="en-US" dirty="0"/>
          </a:p>
          <a:p>
            <a:r>
              <a:rPr lang="en-US" dirty="0"/>
              <a:t>Source:</a:t>
            </a:r>
            <a:r>
              <a:rPr lang="en-US" baseline="0" dirty="0"/>
              <a:t>  </a:t>
            </a:r>
            <a:r>
              <a:rPr lang="en-US" sz="1300" dirty="0"/>
              <a:t>Jerry Kang, Implicit Bias: </a:t>
            </a:r>
            <a:r>
              <a:rPr lang="en-US" sz="1300" dirty="0" err="1"/>
              <a:t>APrimer</a:t>
            </a:r>
            <a:r>
              <a:rPr lang="en-US" sz="1300" dirty="0"/>
              <a:t> for State Courts (National Center for State Courts, 2009). </a:t>
            </a:r>
            <a:r>
              <a:rPr lang="en-US" sz="1300" u="sng" dirty="0">
                <a:hlinkClick r:id="rId3" invalidUrl="https://www.ncsc.org/~/media/Files/PDF/Topics/Gender and Racial Fairness/kangIBprimer.ashx"/>
              </a:rPr>
              <a:t>https://www.ncsc.org/~/media/Files/PDF/Topics/Gender%20and%20Racial%20Fairness/kangIBprimer.ashx</a:t>
            </a:r>
            <a:endParaRPr lang="en-US" sz="1300" dirty="0"/>
          </a:p>
          <a:p>
            <a:r>
              <a:rPr lang="en-US" sz="1300" dirty="0"/>
              <a:t>See also </a:t>
            </a:r>
            <a:r>
              <a:rPr lang="en-US" sz="1300" u="sng" dirty="0">
                <a:hlinkClick r:id="rId4"/>
              </a:rPr>
              <a:t>https://www.youtube.com/watch?v=OQGIgohunVw&amp;feature=youtu.be</a:t>
            </a:r>
            <a:endParaRPr lang="en-US" sz="1300" dirty="0"/>
          </a:p>
          <a:p>
            <a:endParaRPr lang="en-US" dirty="0"/>
          </a:p>
          <a:p>
            <a:r>
              <a:rPr lang="en-US" sz="1400" dirty="0"/>
              <a:t>Social schemas</a:t>
            </a:r>
            <a:r>
              <a:rPr lang="en-US" sz="1400" baseline="0" dirty="0"/>
              <a:t> lead to stereotypes and some also reinforce stereotypes. </a:t>
            </a:r>
            <a:r>
              <a:rPr lang="en-US" sz="1400" baseline="0" dirty="0">
                <a:solidFill>
                  <a:schemeClr val="tx1">
                    <a:lumMod val="95000"/>
                    <a:lumOff val="5000"/>
                  </a:schemeClr>
                </a:solidFill>
              </a:rPr>
              <a:t>I</a:t>
            </a:r>
            <a:r>
              <a:rPr lang="en-US" sz="1400" dirty="0">
                <a:solidFill>
                  <a:schemeClr val="tx1">
                    <a:lumMod val="95000"/>
                    <a:lumOff val="5000"/>
                  </a:schemeClr>
                </a:solidFill>
              </a:rPr>
              <a:t>mplicit bias may form as a result of exposure to persistent stereotypes.</a:t>
            </a:r>
            <a:r>
              <a:rPr lang="en-US" sz="1400" baseline="0" dirty="0"/>
              <a:t> </a:t>
            </a:r>
          </a:p>
          <a:p>
            <a:endParaRPr lang="en-US" sz="1400" baseline="0" dirty="0"/>
          </a:p>
          <a:p>
            <a:r>
              <a:rPr lang="en-US" sz="1400" b="0" i="0" kern="1200" dirty="0">
                <a:solidFill>
                  <a:schemeClr val="tx1"/>
                </a:solidFill>
                <a:effectLst/>
                <a:latin typeface="+mn-lt"/>
                <a:ea typeface="+mn-ea"/>
                <a:cs typeface="+mn-cs"/>
              </a:rPr>
              <a:t>One way schemas can influence cognition is that they can affect our ability to comprehend new information. When we’re exposed to new information we relate it to our existing knowledge (our schemas) and this can improve our comprehension of that information (as seen in Bransford and Johnson’s study).</a:t>
            </a:r>
          </a:p>
          <a:p>
            <a:endParaRPr lang="en-US" sz="1400" b="0" i="0" kern="1200" dirty="0">
              <a:solidFill>
                <a:schemeClr val="tx1"/>
              </a:solidFill>
              <a:effectLst/>
              <a:latin typeface="+mn-lt"/>
              <a:ea typeface="+mn-ea"/>
              <a:cs typeface="+mn-cs"/>
            </a:endParaRPr>
          </a:p>
          <a:p>
            <a:r>
              <a:rPr lang="en-US" sz="1400" b="0" i="0" kern="1200" dirty="0">
                <a:solidFill>
                  <a:schemeClr val="tx1"/>
                </a:solidFill>
                <a:effectLst/>
                <a:latin typeface="+mn-lt"/>
                <a:ea typeface="+mn-ea"/>
                <a:cs typeface="+mn-cs"/>
              </a:rPr>
              <a:t>This process of relating new information to existing schema can also influence our processing of new information and can lead to confirmation bias. If we have an existing stereotype (social schema) about a group of people, we use this schema when we’re processing new information and we might tend to focus only on details that are consistent with our schema, since this is cognitively easier. This means that we might focus on and remember details of someone that are consistent with our existing stereotype, which is how stereotypes might be reinforced.</a:t>
            </a:r>
          </a:p>
          <a:p>
            <a:endParaRPr lang="en-US" sz="1400" b="0" i="0" kern="1200" dirty="0">
              <a:solidFill>
                <a:schemeClr val="tx1"/>
              </a:solidFill>
              <a:effectLst/>
              <a:latin typeface="+mn-lt"/>
              <a:ea typeface="+mn-ea"/>
              <a:cs typeface="+mn-cs"/>
            </a:endParaRPr>
          </a:p>
          <a:p>
            <a:r>
              <a:rPr lang="en-US" sz="1400" dirty="0"/>
              <a:t>https://www.themantic-education.com/ibpsych/2017/11/29/schema-theory-a-summary/</a:t>
            </a:r>
          </a:p>
          <a:p>
            <a:r>
              <a:rPr lang="en-US" sz="1400" dirty="0"/>
              <a:t>Thematic Education’s IB Psychology, A Student’s Guide, Travis Dixon</a:t>
            </a:r>
            <a:endParaRPr lang="en-US" sz="1300" dirty="0"/>
          </a:p>
          <a:p>
            <a:endParaRPr lang="en-US" dirty="0"/>
          </a:p>
          <a:p>
            <a:r>
              <a:rPr lang="en-US" dirty="0"/>
              <a:t>Image source </a:t>
            </a:r>
            <a:r>
              <a:rPr lang="en-US" dirty="0">
                <a:hlinkClick r:id="rId5"/>
              </a:rPr>
              <a:t>https://nccc.georgetown.edu/bias/module-1/2.php</a:t>
            </a:r>
            <a:endParaRPr lang="en-US" dirty="0"/>
          </a:p>
          <a:p>
            <a:endParaRPr lang="en-US" dirty="0"/>
          </a:p>
        </p:txBody>
      </p:sp>
      <p:sp>
        <p:nvSpPr>
          <p:cNvPr id="4" name="Slide Number Placeholder 3"/>
          <p:cNvSpPr>
            <a:spLocks noGrp="1"/>
          </p:cNvSpPr>
          <p:nvPr>
            <p:ph type="sldNum" sz="quarter" idx="10"/>
          </p:nvPr>
        </p:nvSpPr>
        <p:spPr/>
        <p:txBody>
          <a:bodyPr/>
          <a:lstStyle/>
          <a:p>
            <a:fld id="{C6079260-FD3C-6649-BD4E-819CD09B65F3}" type="slidenum">
              <a:rPr lang="en-US" smtClean="0"/>
              <a:t>17</a:t>
            </a:fld>
            <a:endParaRPr lang="en-US"/>
          </a:p>
        </p:txBody>
      </p:sp>
      <p:sp>
        <p:nvSpPr>
          <p:cNvPr id="5" name="Footer Placeholder 4"/>
          <p:cNvSpPr>
            <a:spLocks noGrp="1"/>
          </p:cNvSpPr>
          <p:nvPr>
            <p:ph type="ftr" sz="quarter" idx="11"/>
          </p:nvPr>
        </p:nvSpPr>
        <p:spPr/>
        <p:txBody>
          <a:bodyPr/>
          <a:lstStyle/>
          <a:p>
            <a:r>
              <a:rPr lang="en-US"/>
              <a:t>CT Commission on RED CJS - IMRP | CCSU</a:t>
            </a:r>
          </a:p>
        </p:txBody>
      </p:sp>
      <p:sp>
        <p:nvSpPr>
          <p:cNvPr id="6" name="Header Placeholder 5"/>
          <p:cNvSpPr>
            <a:spLocks noGrp="1"/>
          </p:cNvSpPr>
          <p:nvPr>
            <p:ph type="hdr" sz="quarter" idx="12"/>
          </p:nvPr>
        </p:nvSpPr>
        <p:spPr/>
        <p:txBody>
          <a:bodyPr/>
          <a:lstStyle/>
          <a:p>
            <a:r>
              <a:rPr lang="en-US"/>
              <a:t>Implicit Bias Training Project                                                                State of CT 2019</a:t>
            </a:r>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78252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 participants to READ ALOUD</a:t>
            </a:r>
            <a:r>
              <a:rPr lang="en-US" baseline="0" dirty="0"/>
              <a:t> altogether.</a:t>
            </a:r>
          </a:p>
          <a:p>
            <a:r>
              <a:rPr lang="en-US" baseline="0" dirty="0"/>
              <a:t>Virtual Version – ask for a volunteer to read this aloud </a:t>
            </a:r>
            <a:endParaRPr lang="en-US" dirty="0"/>
          </a:p>
          <a:p>
            <a:endParaRPr lang="en-US" dirty="0"/>
          </a:p>
          <a:p>
            <a:r>
              <a:rPr lang="en-US" dirty="0"/>
              <a:t>Connect our ability to process information quickly (mis-spelled words) by associating first and last letters, similarly to how our schemas for better or worse help us process situations and make decisions inherently influenced by bias and stereotypes. </a:t>
            </a:r>
          </a:p>
        </p:txBody>
      </p:sp>
      <p:sp>
        <p:nvSpPr>
          <p:cNvPr id="4" name="Slide Number Placeholder 3"/>
          <p:cNvSpPr>
            <a:spLocks noGrp="1"/>
          </p:cNvSpPr>
          <p:nvPr>
            <p:ph type="sldNum" sz="quarter" idx="10"/>
          </p:nvPr>
        </p:nvSpPr>
        <p:spPr/>
        <p:txBody>
          <a:bodyPr/>
          <a:lstStyle/>
          <a:p>
            <a:pPr>
              <a:defRPr/>
            </a:pPr>
            <a:fld id="{7DC9969C-DC84-4065-B4BB-A666FA7C8ACD}" type="slidenum">
              <a:rPr lang="en-US" smtClean="0"/>
              <a:pPr>
                <a:defRPr/>
              </a:pPr>
              <a:t>18</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849975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for a volunteer to play a game about colors. </a:t>
            </a:r>
          </a:p>
          <a:p>
            <a:endParaRPr lang="en-US" dirty="0"/>
          </a:p>
          <a:p>
            <a:r>
              <a:rPr lang="en-US" dirty="0"/>
              <a:t>Trainer will need a stopwatch (or other timer for this activity – consider using stopwatch on cell phone)</a:t>
            </a:r>
          </a:p>
        </p:txBody>
      </p:sp>
      <p:sp>
        <p:nvSpPr>
          <p:cNvPr id="4" name="Header Placeholder 3"/>
          <p:cNvSpPr>
            <a:spLocks noGrp="1"/>
          </p:cNvSpPr>
          <p:nvPr>
            <p:ph type="hdr" sz="quarter"/>
          </p:nvPr>
        </p:nvSpPr>
        <p:spPr/>
        <p:txBody>
          <a:bodyPr/>
          <a:lstStyle/>
          <a:p>
            <a:r>
              <a:rPr lang="en-US"/>
              <a:t>Implicit Bias Training Project                                                                State of CT 2019</a:t>
            </a:r>
          </a:p>
        </p:txBody>
      </p:sp>
      <p:sp>
        <p:nvSpPr>
          <p:cNvPr id="5" name="Date Placeholder 4"/>
          <p:cNvSpPr>
            <a:spLocks noGrp="1"/>
          </p:cNvSpPr>
          <p:nvPr>
            <p:ph type="dt" idx="1"/>
          </p:nvPr>
        </p:nvSpPr>
        <p:spPr/>
        <p:txBody>
          <a:bodyPr/>
          <a:lstStyle/>
          <a:p>
            <a:endParaRPr lang="en-US"/>
          </a:p>
        </p:txBody>
      </p:sp>
      <p:sp>
        <p:nvSpPr>
          <p:cNvPr id="6" name="Footer Placeholder 5"/>
          <p:cNvSpPr>
            <a:spLocks noGrp="1"/>
          </p:cNvSpPr>
          <p:nvPr>
            <p:ph type="ftr" sz="quarter" idx="4"/>
          </p:nvPr>
        </p:nvSpPr>
        <p:spPr/>
        <p:txBody>
          <a:bodyPr/>
          <a:lstStyle/>
          <a:p>
            <a:r>
              <a:rPr lang="en-US"/>
              <a:t>CT Commission on RED CJS - IMRP | CCSU</a:t>
            </a:r>
          </a:p>
        </p:txBody>
      </p:sp>
      <p:sp>
        <p:nvSpPr>
          <p:cNvPr id="7" name="Slide Number Placeholder 6"/>
          <p:cNvSpPr>
            <a:spLocks noGrp="1"/>
          </p:cNvSpPr>
          <p:nvPr>
            <p:ph type="sldNum" sz="quarter" idx="5"/>
          </p:nvPr>
        </p:nvSpPr>
        <p:spPr/>
        <p:txBody>
          <a:bodyPr/>
          <a:lstStyle/>
          <a:p>
            <a:fld id="{318FB36C-A8AC-49E2-8342-22D63B3C7526}" type="slidenum">
              <a:rPr lang="en-US" smtClean="0"/>
              <a:t>19</a:t>
            </a:fld>
            <a:endParaRPr lang="en-US"/>
          </a:p>
        </p:txBody>
      </p:sp>
    </p:spTree>
    <p:extLst>
      <p:ext uri="{BB962C8B-B14F-4D97-AF65-F5344CB8AC3E}">
        <p14:creationId xmlns:p14="http://schemas.microsoft.com/office/powerpoint/2010/main" val="2410920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slide to orient participants to Microsoft Teams and considerations for virtual learning. </a:t>
            </a:r>
          </a:p>
          <a:p>
            <a:r>
              <a:rPr lang="en-US" dirty="0"/>
              <a:t>Starting from left to right- video/camera, mute/microphone, share screen , other options, raise hand, chatbot, participants and end meeting </a:t>
            </a:r>
          </a:p>
          <a:p>
            <a:r>
              <a:rPr lang="en-US" dirty="0"/>
              <a:t>Remind participants they need to be out of VDI/VPN in order to prevent getting “kick out” of the training due to bandwidth issues </a:t>
            </a:r>
          </a:p>
        </p:txBody>
      </p:sp>
      <p:sp>
        <p:nvSpPr>
          <p:cNvPr id="4" name="Slide Number Placeholder 3"/>
          <p:cNvSpPr>
            <a:spLocks noGrp="1"/>
          </p:cNvSpPr>
          <p:nvPr>
            <p:ph type="sldNum" sz="quarter" idx="5"/>
          </p:nvPr>
        </p:nvSpPr>
        <p:spPr/>
        <p:txBody>
          <a:bodyPr/>
          <a:lstStyle/>
          <a:p>
            <a:fld id="{C5A846DB-9C3E-4CEE-B1F9-12E6699B91B5}" type="slidenum">
              <a:rPr lang="en-US" smtClean="0"/>
              <a:t>2</a:t>
            </a:fld>
            <a:endParaRPr lang="en-US"/>
          </a:p>
        </p:txBody>
      </p:sp>
    </p:spTree>
    <p:extLst>
      <p:ext uri="{BB962C8B-B14F-4D97-AF65-F5344CB8AC3E}">
        <p14:creationId xmlns:p14="http://schemas.microsoft.com/office/powerpoint/2010/main" val="2618285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Stroop Test –  Ask volunteer </a:t>
            </a:r>
            <a:r>
              <a:rPr lang="en-US" baseline="0" dirty="0"/>
              <a:t>to read aloud</a:t>
            </a:r>
            <a:r>
              <a:rPr lang="en-US" dirty="0"/>
              <a:t> by columns 1, 2, 3 from top to bottom by </a:t>
            </a:r>
            <a:r>
              <a:rPr lang="en-US" b="1" dirty="0"/>
              <a:t>COLOR of letters (no need to identify the column #)</a:t>
            </a:r>
          </a:p>
          <a:p>
            <a:r>
              <a:rPr lang="en-US" b="0" dirty="0"/>
              <a:t>Time how long it takes for them to complete the task and write this down. </a:t>
            </a:r>
          </a:p>
          <a:p>
            <a:endParaRPr lang="en-US" dirty="0"/>
          </a:p>
          <a:p>
            <a:r>
              <a:rPr lang="en-US" sz="1300" dirty="0"/>
              <a:t>For reference (but does not need to be explicitly discussed at the start of the activity)</a:t>
            </a:r>
          </a:p>
          <a:p>
            <a:r>
              <a:rPr lang="en-US" sz="1300" dirty="0"/>
              <a:t>John Ridley Stroop, American psychologist</a:t>
            </a:r>
          </a:p>
          <a:p>
            <a:pPr fontAlgn="t"/>
            <a:r>
              <a:rPr lang="en-US" sz="1300" dirty="0">
                <a:hlinkClick r:id="rId3"/>
              </a:rPr>
              <a:t>www.whatispsychology.biz</a:t>
            </a:r>
          </a:p>
          <a:p>
            <a:r>
              <a:rPr lang="en-US" sz="1300" dirty="0"/>
              <a:t>The </a:t>
            </a:r>
            <a:r>
              <a:rPr lang="en-US" sz="1300" b="1" dirty="0"/>
              <a:t>original paper</a:t>
            </a:r>
            <a:r>
              <a:rPr lang="en-US" sz="1300" dirty="0"/>
              <a:t> has been one of the most cited papers in the history of experimental psychology, leading to more than 700 </a:t>
            </a:r>
            <a:r>
              <a:rPr lang="en-US" sz="1300" b="1" dirty="0"/>
              <a:t>Stroop</a:t>
            </a:r>
            <a:r>
              <a:rPr lang="en-US" sz="1300" dirty="0"/>
              <a:t>-related articles in literature. The </a:t>
            </a:r>
            <a:r>
              <a:rPr lang="en-US" sz="1300" b="1" dirty="0"/>
              <a:t>effect</a:t>
            </a:r>
            <a:r>
              <a:rPr lang="en-US" sz="1300" dirty="0"/>
              <a:t> has been used to create a psychological </a:t>
            </a:r>
            <a:r>
              <a:rPr lang="en-US" sz="1300" b="1" dirty="0"/>
              <a:t>test</a:t>
            </a:r>
            <a:r>
              <a:rPr lang="en-US" sz="1300" dirty="0"/>
              <a:t> (</a:t>
            </a:r>
            <a:r>
              <a:rPr lang="en-US" sz="1300" b="1" dirty="0"/>
              <a:t>Stroop test</a:t>
            </a:r>
            <a:r>
              <a:rPr lang="en-US" sz="1300" dirty="0"/>
              <a:t>) that is widely used in clinical practice and investigation.</a:t>
            </a:r>
          </a:p>
          <a:p>
            <a:endParaRPr lang="en-US" sz="1300" dirty="0"/>
          </a:p>
          <a:p>
            <a:r>
              <a:rPr lang="en-US" dirty="0">
                <a:hlinkClick r:id="rId4"/>
              </a:rPr>
              <a:t>https://en.wikipedia.org/wiki/Stroop_effect</a:t>
            </a:r>
            <a:endParaRPr lang="en-US" sz="1300" dirty="0"/>
          </a:p>
          <a:p>
            <a:r>
              <a:rPr lang="en-US" sz="1300" dirty="0"/>
              <a:t>In </a:t>
            </a:r>
            <a:r>
              <a:rPr lang="en-US" sz="1300" dirty="0">
                <a:hlinkClick r:id="rId5" tooltip="Psychology"/>
              </a:rPr>
              <a:t>psychology</a:t>
            </a:r>
            <a:r>
              <a:rPr lang="en-US" sz="1300" dirty="0"/>
              <a:t>, the </a:t>
            </a:r>
            <a:r>
              <a:rPr lang="en-US" sz="1300" b="1" dirty="0"/>
              <a:t>Stroop effect</a:t>
            </a:r>
            <a:r>
              <a:rPr lang="en-US" sz="1300" dirty="0"/>
              <a:t> is a demonstration of interference in the </a:t>
            </a:r>
            <a:r>
              <a:rPr lang="en-US" sz="1300" dirty="0">
                <a:hlinkClick r:id="rId6" tooltip="Reaction time"/>
              </a:rPr>
              <a:t>reaction </a:t>
            </a:r>
            <a:r>
              <a:rPr lang="en-US" sz="1300" dirty="0" err="1">
                <a:hlinkClick r:id="rId6" tooltip="Reaction time"/>
              </a:rPr>
              <a:t>time</a:t>
            </a:r>
            <a:r>
              <a:rPr lang="en-US" sz="1300" dirty="0" err="1"/>
              <a:t>of</a:t>
            </a:r>
            <a:r>
              <a:rPr lang="en-US" sz="1300" dirty="0"/>
              <a:t> a task.</a:t>
            </a:r>
          </a:p>
          <a:p>
            <a:r>
              <a:rPr lang="en-US" sz="1300" dirty="0"/>
              <a:t>When the name of a color (e.g., "blue", "green", or "red") is printed in a color which is not denoted by the name (i.e., the word "red" printed in blue ink instead of red ink), naming the color of the word takes longer and is more prone to errors than when the color of the ink matches the name of the color.</a:t>
            </a:r>
          </a:p>
          <a:p>
            <a:r>
              <a:rPr lang="en-US" sz="1300" dirty="0"/>
              <a:t>The effect is named after </a:t>
            </a:r>
            <a:r>
              <a:rPr lang="en-US" sz="1300" dirty="0">
                <a:hlinkClick r:id="rId7" tooltip="John Ridley Stroop"/>
              </a:rPr>
              <a:t>John Ridley Stroop</a:t>
            </a:r>
            <a:r>
              <a:rPr lang="en-US" sz="1300" dirty="0"/>
              <a:t>, who first published the effect in English in 1935.</a:t>
            </a:r>
            <a:r>
              <a:rPr lang="en-US" sz="1300" baseline="30000" dirty="0">
                <a:hlinkClick r:id="rId8"/>
              </a:rPr>
              <a:t>[1]</a:t>
            </a:r>
            <a:r>
              <a:rPr lang="en-US" sz="1300" dirty="0"/>
              <a:t> The effect had previously been published in Germany in 1929 by other authors.</a:t>
            </a:r>
            <a:r>
              <a:rPr lang="en-US" sz="1300" baseline="30000" dirty="0">
                <a:hlinkClick r:id="rId9"/>
              </a:rPr>
              <a:t>[2]</a:t>
            </a:r>
            <a:r>
              <a:rPr lang="en-US" sz="1300" baseline="30000" dirty="0">
                <a:hlinkClick r:id="rId10"/>
              </a:rPr>
              <a:t>[3]</a:t>
            </a:r>
            <a:r>
              <a:rPr lang="en-US" sz="1300" baseline="30000" dirty="0">
                <a:hlinkClick r:id="rId11"/>
              </a:rPr>
              <a:t>[4]</a:t>
            </a:r>
            <a:r>
              <a:rPr lang="en-US" sz="1300" dirty="0"/>
              <a:t> The original paper has been one of the most cited papers in the history of </a:t>
            </a:r>
            <a:r>
              <a:rPr lang="en-US" sz="1300" dirty="0">
                <a:hlinkClick r:id="rId12" tooltip="Experimental psychology"/>
              </a:rPr>
              <a:t>experimental psychology</a:t>
            </a:r>
            <a:r>
              <a:rPr lang="en-US" sz="1300" dirty="0"/>
              <a:t>, leading to more than 700 Stroop-related articles in literature.</a:t>
            </a:r>
            <a:r>
              <a:rPr lang="en-US" sz="1300" baseline="30000" dirty="0">
                <a:hlinkClick r:id="rId11"/>
              </a:rPr>
              <a:t>[4]</a:t>
            </a:r>
            <a:r>
              <a:rPr lang="en-US" sz="1300" dirty="0"/>
              <a:t> The effect has been used to create a psychological test (</a:t>
            </a:r>
            <a:r>
              <a:rPr lang="en-US" sz="1300" b="1" dirty="0"/>
              <a:t>Stroop test</a:t>
            </a:r>
            <a:r>
              <a:rPr lang="en-US" sz="1300" dirty="0"/>
              <a:t>) that is widely used in clinical practice and investigation.</a:t>
            </a:r>
          </a:p>
          <a:p>
            <a:endParaRPr lang="en-US" sz="1300" dirty="0"/>
          </a:p>
        </p:txBody>
      </p:sp>
      <p:sp>
        <p:nvSpPr>
          <p:cNvPr id="4" name="Slide Number Placeholder 3"/>
          <p:cNvSpPr>
            <a:spLocks noGrp="1"/>
          </p:cNvSpPr>
          <p:nvPr>
            <p:ph type="sldNum" sz="quarter" idx="10"/>
          </p:nvPr>
        </p:nvSpPr>
        <p:spPr/>
        <p:txBody>
          <a:bodyPr/>
          <a:lstStyle/>
          <a:p>
            <a:pPr>
              <a:defRPr/>
            </a:pPr>
            <a:fld id="{7DC9969C-DC84-4065-B4BB-A666FA7C8ACD}" type="slidenum">
              <a:rPr lang="en-US" smtClean="0"/>
              <a:pPr>
                <a:defRPr/>
              </a:pPr>
              <a:t>20</a:t>
            </a:fld>
            <a:endParaRPr lang="en-US"/>
          </a:p>
        </p:txBody>
      </p:sp>
      <p:sp>
        <p:nvSpPr>
          <p:cNvPr id="5" name="Footer Placeholder 4"/>
          <p:cNvSpPr>
            <a:spLocks noGrp="1"/>
          </p:cNvSpPr>
          <p:nvPr>
            <p:ph type="ftr" sz="quarter" idx="11"/>
          </p:nvPr>
        </p:nvSpPr>
        <p:spPr/>
        <p:txBody>
          <a:bodyPr/>
          <a:lstStyle/>
          <a:p>
            <a:r>
              <a:rPr lang="en-US"/>
              <a:t>CT Commission on RED CJS - IMRP | CCSU</a:t>
            </a:r>
          </a:p>
        </p:txBody>
      </p:sp>
      <p:sp>
        <p:nvSpPr>
          <p:cNvPr id="6" name="Header Placeholder 5"/>
          <p:cNvSpPr>
            <a:spLocks noGrp="1"/>
          </p:cNvSpPr>
          <p:nvPr>
            <p:ph type="hdr" sz="quarter" idx="12"/>
          </p:nvPr>
        </p:nvSpPr>
        <p:spPr/>
        <p:txBody>
          <a:bodyPr/>
          <a:lstStyle/>
          <a:p>
            <a:r>
              <a:rPr lang="en-US"/>
              <a:t>Implicit Bias Training Project                                                                State of CT 2019</a:t>
            </a:r>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054062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Stroop Test –  Ask volunteer </a:t>
            </a:r>
            <a:r>
              <a:rPr lang="en-US" baseline="0" dirty="0"/>
              <a:t>to read aloud</a:t>
            </a:r>
            <a:r>
              <a:rPr lang="en-US" dirty="0"/>
              <a:t> by columns 1, 2, 3 from top to bottom by </a:t>
            </a:r>
            <a:r>
              <a:rPr lang="en-US" b="1" dirty="0"/>
              <a:t>COLOR of letters (no need to identify the column #)</a:t>
            </a:r>
          </a:p>
          <a:p>
            <a:r>
              <a:rPr lang="en-US" b="0" dirty="0"/>
              <a:t>Time how long it takes for them to complete the task and write this down. </a:t>
            </a:r>
          </a:p>
          <a:p>
            <a:endParaRPr lang="en-US" b="1" dirty="0"/>
          </a:p>
        </p:txBody>
      </p:sp>
      <p:sp>
        <p:nvSpPr>
          <p:cNvPr id="4" name="Slide Number Placeholder 3"/>
          <p:cNvSpPr>
            <a:spLocks noGrp="1"/>
          </p:cNvSpPr>
          <p:nvPr>
            <p:ph type="sldNum" sz="quarter" idx="10"/>
          </p:nvPr>
        </p:nvSpPr>
        <p:spPr/>
        <p:txBody>
          <a:bodyPr/>
          <a:lstStyle/>
          <a:p>
            <a:pPr>
              <a:defRPr/>
            </a:pPr>
            <a:fld id="{7DC9969C-DC84-4065-B4BB-A666FA7C8ACD}" type="slidenum">
              <a:rPr lang="en-US" smtClean="0"/>
              <a:pPr>
                <a:defRPr/>
              </a:pPr>
              <a:t>21</a:t>
            </a:fld>
            <a:endParaRPr lang="en-US"/>
          </a:p>
        </p:txBody>
      </p:sp>
      <p:sp>
        <p:nvSpPr>
          <p:cNvPr id="5" name="Footer Placeholder 4"/>
          <p:cNvSpPr>
            <a:spLocks noGrp="1"/>
          </p:cNvSpPr>
          <p:nvPr>
            <p:ph type="ftr" sz="quarter" idx="11"/>
          </p:nvPr>
        </p:nvSpPr>
        <p:spPr/>
        <p:txBody>
          <a:bodyPr/>
          <a:lstStyle/>
          <a:p>
            <a:r>
              <a:rPr lang="en-US"/>
              <a:t>CT Commission on RED CJS - IMRP | CCSU</a:t>
            </a:r>
          </a:p>
        </p:txBody>
      </p:sp>
      <p:sp>
        <p:nvSpPr>
          <p:cNvPr id="6" name="Header Placeholder 5"/>
          <p:cNvSpPr>
            <a:spLocks noGrp="1"/>
          </p:cNvSpPr>
          <p:nvPr>
            <p:ph type="hdr" sz="quarter" idx="12"/>
          </p:nvPr>
        </p:nvSpPr>
        <p:spPr/>
        <p:txBody>
          <a:bodyPr/>
          <a:lstStyle/>
          <a:p>
            <a:r>
              <a:rPr lang="en-US"/>
              <a:t>Implicit Bias Training Project                                                                State of CT 2019</a:t>
            </a:r>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2328167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Stroop Test –  Ask volunteer </a:t>
            </a:r>
            <a:r>
              <a:rPr lang="en-US" baseline="0" dirty="0"/>
              <a:t>to read aloud</a:t>
            </a:r>
            <a:r>
              <a:rPr lang="en-US" dirty="0"/>
              <a:t> by columns 1, 2, 3 from top to bottom by </a:t>
            </a:r>
            <a:r>
              <a:rPr lang="en-US" b="1" dirty="0"/>
              <a:t>COLOR of letters (no need to identify the column #)</a:t>
            </a:r>
          </a:p>
          <a:p>
            <a:r>
              <a:rPr lang="en-US" b="0" dirty="0"/>
              <a:t>Time how long it takes for them to complete the task and write this down. </a:t>
            </a:r>
          </a:p>
          <a:p>
            <a:endParaRPr lang="en-US" b="0" dirty="0"/>
          </a:p>
          <a:p>
            <a:pPr defTabSz="956097">
              <a:defRPr/>
            </a:pPr>
            <a:r>
              <a:rPr lang="en-US" dirty="0"/>
              <a:t>DEBRIEF with participants – </a:t>
            </a:r>
          </a:p>
          <a:p>
            <a:pPr defTabSz="956097">
              <a:defRPr/>
            </a:pPr>
            <a:r>
              <a:rPr lang="en-US" dirty="0"/>
              <a:t>Note which one of the three rounds took the most time and which took the least. Seek feedback as to why. </a:t>
            </a:r>
          </a:p>
          <a:p>
            <a:pPr defTabSz="956097">
              <a:defRPr/>
            </a:pPr>
            <a:r>
              <a:rPr lang="en-US" dirty="0"/>
              <a:t>Word and color associations taught early on is difficult in short amount of time to differentiate and de-associating</a:t>
            </a:r>
            <a:r>
              <a:rPr lang="en-US" baseline="0" dirty="0"/>
              <a:t> the word and color (BIAS)</a:t>
            </a:r>
            <a:endParaRPr lang="en-US" dirty="0"/>
          </a:p>
          <a:p>
            <a:pPr defTabSz="956097">
              <a:defRPr/>
            </a:pPr>
            <a:endParaRPr lang="en-US" baseline="0" dirty="0"/>
          </a:p>
          <a:p>
            <a:pPr defTabSz="956097">
              <a:defRPr/>
            </a:pPr>
            <a:r>
              <a:rPr lang="en-US" baseline="0" dirty="0"/>
              <a:t>In this slide we are forced to slow down and think about the directions and reset the immediate need to call out the color we see. Disassociating the word and color is difficult because we are trying to break a strong association created, for most of us, in childhood. </a:t>
            </a:r>
          </a:p>
          <a:p>
            <a:pPr defTabSz="956097">
              <a:defRPr/>
            </a:pPr>
            <a:endParaRPr lang="en-US" dirty="0"/>
          </a:p>
          <a:p>
            <a:r>
              <a:rPr lang="en-US" dirty="0"/>
              <a:t>We see a color and know immediately what it is. We see a word and immediately recognize that word (assuming we are fully able). Separating the connection, the association, is difficult. </a:t>
            </a:r>
            <a:r>
              <a:rPr lang="en-US" b="1" dirty="0"/>
              <a:t>This is not limited to words and colors. It also applies to people, groups, stereotypes, and is bias.  </a:t>
            </a:r>
          </a:p>
          <a:p>
            <a:endParaRPr lang="en-US" dirty="0"/>
          </a:p>
        </p:txBody>
      </p:sp>
      <p:sp>
        <p:nvSpPr>
          <p:cNvPr id="4" name="Slide Number Placeholder 3"/>
          <p:cNvSpPr>
            <a:spLocks noGrp="1"/>
          </p:cNvSpPr>
          <p:nvPr>
            <p:ph type="sldNum" sz="quarter" idx="10"/>
          </p:nvPr>
        </p:nvSpPr>
        <p:spPr/>
        <p:txBody>
          <a:bodyPr/>
          <a:lstStyle/>
          <a:p>
            <a:pPr>
              <a:defRPr/>
            </a:pPr>
            <a:fld id="{7DC9969C-DC84-4065-B4BB-A666FA7C8ACD}" type="slidenum">
              <a:rPr lang="en-US" smtClean="0"/>
              <a:pPr>
                <a:defRPr/>
              </a:pPr>
              <a:t>22</a:t>
            </a:fld>
            <a:endParaRPr lang="en-US"/>
          </a:p>
        </p:txBody>
      </p:sp>
      <p:sp>
        <p:nvSpPr>
          <p:cNvPr id="5" name="Footer Placeholder 4"/>
          <p:cNvSpPr>
            <a:spLocks noGrp="1"/>
          </p:cNvSpPr>
          <p:nvPr>
            <p:ph type="ftr" sz="quarter" idx="11"/>
          </p:nvPr>
        </p:nvSpPr>
        <p:spPr/>
        <p:txBody>
          <a:bodyPr/>
          <a:lstStyle/>
          <a:p>
            <a:r>
              <a:rPr lang="en-US"/>
              <a:t>CT Commission on RED CJS - IMRP | CCSU</a:t>
            </a:r>
          </a:p>
        </p:txBody>
      </p:sp>
      <p:sp>
        <p:nvSpPr>
          <p:cNvPr id="6" name="Header Placeholder 5"/>
          <p:cNvSpPr>
            <a:spLocks noGrp="1"/>
          </p:cNvSpPr>
          <p:nvPr>
            <p:ph type="hdr" sz="quarter" idx="12"/>
          </p:nvPr>
        </p:nvSpPr>
        <p:spPr/>
        <p:txBody>
          <a:bodyPr/>
          <a:lstStyle/>
          <a:p>
            <a:r>
              <a:rPr lang="en-US"/>
              <a:t>Implicit Bias Training Project                                                                State of CT 2019</a:t>
            </a:r>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4136843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 hosted by LSA Inclusive Teaching Initiative, University of Michigan (</a:t>
            </a:r>
            <a:r>
              <a:rPr lang="en-US" dirty="0">
                <a:hlinkClick r:id="rId3"/>
              </a:rPr>
              <a:t>http://sites.lsa.umich.edu/inclusive-teaching/</a:t>
            </a:r>
            <a:r>
              <a:rPr lang="en-US" dirty="0"/>
              <a:t>).</a:t>
            </a:r>
          </a:p>
          <a:p>
            <a:r>
              <a:rPr lang="en-US" dirty="0"/>
              <a:t>Connect to Stroop</a:t>
            </a:r>
            <a:r>
              <a:rPr lang="en-US" baseline="0" dirty="0"/>
              <a:t> Test, processing information and learned associations (colors and words)</a:t>
            </a:r>
          </a:p>
          <a:p>
            <a:endParaRPr lang="en-US" baseline="0" dirty="0"/>
          </a:p>
          <a:p>
            <a:r>
              <a:rPr lang="en-US" baseline="0" dirty="0"/>
              <a:t>TALKING POINTS:</a:t>
            </a:r>
          </a:p>
          <a:p>
            <a:r>
              <a:rPr lang="en-US" baseline="0" dirty="0"/>
              <a:t>Reiterate that most of what we rely on is our subconscious mind. That subconscious mind holds so much of who we are  - our long term memory, feelings, emotions, involuntary bodily functions, and is shaped by spirituality, developmental stages, and what many call their “gut instinct” or intuition.  BUT when we rely on the subconscious, when we make decisions upon gut feelings, we have to question how that purported instinct was created.  </a:t>
            </a:r>
          </a:p>
          <a:p>
            <a:endParaRPr lang="en-US" baseline="0" dirty="0"/>
          </a:p>
          <a:p>
            <a:r>
              <a:rPr lang="en-US" baseline="0" dirty="0"/>
              <a:t>The history of our country, media (in particular marketing), our families, teachers, workplace, and personal experiences, shape how we see the world and shape the connections we see. How we value ourselves and others. Tell us what is beautiful, who is or will be successful, who is an us and who is a them. </a:t>
            </a:r>
          </a:p>
        </p:txBody>
      </p:sp>
      <p:sp>
        <p:nvSpPr>
          <p:cNvPr id="4" name="Slide Number Placeholder 3"/>
          <p:cNvSpPr>
            <a:spLocks noGrp="1"/>
          </p:cNvSpPr>
          <p:nvPr>
            <p:ph type="sldNum" sz="quarter" idx="5"/>
          </p:nvPr>
        </p:nvSpPr>
        <p:spPr/>
        <p:txBody>
          <a:bodyPr/>
          <a:lstStyle/>
          <a:p>
            <a:fld id="{318FB36C-A8AC-49E2-8342-22D63B3C7526}" type="slidenum">
              <a:rPr lang="en-US" smtClean="0"/>
              <a:t>23</a:t>
            </a:fld>
            <a:endParaRPr lang="en-US"/>
          </a:p>
        </p:txBody>
      </p:sp>
      <p:sp>
        <p:nvSpPr>
          <p:cNvPr id="5" name="Footer Placeholder 4"/>
          <p:cNvSpPr>
            <a:spLocks noGrp="1"/>
          </p:cNvSpPr>
          <p:nvPr>
            <p:ph type="ftr" sz="quarter" idx="10"/>
          </p:nvPr>
        </p:nvSpPr>
        <p:spPr/>
        <p:txBody>
          <a:bodyPr/>
          <a:lstStyle/>
          <a:p>
            <a:r>
              <a:rPr lang="en-US"/>
              <a:t>CT Commission on RED CJS - IMRP | CCSU</a:t>
            </a:r>
          </a:p>
        </p:txBody>
      </p:sp>
      <p:sp>
        <p:nvSpPr>
          <p:cNvPr id="6" name="Header Placeholder 5"/>
          <p:cNvSpPr>
            <a:spLocks noGrp="1"/>
          </p:cNvSpPr>
          <p:nvPr>
            <p:ph type="hdr" sz="quarter" idx="11"/>
          </p:nvPr>
        </p:nvSpPr>
        <p:spPr/>
        <p:txBody>
          <a:bodyPr/>
          <a:lstStyle/>
          <a:p>
            <a:r>
              <a:rPr lang="en-US"/>
              <a:t>Implicit Bias Training Project                                                                State of CT 2019</a:t>
            </a:r>
          </a:p>
        </p:txBody>
      </p:sp>
      <p:sp>
        <p:nvSpPr>
          <p:cNvPr id="7" name="Date Placeholder 6"/>
          <p:cNvSpPr>
            <a:spLocks noGrp="1"/>
          </p:cNvSpPr>
          <p:nvPr>
            <p:ph type="dt" idx="12"/>
          </p:nvPr>
        </p:nvSpPr>
        <p:spPr/>
        <p:txBody>
          <a:bodyPr/>
          <a:lstStyle/>
          <a:p>
            <a:endParaRPr lang="en-US"/>
          </a:p>
        </p:txBody>
      </p:sp>
    </p:spTree>
    <p:extLst>
      <p:ext uri="{BB962C8B-B14F-4D97-AF65-F5344CB8AC3E}">
        <p14:creationId xmlns:p14="http://schemas.microsoft.com/office/powerpoint/2010/main" val="2807835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Verna</a:t>
            </a:r>
            <a:r>
              <a:rPr lang="en-US" baseline="0" dirty="0"/>
              <a:t> Myers, Moving Diversity Forward: How to Go from Well-Meaning to Well-Doing (ABA, 2011)</a:t>
            </a:r>
          </a:p>
          <a:p>
            <a:r>
              <a:rPr lang="en-US" baseline="0" dirty="0"/>
              <a:t>Daniel Kahneman, Thinking Fast and Slow. </a:t>
            </a:r>
            <a:r>
              <a:rPr lang="en-US" baseline="0" dirty="0" err="1"/>
              <a:t>Farar</a:t>
            </a:r>
            <a:r>
              <a:rPr lang="en-US" baseline="0" dirty="0"/>
              <a:t>, Straus and Giroux, NY. (2011)</a:t>
            </a:r>
          </a:p>
          <a:p>
            <a:r>
              <a:rPr lang="en-US" baseline="0" dirty="0" err="1"/>
              <a:t>Mahzarin</a:t>
            </a:r>
            <a:r>
              <a:rPr lang="en-US" baseline="0" dirty="0"/>
              <a:t> R. </a:t>
            </a:r>
            <a:r>
              <a:rPr lang="en-US" baseline="0" dirty="0" err="1"/>
              <a:t>Banaji</a:t>
            </a:r>
            <a:r>
              <a:rPr lang="en-US" baseline="0" dirty="0"/>
              <a:t>, Anthony G. Greenwald, Blind Spot, Hidden Biases of Good People. Delacorte Press, NY (2013).</a:t>
            </a:r>
          </a:p>
          <a:p>
            <a:endParaRPr lang="en-US" baseline="0" dirty="0"/>
          </a:p>
          <a:p>
            <a:r>
              <a:rPr lang="en-US" dirty="0"/>
              <a:t>TALKING POINTS: </a:t>
            </a:r>
          </a:p>
          <a:p>
            <a:pPr defTabSz="956097">
              <a:defRPr/>
            </a:pPr>
            <a:r>
              <a:rPr lang="en-US" sz="1300" dirty="0"/>
              <a:t>There are benefits to schemas, they allow us to function especially in high pressure, high stress situations, not to mention everyday life. The dual processing of our brains (the conscious and unconscious) can help us be more productive, make decisions quickly, and see the big picture. As pressure, stress, anxiety, and other emotions build, it is common to rely more heavily on the unconscious to move us to a decision. Think of any day that you felt stressed at work. Similarly, when we don’t have to process a lot of information, we complete tasks by rote. An example is driving home from work. How many turns did you make. Or cleaning up email after a vacation- quickly moving through each one to “get it done.” </a:t>
            </a:r>
          </a:p>
          <a:p>
            <a:pPr defTabSz="956097">
              <a:defRPr/>
            </a:pPr>
            <a:endParaRPr lang="en-US" sz="1300" dirty="0"/>
          </a:p>
          <a:p>
            <a:pPr defTabSz="956097">
              <a:defRPr/>
            </a:pPr>
            <a:r>
              <a:rPr lang="en-US" sz="1300" dirty="0"/>
              <a:t>The unconscious sorting, the reliance on our experiences, emotions, preferences, can result in </a:t>
            </a:r>
            <a:r>
              <a:rPr lang="en-US" altLang="en-US" dirty="0">
                <a:latin typeface="Arial" pitchFamily="34" charset="0"/>
                <a:ea typeface="ヒラギノ明朝 ProN W6" pitchFamily="2" charset="-128"/>
              </a:rPr>
              <a:t>judgments of individuals based on group stereotypes and biases</a:t>
            </a:r>
            <a:r>
              <a:rPr lang="en-US" altLang="en-US" baseline="0" dirty="0">
                <a:latin typeface="Arial" pitchFamily="34" charset="0"/>
                <a:ea typeface="ヒラギノ明朝 ProN W6" pitchFamily="2" charset="-128"/>
              </a:rPr>
              <a:t>. </a:t>
            </a:r>
            <a:endParaRPr lang="en-US" altLang="en-US" dirty="0">
              <a:latin typeface="Arial" pitchFamily="34" charset="0"/>
              <a:ea typeface="ヒラギノ明朝 ProN W6" pitchFamily="2" charset="-128"/>
            </a:endParaRPr>
          </a:p>
          <a:p>
            <a:endParaRPr lang="en-US" dirty="0"/>
          </a:p>
          <a:p>
            <a:pPr defTabSz="956097">
              <a:defRPr/>
            </a:pPr>
            <a:r>
              <a:rPr lang="en-US" sz="1300" dirty="0"/>
              <a:t>In these situations we are moving too quickly through a decision – we need to slow down, pay attention, question our gut, examine why we are making a particular decision. </a:t>
            </a:r>
            <a:endParaRPr lang="en-US" dirty="0"/>
          </a:p>
        </p:txBody>
      </p:sp>
      <p:sp>
        <p:nvSpPr>
          <p:cNvPr id="4" name="Slide Number Placeholder 3"/>
          <p:cNvSpPr>
            <a:spLocks noGrp="1"/>
          </p:cNvSpPr>
          <p:nvPr>
            <p:ph type="sldNum" sz="quarter" idx="10"/>
          </p:nvPr>
        </p:nvSpPr>
        <p:spPr/>
        <p:txBody>
          <a:bodyPr/>
          <a:lstStyle/>
          <a:p>
            <a:fld id="{C15D94DF-7E94-8848-8D00-B42D141FB3BB}" type="slidenum">
              <a:rPr lang="en-US" smtClean="0"/>
              <a:t>24</a:t>
            </a:fld>
            <a:endParaRPr lang="en-US"/>
          </a:p>
        </p:txBody>
      </p:sp>
      <p:sp>
        <p:nvSpPr>
          <p:cNvPr id="5" name="Footer Placeholder 4"/>
          <p:cNvSpPr>
            <a:spLocks noGrp="1"/>
          </p:cNvSpPr>
          <p:nvPr>
            <p:ph type="ftr" sz="quarter" idx="11"/>
          </p:nvPr>
        </p:nvSpPr>
        <p:spPr/>
        <p:txBody>
          <a:bodyPr/>
          <a:lstStyle/>
          <a:p>
            <a:r>
              <a:rPr lang="en-US"/>
              <a:t>CT Commission on RED CJS - IMRP | CCSU</a:t>
            </a:r>
          </a:p>
        </p:txBody>
      </p:sp>
      <p:sp>
        <p:nvSpPr>
          <p:cNvPr id="6" name="Header Placeholder 5"/>
          <p:cNvSpPr>
            <a:spLocks noGrp="1"/>
          </p:cNvSpPr>
          <p:nvPr>
            <p:ph type="hdr" sz="quarter" idx="12"/>
          </p:nvPr>
        </p:nvSpPr>
        <p:spPr/>
        <p:txBody>
          <a:bodyPr/>
          <a:lstStyle/>
          <a:p>
            <a:r>
              <a:rPr lang="en-US"/>
              <a:t>Implicit Bias Training Project                                                                State of CT 2019</a:t>
            </a:r>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949424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defRPr/>
            </a:pPr>
            <a:r>
              <a:rPr lang="en-US" dirty="0"/>
              <a:t>Provide IAT-Race link prior to training/workshops for participants to prepare to discuss at TTT. Not </a:t>
            </a:r>
            <a:r>
              <a:rPr lang="en-US" dirty="0" err="1"/>
              <a:t>req’d</a:t>
            </a:r>
            <a:r>
              <a:rPr lang="en-US" dirty="0"/>
              <a:t> to bring report/output </a:t>
            </a:r>
            <a:r>
              <a:rPr lang="en-US" baseline="0" dirty="0"/>
              <a:t> </a:t>
            </a:r>
            <a:r>
              <a:rPr lang="en-US" dirty="0">
                <a:hlinkClick r:id="rId3"/>
              </a:rPr>
              <a:t>https://implicit.harvard.edu/implicit/aboutus.html</a:t>
            </a:r>
            <a:endParaRPr lang="en-US" dirty="0"/>
          </a:p>
          <a:p>
            <a:endParaRPr lang="en-US" b="1" u="sng" dirty="0"/>
          </a:p>
          <a:p>
            <a:r>
              <a:rPr lang="en-US" b="1" u="sng" dirty="0"/>
              <a:t>Large Group Discussion</a:t>
            </a:r>
          </a:p>
          <a:p>
            <a:r>
              <a:rPr lang="en-US" b="0" u="none" dirty="0"/>
              <a:t>Invite participants to share their experience with this activity. They </a:t>
            </a:r>
            <a:r>
              <a:rPr lang="en-US" b="1" u="none" dirty="0"/>
              <a:t>DO NOT </a:t>
            </a:r>
            <a:r>
              <a:rPr lang="en-US" b="0" u="none" dirty="0"/>
              <a:t>need to share the results of the test. </a:t>
            </a:r>
          </a:p>
          <a:p>
            <a:r>
              <a:rPr lang="en-US" dirty="0"/>
              <a:t>Prompts for sharing:</a:t>
            </a:r>
          </a:p>
          <a:p>
            <a:pPr marL="179268" indent="-179268">
              <a:buFont typeface="Arial" panose="020B0604020202020204" pitchFamily="34" charset="0"/>
              <a:buChar char="•"/>
            </a:pPr>
            <a:r>
              <a:rPr lang="en-US" dirty="0"/>
              <a:t>What did you notice happening for you when you were taking the IAT-Race?  (thoughts, concerns, feelings)</a:t>
            </a:r>
          </a:p>
          <a:p>
            <a:pPr marL="179268" indent="-179268">
              <a:buFont typeface="Arial" panose="020B0604020202020204" pitchFamily="34" charset="0"/>
              <a:buChar char="•"/>
            </a:pPr>
            <a:r>
              <a:rPr lang="en-US" dirty="0"/>
              <a:t>How did you feel when you were finished?</a:t>
            </a:r>
          </a:p>
          <a:p>
            <a:pPr marL="179268" indent="-179268">
              <a:buFont typeface="Arial" panose="020B0604020202020204" pitchFamily="34" charset="0"/>
              <a:buChar char="•"/>
            </a:pPr>
            <a:r>
              <a:rPr lang="en-US" dirty="0"/>
              <a:t>What surprised you or made an impression about the test, the process, or the results?</a:t>
            </a:r>
          </a:p>
          <a:p>
            <a:pPr marL="179268" indent="-179268">
              <a:buFont typeface="Arial" panose="020B0604020202020204" pitchFamily="34" charset="0"/>
              <a:buChar char="•"/>
            </a:pPr>
            <a:r>
              <a:rPr lang="en-US" dirty="0"/>
              <a:t>How comfortable would you be sharing your results (output) with a larger group?</a:t>
            </a:r>
          </a:p>
          <a:p>
            <a:pPr marL="179268" indent="-179268">
              <a:buFont typeface="Arial" panose="020B0604020202020204" pitchFamily="34" charset="0"/>
              <a:buChar char="•"/>
            </a:pPr>
            <a:r>
              <a:rPr lang="en-US" dirty="0"/>
              <a:t>What could you do to mitigate or decrease your personal racial bias?</a:t>
            </a:r>
          </a:p>
          <a:p>
            <a:endParaRPr lang="en-US" dirty="0"/>
          </a:p>
          <a:p>
            <a:endParaRPr lang="en-US" dirty="0"/>
          </a:p>
          <a:p>
            <a:r>
              <a:rPr lang="en-US" sz="1300" dirty="0"/>
              <a:t>Implicit Association Test: </a:t>
            </a:r>
            <a:r>
              <a:rPr lang="en-US" sz="1300" dirty="0">
                <a:solidFill>
                  <a:srgbClr val="0070C0"/>
                </a:solidFill>
                <a:hlinkClick r:id="rId4">
                  <a:extLst>
                    <a:ext uri="{A12FA001-AC4F-418D-AE19-62706E023703}">
                      <ahyp:hlinkClr xmlns:ahyp="http://schemas.microsoft.com/office/drawing/2018/hyperlinkcolor" val="tx"/>
                    </a:ext>
                  </a:extLst>
                </a:hlinkClick>
              </a:rPr>
              <a:t>https://implicit.harvard.edu/implicit/takeatest.html</a:t>
            </a:r>
            <a:endParaRPr lang="en-US" sz="1300" dirty="0">
              <a:solidFill>
                <a:srgbClr val="0070C0"/>
              </a:solidFill>
            </a:endParaRPr>
          </a:p>
          <a:p>
            <a:r>
              <a:rPr lang="en-US" sz="1300" dirty="0"/>
              <a:t>The implicit-association test (IAT) is a measure within social psychology designed to detect the strength of a person's automatic association between mental representations of objects (concepts) in memory.</a:t>
            </a:r>
          </a:p>
          <a:p>
            <a:r>
              <a:rPr lang="en-US" sz="1300" dirty="0"/>
              <a:t>A tool for measuring implicit bias </a:t>
            </a:r>
          </a:p>
          <a:p>
            <a:endParaRPr lang="en-US" sz="1300" dirty="0"/>
          </a:p>
          <a:p>
            <a:r>
              <a:rPr lang="en-US" sz="1300" dirty="0"/>
              <a:t>The Harvard </a:t>
            </a:r>
            <a:r>
              <a:rPr lang="en-US" sz="1300" b="1" dirty="0"/>
              <a:t>Implicit Association Test </a:t>
            </a:r>
            <a:r>
              <a:rPr lang="en-US" sz="1300" dirty="0"/>
              <a:t>for</a:t>
            </a:r>
            <a:r>
              <a:rPr lang="en-US" sz="1300" b="1" i="1" dirty="0"/>
              <a:t> race </a:t>
            </a:r>
            <a:r>
              <a:rPr lang="en-US" sz="1300" dirty="0"/>
              <a:t>reveals racial bias by measuring the amount of time it takes an individual to make an association between two concepts displayed as either words or images. So, for example, a person with implicit bias against African Americans might take longer to associate the word “good” with a Black face than with a White face. </a:t>
            </a:r>
          </a:p>
          <a:p>
            <a:r>
              <a:rPr lang="en-US" sz="1300" dirty="0"/>
              <a:t>Other tests exist </a:t>
            </a:r>
            <a:r>
              <a:rPr lang="mr-IN" sz="1300" dirty="0"/>
              <a:t>–</a:t>
            </a:r>
            <a:r>
              <a:rPr lang="en-US" sz="1300" dirty="0"/>
              <a:t> to determine bias, this is the most widely known.</a:t>
            </a:r>
          </a:p>
          <a:p>
            <a:r>
              <a:rPr lang="en-US" sz="1300" dirty="0"/>
              <a:t>We all have it. But this does not get you off the hook! </a:t>
            </a:r>
          </a:p>
        </p:txBody>
      </p:sp>
      <p:sp>
        <p:nvSpPr>
          <p:cNvPr id="4" name="Slide Number Placeholder 3"/>
          <p:cNvSpPr>
            <a:spLocks noGrp="1"/>
          </p:cNvSpPr>
          <p:nvPr>
            <p:ph type="sldNum" sz="quarter" idx="5"/>
          </p:nvPr>
        </p:nvSpPr>
        <p:spPr/>
        <p:txBody>
          <a:bodyPr/>
          <a:lstStyle/>
          <a:p>
            <a:fld id="{318FB36C-A8AC-49E2-8342-22D63B3C7526}" type="slidenum">
              <a:rPr lang="en-US" smtClean="0"/>
              <a:t>25</a:t>
            </a:fld>
            <a:endParaRPr lang="en-US"/>
          </a:p>
        </p:txBody>
      </p:sp>
      <p:sp>
        <p:nvSpPr>
          <p:cNvPr id="5" name="Footer Placeholder 4"/>
          <p:cNvSpPr>
            <a:spLocks noGrp="1"/>
          </p:cNvSpPr>
          <p:nvPr>
            <p:ph type="ftr" sz="quarter" idx="10"/>
          </p:nvPr>
        </p:nvSpPr>
        <p:spPr/>
        <p:txBody>
          <a:bodyPr/>
          <a:lstStyle/>
          <a:p>
            <a:r>
              <a:rPr lang="en-US"/>
              <a:t>CT Commission on RED CJS - IMRP | CCSU</a:t>
            </a:r>
          </a:p>
        </p:txBody>
      </p:sp>
      <p:sp>
        <p:nvSpPr>
          <p:cNvPr id="6" name="Header Placeholder 5"/>
          <p:cNvSpPr>
            <a:spLocks noGrp="1"/>
          </p:cNvSpPr>
          <p:nvPr>
            <p:ph type="hdr" sz="quarter" idx="11"/>
          </p:nvPr>
        </p:nvSpPr>
        <p:spPr/>
        <p:txBody>
          <a:bodyPr/>
          <a:lstStyle/>
          <a:p>
            <a:r>
              <a:rPr lang="en-US"/>
              <a:t>Implicit Bias Training Project                                                                State of CT 2019</a:t>
            </a:r>
          </a:p>
        </p:txBody>
      </p:sp>
      <p:sp>
        <p:nvSpPr>
          <p:cNvPr id="7" name="Date Placeholder 6"/>
          <p:cNvSpPr>
            <a:spLocks noGrp="1"/>
          </p:cNvSpPr>
          <p:nvPr>
            <p:ph type="dt" idx="12"/>
          </p:nvPr>
        </p:nvSpPr>
        <p:spPr/>
        <p:txBody>
          <a:bodyPr/>
          <a:lstStyle/>
          <a:p>
            <a:endParaRPr lang="en-US"/>
          </a:p>
        </p:txBody>
      </p:sp>
    </p:spTree>
    <p:extLst>
      <p:ext uri="{BB962C8B-B14F-4D97-AF65-F5344CB8AC3E}">
        <p14:creationId xmlns:p14="http://schemas.microsoft.com/office/powerpoint/2010/main" val="27857486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solidFill>
                  <a:schemeClr val="tx1">
                    <a:lumMod val="95000"/>
                    <a:lumOff val="5000"/>
                  </a:schemeClr>
                </a:solidFill>
                <a:hlinkClick r:id="rId3"/>
              </a:rPr>
              <a:t>PLAY VIDEO</a:t>
            </a:r>
            <a:r>
              <a:rPr lang="en-US" b="1" u="none" baseline="0" dirty="0">
                <a:solidFill>
                  <a:schemeClr val="tx1">
                    <a:lumMod val="95000"/>
                    <a:lumOff val="5000"/>
                  </a:schemeClr>
                </a:solidFill>
                <a:hlinkClick r:id="rId3"/>
              </a:rPr>
              <a:t> CLIP (1 minute) – embedded in slide </a:t>
            </a:r>
          </a:p>
          <a:p>
            <a:endParaRPr lang="en-US" dirty="0">
              <a:hlinkClick r:id="rId3"/>
            </a:endParaRPr>
          </a:p>
          <a:p>
            <a:r>
              <a:rPr lang="en-US" dirty="0">
                <a:hlinkClick r:id="rId3"/>
              </a:rPr>
              <a:t>https://www.youtube.com/watch?v=hr9xAcWv790</a:t>
            </a:r>
            <a:r>
              <a:rPr lang="en-US" dirty="0"/>
              <a:t>. (5:13).  TRIMMED to 1-minute clip</a:t>
            </a:r>
          </a:p>
          <a:p>
            <a:r>
              <a:rPr lang="en-US" dirty="0"/>
              <a:t>Results are overwhelming (3:30-4:33)</a:t>
            </a:r>
          </a:p>
          <a:p>
            <a:endParaRPr lang="en-US" dirty="0"/>
          </a:p>
          <a:p>
            <a:r>
              <a:rPr lang="en-US" sz="1300" dirty="0"/>
              <a:t>Lesson 5 in the Implicit Bias Video Series from </a:t>
            </a:r>
            <a:r>
              <a:rPr lang="en-US" sz="1300" dirty="0" err="1"/>
              <a:t>BruinX</a:t>
            </a:r>
            <a:r>
              <a:rPr lang="en-US" sz="1300" dirty="0"/>
              <a:t>, the R&amp;D unit within UCLA's Office of Equity, Diversity and Inclusion. </a:t>
            </a:r>
          </a:p>
          <a:p>
            <a:r>
              <a:rPr lang="en-US" sz="1300" dirty="0"/>
              <a:t>Quick and dirty</a:t>
            </a:r>
          </a:p>
          <a:p>
            <a:r>
              <a:rPr lang="en-US" sz="1300" dirty="0"/>
              <a:t>Measures association speed with words and concepts (images) – sorting speed indicates strength of association; IAT Effect measuring strength and attitude with implicit preferences</a:t>
            </a:r>
          </a:p>
          <a:p>
            <a:endParaRPr lang="en-US" dirty="0"/>
          </a:p>
        </p:txBody>
      </p:sp>
      <p:sp>
        <p:nvSpPr>
          <p:cNvPr id="4" name="Slide Number Placeholder 3"/>
          <p:cNvSpPr>
            <a:spLocks noGrp="1"/>
          </p:cNvSpPr>
          <p:nvPr>
            <p:ph type="sldNum" sz="quarter" idx="5"/>
          </p:nvPr>
        </p:nvSpPr>
        <p:spPr/>
        <p:txBody>
          <a:bodyPr/>
          <a:lstStyle/>
          <a:p>
            <a:fld id="{318FB36C-A8AC-49E2-8342-22D63B3C7526}" type="slidenum">
              <a:rPr lang="en-US" smtClean="0"/>
              <a:t>26</a:t>
            </a:fld>
            <a:endParaRPr lang="en-US"/>
          </a:p>
        </p:txBody>
      </p:sp>
      <p:sp>
        <p:nvSpPr>
          <p:cNvPr id="5" name="Footer Placeholder 4"/>
          <p:cNvSpPr>
            <a:spLocks noGrp="1"/>
          </p:cNvSpPr>
          <p:nvPr>
            <p:ph type="ftr" sz="quarter" idx="10"/>
          </p:nvPr>
        </p:nvSpPr>
        <p:spPr/>
        <p:txBody>
          <a:bodyPr/>
          <a:lstStyle/>
          <a:p>
            <a:r>
              <a:rPr lang="en-US"/>
              <a:t>CT Commission on RED CJS - IMRP | CCSU</a:t>
            </a:r>
          </a:p>
        </p:txBody>
      </p:sp>
      <p:sp>
        <p:nvSpPr>
          <p:cNvPr id="6" name="Header Placeholder 5"/>
          <p:cNvSpPr>
            <a:spLocks noGrp="1"/>
          </p:cNvSpPr>
          <p:nvPr>
            <p:ph type="hdr" sz="quarter" idx="11"/>
          </p:nvPr>
        </p:nvSpPr>
        <p:spPr/>
        <p:txBody>
          <a:bodyPr/>
          <a:lstStyle/>
          <a:p>
            <a:r>
              <a:rPr lang="en-US"/>
              <a:t>Implicit Bias Training Project                                                                State of CT 2019</a:t>
            </a:r>
          </a:p>
        </p:txBody>
      </p:sp>
      <p:sp>
        <p:nvSpPr>
          <p:cNvPr id="7" name="Date Placeholder 6"/>
          <p:cNvSpPr>
            <a:spLocks noGrp="1"/>
          </p:cNvSpPr>
          <p:nvPr>
            <p:ph type="dt" idx="12"/>
          </p:nvPr>
        </p:nvSpPr>
        <p:spPr/>
        <p:txBody>
          <a:bodyPr/>
          <a:lstStyle/>
          <a:p>
            <a:endParaRPr lang="en-US"/>
          </a:p>
        </p:txBody>
      </p:sp>
    </p:spTree>
    <p:extLst>
      <p:ext uri="{BB962C8B-B14F-4D97-AF65-F5344CB8AC3E}">
        <p14:creationId xmlns:p14="http://schemas.microsoft.com/office/powerpoint/2010/main" val="3867159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will explore how perceptions and stereotypes impact our thinking and behavior. </a:t>
            </a:r>
          </a:p>
        </p:txBody>
      </p:sp>
      <p:sp>
        <p:nvSpPr>
          <p:cNvPr id="4" name="Header Placeholder 3"/>
          <p:cNvSpPr>
            <a:spLocks noGrp="1"/>
          </p:cNvSpPr>
          <p:nvPr>
            <p:ph type="hdr" sz="quarter"/>
          </p:nvPr>
        </p:nvSpPr>
        <p:spPr/>
        <p:txBody>
          <a:bodyPr/>
          <a:lstStyle/>
          <a:p>
            <a:r>
              <a:rPr lang="en-US"/>
              <a:t>Implicit Bias Training Project                                                                State of CT 2019</a:t>
            </a:r>
          </a:p>
        </p:txBody>
      </p:sp>
      <p:sp>
        <p:nvSpPr>
          <p:cNvPr id="5" name="Date Placeholder 4"/>
          <p:cNvSpPr>
            <a:spLocks noGrp="1"/>
          </p:cNvSpPr>
          <p:nvPr>
            <p:ph type="dt" idx="1"/>
          </p:nvPr>
        </p:nvSpPr>
        <p:spPr/>
        <p:txBody>
          <a:bodyPr/>
          <a:lstStyle/>
          <a:p>
            <a:endParaRPr lang="en-US"/>
          </a:p>
        </p:txBody>
      </p:sp>
      <p:sp>
        <p:nvSpPr>
          <p:cNvPr id="6" name="Footer Placeholder 5"/>
          <p:cNvSpPr>
            <a:spLocks noGrp="1"/>
          </p:cNvSpPr>
          <p:nvPr>
            <p:ph type="ftr" sz="quarter" idx="4"/>
          </p:nvPr>
        </p:nvSpPr>
        <p:spPr/>
        <p:txBody>
          <a:bodyPr/>
          <a:lstStyle/>
          <a:p>
            <a:r>
              <a:rPr lang="en-US"/>
              <a:t>CT Commission on RED CJS - IMRP | CCSU</a:t>
            </a:r>
          </a:p>
        </p:txBody>
      </p:sp>
      <p:sp>
        <p:nvSpPr>
          <p:cNvPr id="7" name="Slide Number Placeholder 6"/>
          <p:cNvSpPr>
            <a:spLocks noGrp="1"/>
          </p:cNvSpPr>
          <p:nvPr>
            <p:ph type="sldNum" sz="quarter" idx="5"/>
          </p:nvPr>
        </p:nvSpPr>
        <p:spPr/>
        <p:txBody>
          <a:bodyPr/>
          <a:lstStyle/>
          <a:p>
            <a:fld id="{318FB36C-A8AC-49E2-8342-22D63B3C7526}" type="slidenum">
              <a:rPr lang="en-US" smtClean="0"/>
              <a:t>27</a:t>
            </a:fld>
            <a:endParaRPr lang="en-US"/>
          </a:p>
        </p:txBody>
      </p:sp>
    </p:spTree>
    <p:extLst>
      <p:ext uri="{BB962C8B-B14F-4D97-AF65-F5344CB8AC3E}">
        <p14:creationId xmlns:p14="http://schemas.microsoft.com/office/powerpoint/2010/main" val="32543318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Visual in how bias affect the individual. </a:t>
            </a:r>
          </a:p>
          <a:p>
            <a:r>
              <a:rPr lang="en-US" baseline="0" dirty="0"/>
              <a:t>Before playing the video ask participants to look out ways in which gender biases are highlighted. </a:t>
            </a:r>
          </a:p>
          <a:p>
            <a:r>
              <a:rPr lang="en-US" baseline="0" dirty="0"/>
              <a:t>After the video seek general responses from 2-3 participants before moving on. </a:t>
            </a:r>
            <a:endParaRPr lang="en-US" dirty="0"/>
          </a:p>
          <a:p>
            <a:endParaRPr lang="en-US" dirty="0"/>
          </a:p>
          <a:p>
            <a:r>
              <a:rPr lang="en-US" dirty="0"/>
              <a:t>PLAY VIDEO - (1:01) </a:t>
            </a:r>
            <a:r>
              <a:rPr lang="en-US" dirty="0">
                <a:hlinkClick r:id="rId3"/>
              </a:rPr>
              <a:t>https://www.youtube.com/watch?v=B8gz-jxjCmg</a:t>
            </a:r>
            <a:r>
              <a:rPr lang="en-US" dirty="0"/>
              <a:t> – embedded in slide </a:t>
            </a:r>
          </a:p>
          <a:p>
            <a:pPr defTabSz="956097">
              <a:defRPr/>
            </a:pPr>
            <a:r>
              <a:rPr lang="en-US" sz="1300" b="1" dirty="0"/>
              <a:t>A Man's a Boss, a Woman's Bossy</a:t>
            </a:r>
          </a:p>
          <a:p>
            <a:r>
              <a:rPr lang="en-US" sz="1300" dirty="0" err="1">
                <a:hlinkClick r:id="rId4"/>
              </a:rPr>
              <a:t>SocialVoice</a:t>
            </a:r>
            <a:r>
              <a:rPr lang="en-US" sz="1300" dirty="0">
                <a:hlinkClick r:id="rId4"/>
              </a:rPr>
              <a:t> LLC</a:t>
            </a:r>
            <a:r>
              <a:rPr lang="en-US" sz="1300" dirty="0"/>
              <a:t>. Published on Dec 9, 2013</a:t>
            </a:r>
          </a:p>
          <a:p>
            <a:r>
              <a:rPr lang="en-US" dirty="0">
                <a:effectLst/>
              </a:rPr>
              <a:t>Bravo! P&amp;G Pantene and BBDO Guerrero, Manila on their latest video that showcases the sad reality of gender labels and biases. NOTE: Social Voice LLC. does not own or have legal rights to this video. Copyright and legal rights to this video is owned by P&amp;G Pantene and BBDO Guerrero, Manila.</a:t>
            </a:r>
          </a:p>
          <a:p>
            <a:endParaRPr lang="en-US" dirty="0"/>
          </a:p>
        </p:txBody>
      </p:sp>
      <p:sp>
        <p:nvSpPr>
          <p:cNvPr id="4" name="Slide Number Placeholder 3"/>
          <p:cNvSpPr>
            <a:spLocks noGrp="1"/>
          </p:cNvSpPr>
          <p:nvPr>
            <p:ph type="sldNum" sz="quarter" idx="10"/>
          </p:nvPr>
        </p:nvSpPr>
        <p:spPr/>
        <p:txBody>
          <a:bodyPr/>
          <a:lstStyle/>
          <a:p>
            <a:pPr defTabSz="982337" eaLnBrk="0" fontAlgn="base" hangingPunct="0">
              <a:spcBef>
                <a:spcPct val="0"/>
              </a:spcBef>
              <a:spcAft>
                <a:spcPct val="0"/>
              </a:spcAft>
              <a:defRPr/>
            </a:pPr>
            <a:fld id="{7AA9DA34-3BDA-46A5-8DDB-37BD35E3F859}" type="slidenum">
              <a:rPr lang="en-US">
                <a:solidFill>
                  <a:prstClr val="black"/>
                </a:solidFill>
                <a:latin typeface="Arial" charset="0"/>
              </a:rPr>
              <a:pPr defTabSz="982337" eaLnBrk="0" fontAlgn="base" hangingPunct="0">
                <a:spcBef>
                  <a:spcPct val="0"/>
                </a:spcBef>
                <a:spcAft>
                  <a:spcPct val="0"/>
                </a:spcAft>
                <a:defRPr/>
              </a:pPr>
              <a:t>28</a:t>
            </a:fld>
            <a:endParaRPr lang="en-US">
              <a:solidFill>
                <a:prstClr val="black"/>
              </a:solidFill>
              <a:latin typeface="Arial" charset="0"/>
            </a:endParaRPr>
          </a:p>
        </p:txBody>
      </p:sp>
      <p:sp>
        <p:nvSpPr>
          <p:cNvPr id="5" name="Footer Placeholder 4"/>
          <p:cNvSpPr>
            <a:spLocks noGrp="1"/>
          </p:cNvSpPr>
          <p:nvPr>
            <p:ph type="ftr" sz="quarter" idx="11"/>
          </p:nvPr>
        </p:nvSpPr>
        <p:spPr/>
        <p:txBody>
          <a:bodyPr/>
          <a:lstStyle/>
          <a:p>
            <a:r>
              <a:rPr lang="en-US"/>
              <a:t>CT Commission on RED CJS - IMRP | CCSU</a:t>
            </a:r>
          </a:p>
        </p:txBody>
      </p:sp>
      <p:sp>
        <p:nvSpPr>
          <p:cNvPr id="6" name="Header Placeholder 5"/>
          <p:cNvSpPr>
            <a:spLocks noGrp="1"/>
          </p:cNvSpPr>
          <p:nvPr>
            <p:ph type="hdr" sz="quarter" idx="12"/>
          </p:nvPr>
        </p:nvSpPr>
        <p:spPr/>
        <p:txBody>
          <a:bodyPr/>
          <a:lstStyle/>
          <a:p>
            <a:r>
              <a:rPr lang="en-US"/>
              <a:t>Implicit Bias Training Project                                                                State of CT 2019</a:t>
            </a:r>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8933883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t>Objective:  </a:t>
            </a:r>
            <a:r>
              <a:rPr lang="en-US" sz="1300" dirty="0"/>
              <a:t>Demonstrates how implicit biases or perceptions based on first impressions can have immediate consequences for how to approach/interact with individuals.  We process our perceptions in quick time and react/respond in ways that may negatively impact individuals.</a:t>
            </a:r>
          </a:p>
          <a:p>
            <a:endParaRPr lang="en-US" sz="1300" dirty="0"/>
          </a:p>
          <a:p>
            <a:r>
              <a:rPr lang="en-US" sz="1300" b="1" dirty="0"/>
              <a:t>Virtual version: </a:t>
            </a:r>
            <a:r>
              <a:rPr lang="en-US" sz="1300" dirty="0"/>
              <a:t>ask participants to write the first three words that come to mind for each picture in the chat. Trainer should indicate the picture number in the chat between each picture. </a:t>
            </a:r>
          </a:p>
          <a:p>
            <a:endParaRPr lang="en-US" sz="1300" dirty="0"/>
          </a:p>
          <a:p>
            <a:r>
              <a:rPr lang="en-US" sz="1300" dirty="0"/>
              <a:t>Ask if anyone has participated in this activity before they just observe at this time. </a:t>
            </a:r>
          </a:p>
          <a:p>
            <a:endParaRPr lang="en-US" sz="1300" dirty="0"/>
          </a:p>
          <a:p>
            <a:r>
              <a:rPr lang="en-US" sz="1300" dirty="0"/>
              <a:t>OPM Police &amp; Youth Interactions 2017 PPT  “Perceptions of Youth by Police”</a:t>
            </a:r>
          </a:p>
          <a:p>
            <a:r>
              <a:rPr lang="en-US" sz="1300" dirty="0"/>
              <a:t> </a:t>
            </a:r>
          </a:p>
          <a:p>
            <a:endParaRPr lang="en-US" sz="1300" dirty="0"/>
          </a:p>
          <a:p>
            <a:r>
              <a:rPr lang="en-US" sz="1300" b="1" dirty="0"/>
              <a:t>SET UP 2-4 Flipchart </a:t>
            </a:r>
            <a:r>
              <a:rPr lang="en-US" sz="1300" dirty="0"/>
              <a:t>sheets ahead of time with corresponding photo #s for pairs (not visible to audience) to record lists of descriptive words side by side.</a:t>
            </a:r>
          </a:p>
          <a:p>
            <a:r>
              <a:rPr lang="en-US" sz="1300" dirty="0"/>
              <a:t>1/7, 	2/12,   3/11,	 4/9,   	5/8, 	6/10</a:t>
            </a:r>
          </a:p>
          <a:p>
            <a:r>
              <a:rPr lang="en-US" sz="1300" dirty="0"/>
              <a:t> </a:t>
            </a:r>
          </a:p>
          <a:p>
            <a:r>
              <a:rPr lang="en-US" sz="1300" dirty="0"/>
              <a:t>Opt. 1 – Individual Perceptions of ALL photos</a:t>
            </a:r>
          </a:p>
          <a:p>
            <a:r>
              <a:rPr lang="en-US" sz="1300" b="1" dirty="0"/>
              <a:t>DISTRIBUTE BLANK PAPER @ 1/person</a:t>
            </a:r>
            <a:endParaRPr lang="en-US" sz="1300" dirty="0"/>
          </a:p>
          <a:p>
            <a:r>
              <a:rPr lang="en-US" sz="1300" dirty="0"/>
              <a:t>Instruct to fold into 3rds, e.g. letter, then in ½; open out and #1-12 in the blocks using both sides of the paper, 1-6 and 7-12.</a:t>
            </a:r>
          </a:p>
          <a:p>
            <a:r>
              <a:rPr lang="en-US" sz="1300" dirty="0"/>
              <a:t>Show SLIDES/Photos # one at a time and allow 15 seconds to write up to 5 words in corresponding paper block # describing image – first impressions; done in silence.</a:t>
            </a:r>
          </a:p>
          <a:p>
            <a:r>
              <a:rPr lang="en-US" sz="1300" dirty="0"/>
              <a:t> </a:t>
            </a:r>
          </a:p>
          <a:p>
            <a:r>
              <a:rPr lang="en-US" sz="1300" b="1" dirty="0"/>
              <a:t>Instructions:</a:t>
            </a:r>
            <a:endParaRPr lang="en-US" sz="1300" dirty="0"/>
          </a:p>
          <a:p>
            <a:r>
              <a:rPr lang="en-US" sz="1300" dirty="0"/>
              <a:t>Opt. 2 – Group Perceptions of SINGLE photos.  </a:t>
            </a:r>
            <a:r>
              <a:rPr lang="en-US" sz="1300" b="1" dirty="0"/>
              <a:t>PRINT AHEAD OF TIME and distribute ONE PHOTO (#1-12) to EACH table/group, face down</a:t>
            </a:r>
            <a:r>
              <a:rPr lang="en-US" sz="1300" dirty="0"/>
              <a:t> and avoiding paired photos at same table or nearby.</a:t>
            </a:r>
          </a:p>
          <a:p>
            <a:r>
              <a:rPr lang="en-US" sz="1300" dirty="0"/>
              <a:t> </a:t>
            </a:r>
          </a:p>
          <a:p>
            <a:r>
              <a:rPr lang="en-US" sz="1300" dirty="0"/>
              <a:t>“All at the same time, turn over the photo on your table, and in 2-3 minutes, write down words that describe the person in the photo based on your first impression.”</a:t>
            </a:r>
          </a:p>
          <a:p>
            <a:r>
              <a:rPr lang="en-US" sz="1300" dirty="0"/>
              <a:t> </a:t>
            </a:r>
          </a:p>
          <a:p>
            <a:r>
              <a:rPr lang="en-US" sz="1300" b="1" dirty="0"/>
              <a:t>Process:</a:t>
            </a:r>
            <a:endParaRPr lang="en-US" sz="1300" dirty="0"/>
          </a:p>
          <a:p>
            <a:pPr lvl="0"/>
            <a:r>
              <a:rPr lang="en-US" sz="1300" dirty="0"/>
              <a:t>Show each photo in order #1-12, one at a time and elicit descriptive words, generating a list under each photo # on a flipchart set up with pairs alongside each other.  Once all 12 SLIDE photos/FC lists have been completed, </a:t>
            </a:r>
          </a:p>
          <a:p>
            <a:pPr lvl="0"/>
            <a:r>
              <a:rPr lang="en-US" sz="1300" dirty="0"/>
              <a:t>Show paired photos in slides and review flipchart lists describing SAME person differently </a:t>
            </a:r>
          </a:p>
          <a:p>
            <a:pPr lvl="0"/>
            <a:r>
              <a:rPr lang="en-US" sz="1300" b="1" u="sng" dirty="0"/>
              <a:t>DISPLAY</a:t>
            </a:r>
            <a:r>
              <a:rPr lang="en-US" sz="1300" u="sng" dirty="0"/>
              <a:t> the slide with the photographs of all six youth.</a:t>
            </a:r>
            <a:endParaRPr lang="en-US" sz="1300" dirty="0"/>
          </a:p>
          <a:p>
            <a:pPr lvl="0"/>
            <a:r>
              <a:rPr lang="en-US" sz="1300" b="1" dirty="0"/>
              <a:t>DISCUSS</a:t>
            </a:r>
            <a:r>
              <a:rPr lang="en-US" sz="1300" dirty="0"/>
              <a:t> the differences in the lists made during the activity.</a:t>
            </a:r>
          </a:p>
          <a:p>
            <a:pPr lvl="0"/>
            <a:r>
              <a:rPr lang="en-US" sz="1300" dirty="0"/>
              <a:t>How did the youth’s appearance affect (the officers’) assumptions?</a:t>
            </a:r>
          </a:p>
          <a:p>
            <a:pPr lvl="0"/>
            <a:r>
              <a:rPr lang="en-US" sz="1300" dirty="0"/>
              <a:t>How might a youth’s location affect those assumptions?</a:t>
            </a:r>
          </a:p>
          <a:p>
            <a:r>
              <a:rPr lang="en-US" sz="1300" dirty="0"/>
              <a:t>	--Is the youth located in front of a house, on a street corner, </a:t>
            </a:r>
            <a:r>
              <a:rPr lang="en-US" sz="1300" dirty="0" err="1"/>
              <a:t>etc</a:t>
            </a:r>
            <a:r>
              <a:rPr lang="en-US" sz="1300" dirty="0"/>
              <a:t>?</a:t>
            </a:r>
          </a:p>
          <a:p>
            <a:pPr lvl="0"/>
            <a:r>
              <a:rPr lang="en-US" sz="1300" dirty="0"/>
              <a:t>What else might result in officers making assumptions about youth?</a:t>
            </a:r>
          </a:p>
          <a:p>
            <a:r>
              <a:rPr lang="en-US" sz="1300" dirty="0"/>
              <a:t>--Time of day</a:t>
            </a:r>
          </a:p>
          <a:p>
            <a:r>
              <a:rPr lang="en-US" sz="1300" dirty="0"/>
              <a:t>--Neighborhood</a:t>
            </a:r>
          </a:p>
          <a:p>
            <a:r>
              <a:rPr lang="en-US" sz="1300" dirty="0"/>
              <a:t>--Who the youth is with</a:t>
            </a:r>
          </a:p>
          <a:p>
            <a:r>
              <a:rPr lang="en-US" sz="1300" dirty="0"/>
              <a:t> </a:t>
            </a:r>
          </a:p>
          <a:p>
            <a:pPr lvl="0"/>
            <a:r>
              <a:rPr lang="en-US" sz="1300" b="1" dirty="0"/>
              <a:t>ASK</a:t>
            </a:r>
            <a:r>
              <a:rPr lang="en-US" sz="1300" dirty="0"/>
              <a:t>:  “What are the implications of this discussion for you (as patrol officers)?”</a:t>
            </a:r>
          </a:p>
          <a:p>
            <a:r>
              <a:rPr lang="en-US" sz="1300" dirty="0"/>
              <a:t>We are human and make assumptions like everyone else.</a:t>
            </a:r>
          </a:p>
          <a:p>
            <a:r>
              <a:rPr lang="en-US" sz="1300" dirty="0"/>
              <a:t>--People make assumptions to help them quickly assess a situation.</a:t>
            </a:r>
          </a:p>
          <a:p>
            <a:r>
              <a:rPr lang="en-US" sz="1300" dirty="0"/>
              <a:t>--Everyone has unconscious biases.</a:t>
            </a:r>
          </a:p>
          <a:p>
            <a:r>
              <a:rPr lang="en-US" sz="1300" dirty="0"/>
              <a:t>--People tend to view events and situations based on their cultural upbringing.</a:t>
            </a:r>
          </a:p>
          <a:p>
            <a:r>
              <a:rPr lang="en-US" sz="1300" dirty="0"/>
              <a:t>Ensure that unconscious bias does not affect your decision-making.</a:t>
            </a:r>
          </a:p>
          <a:p>
            <a:r>
              <a:rPr lang="en-US" sz="1300" dirty="0"/>
              <a:t>--Appearance may affect how we approach a youth initially.</a:t>
            </a:r>
          </a:p>
          <a:p>
            <a:r>
              <a:rPr lang="en-US" sz="1300" dirty="0"/>
              <a:t>--We should objectively assess what is really going on.</a:t>
            </a:r>
          </a:p>
          <a:p>
            <a:r>
              <a:rPr lang="en-US" sz="1300" dirty="0"/>
              <a:t>--Recognize tendencies to make assumptions.</a:t>
            </a:r>
          </a:p>
          <a:p>
            <a:r>
              <a:rPr lang="en-US" sz="1300" dirty="0"/>
              <a:t>--Try to treat everyone the same.</a:t>
            </a:r>
          </a:p>
          <a:p>
            <a:r>
              <a:rPr lang="en-US" sz="1300" dirty="0"/>
              <a:t>--Remember that all groups have bad, good, and average members in them.</a:t>
            </a:r>
          </a:p>
          <a:p>
            <a:r>
              <a:rPr lang="en-US" sz="1300" dirty="0"/>
              <a:t>Show youth respect first.</a:t>
            </a:r>
          </a:p>
          <a:p>
            <a:r>
              <a:rPr lang="en-US" sz="1300" dirty="0"/>
              <a:t>-- Avoid letting a youth’s appearance affect your approach.</a:t>
            </a:r>
          </a:p>
          <a:p>
            <a:br>
              <a:rPr lang="en-US" sz="1300" dirty="0"/>
            </a:br>
            <a:endParaRPr lang="en-US" sz="1300" dirty="0"/>
          </a:p>
        </p:txBody>
      </p:sp>
      <p:sp>
        <p:nvSpPr>
          <p:cNvPr id="4" name="Slide Number Placeholder 3"/>
          <p:cNvSpPr>
            <a:spLocks noGrp="1"/>
          </p:cNvSpPr>
          <p:nvPr>
            <p:ph type="sldNum" sz="quarter" idx="10"/>
          </p:nvPr>
        </p:nvSpPr>
        <p:spPr/>
        <p:txBody>
          <a:bodyPr/>
          <a:lstStyle/>
          <a:p>
            <a:fld id="{318FB36C-A8AC-49E2-8342-22D63B3C7526}" type="slidenum">
              <a:rPr lang="en-US" smtClean="0"/>
              <a:t>29</a:t>
            </a:fld>
            <a:endParaRPr lang="en-US"/>
          </a:p>
        </p:txBody>
      </p:sp>
      <p:sp>
        <p:nvSpPr>
          <p:cNvPr id="5" name="Footer Placeholder 4"/>
          <p:cNvSpPr>
            <a:spLocks noGrp="1"/>
          </p:cNvSpPr>
          <p:nvPr>
            <p:ph type="ftr" sz="quarter" idx="11"/>
          </p:nvPr>
        </p:nvSpPr>
        <p:spPr/>
        <p:txBody>
          <a:bodyPr/>
          <a:lstStyle/>
          <a:p>
            <a:r>
              <a:rPr lang="en-US"/>
              <a:t>CT Commission on RED CJS - IMRP | CCSU</a:t>
            </a:r>
          </a:p>
        </p:txBody>
      </p:sp>
      <p:sp>
        <p:nvSpPr>
          <p:cNvPr id="6" name="Header Placeholder 5"/>
          <p:cNvSpPr>
            <a:spLocks noGrp="1"/>
          </p:cNvSpPr>
          <p:nvPr>
            <p:ph type="hdr" sz="quarter" idx="12"/>
          </p:nvPr>
        </p:nvSpPr>
        <p:spPr/>
        <p:txBody>
          <a:bodyPr/>
          <a:lstStyle/>
          <a:p>
            <a:r>
              <a:rPr lang="en-US"/>
              <a:t>Implicit Bias Training Project                                                                State of CT 2019</a:t>
            </a:r>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933371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strike="noStrike" dirty="0">
                <a:solidFill>
                  <a:schemeClr val="tx1">
                    <a:lumMod val="75000"/>
                    <a:lumOff val="25000"/>
                  </a:schemeClr>
                </a:solidFill>
                <a:effectLst/>
                <a:latin typeface="Calibri Light"/>
              </a:rPr>
              <a:t>****These surveys should be sent to the participants before the training. ***** This is the responsibility of the trainer******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u="none" strike="noStrike" dirty="0">
              <a:solidFill>
                <a:schemeClr val="tx1">
                  <a:lumMod val="75000"/>
                  <a:lumOff val="25000"/>
                </a:schemeClr>
              </a:solidFill>
              <a:effectLst/>
              <a:latin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strike="noStrike" dirty="0">
                <a:solidFill>
                  <a:schemeClr val="tx1">
                    <a:lumMod val="75000"/>
                    <a:lumOff val="25000"/>
                  </a:schemeClr>
                </a:solidFill>
                <a:effectLst/>
                <a:latin typeface="Calibri Light"/>
              </a:rPr>
              <a:t>Implicit Bias Trainers will be responsible for sending out these surveys. </a:t>
            </a:r>
            <a:r>
              <a:rPr lang="en-US" sz="1200" b="0" dirty="0">
                <a:solidFill>
                  <a:schemeClr val="tx1">
                    <a:lumMod val="75000"/>
                    <a:lumOff val="25000"/>
                  </a:schemeClr>
                </a:solidFill>
                <a:effectLst/>
                <a:latin typeface="Calibri Ligh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lumMod val="75000"/>
                  <a:lumOff val="25000"/>
                </a:schemeClr>
              </a:solidFill>
              <a:effectLst/>
              <a:latin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lumMod val="75000"/>
                    <a:lumOff val="25000"/>
                  </a:schemeClr>
                </a:solidFill>
                <a:effectLst/>
                <a:latin typeface="Calibri Light"/>
              </a:rPr>
              <a:t>Remind participants that these should have been completed prior to class.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lumMod val="75000"/>
                  <a:lumOff val="25000"/>
                </a:schemeClr>
              </a:solidFill>
              <a:effectLst/>
              <a:latin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lumMod val="75000"/>
                    <a:lumOff val="25000"/>
                  </a:schemeClr>
                </a:solidFill>
                <a:effectLst/>
                <a:latin typeface="Calibri Light"/>
              </a:rPr>
              <a:t>The trainer will also explain to the participants that they will receive a post survey within two weeks from today’s training. The Academy is trying to determine if this training made an impact in the work we do and how we connect to our peers within DCF.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lumMod val="75000"/>
                  <a:lumOff val="25000"/>
                </a:schemeClr>
              </a:solidFill>
              <a:effectLst/>
              <a:latin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lumMod val="75000"/>
                    <a:lumOff val="25000"/>
                  </a:schemeClr>
                </a:solidFill>
                <a:effectLst/>
                <a:latin typeface="Calibri Light"/>
              </a:rPr>
              <a:t>In two months, all supervisory and management staff will receive an impact survey- this survey will focus on the decision making within DCF to determine if this training has made an impact with reducing the number of children of color coming into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lumMod val="75000"/>
                  <a:lumOff val="25000"/>
                </a:schemeClr>
              </a:solidFill>
              <a:effectLst/>
              <a:latin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lumMod val="75000"/>
                    <a:lumOff val="25000"/>
                  </a:schemeClr>
                </a:solidFill>
                <a:effectLst/>
                <a:latin typeface="Calibri Light"/>
              </a:rPr>
              <a:t>All of date collected from these survey’s will be used in a research will be reviewed to the IRB.</a:t>
            </a:r>
            <a:r>
              <a:rPr lang="en-US" sz="1200" b="0" i="0" u="none" strike="noStrike" kern="1200" dirty="0">
                <a:solidFill>
                  <a:schemeClr val="tx1"/>
                </a:solidFill>
                <a:effectLst/>
                <a:latin typeface="+mn-lt"/>
                <a:ea typeface="+mn-ea"/>
                <a:cs typeface="+mn-cs"/>
              </a:rPr>
              <a:t> The DCF IRB is responsible for reviewing and approving research involving clients and staff prior to the initiation of research and through continuing review and monitoring of approved studies. The purpose of an IRB review is to ensure that studies are being conducted in accordance with the ethical principles of autonomy, beneficence and justice as set forth in the </a:t>
            </a:r>
            <a:r>
              <a:rPr lang="en-US" sz="1200" b="1" i="0" u="none" strike="noStrike" kern="1200" dirty="0" err="1">
                <a:solidFill>
                  <a:schemeClr val="tx1"/>
                </a:solidFill>
                <a:effectLst/>
                <a:latin typeface="+mn-lt"/>
                <a:ea typeface="+mn-ea"/>
                <a:cs typeface="+mn-cs"/>
                <a:hlinkClick r:id="rId3"/>
              </a:rPr>
              <a:t>The</a:t>
            </a:r>
            <a:r>
              <a:rPr lang="en-US" sz="1200" b="1" i="0" u="none" strike="noStrike" kern="1200" dirty="0">
                <a:solidFill>
                  <a:schemeClr val="tx1"/>
                </a:solidFill>
                <a:effectLst/>
                <a:latin typeface="+mn-lt"/>
                <a:ea typeface="+mn-ea"/>
                <a:cs typeface="+mn-cs"/>
                <a:hlinkClick r:id="rId3"/>
              </a:rPr>
              <a:t> Belmont Report</a:t>
            </a:r>
            <a:r>
              <a:rPr lang="en-US" sz="1200" b="0" i="0" u="none" strike="noStrike" kern="1200" dirty="0">
                <a:solidFill>
                  <a:schemeClr val="tx1"/>
                </a:solidFill>
                <a:effectLst/>
                <a:latin typeface="+mn-lt"/>
                <a:ea typeface="+mn-ea"/>
                <a:cs typeface="+mn-cs"/>
              </a:rPr>
              <a:t>, and in compliance with federal regulations and internal policies. </a:t>
            </a:r>
            <a:endParaRPr lang="en-US" sz="1200" b="0" i="0" dirty="0">
              <a:solidFill>
                <a:schemeClr val="tx1">
                  <a:lumMod val="75000"/>
                  <a:lumOff val="25000"/>
                </a:schemeClr>
              </a:solidFill>
              <a:effectLst/>
              <a:latin typeface="Calibri Light"/>
            </a:endParaRPr>
          </a:p>
          <a:p>
            <a:endParaRPr lang="en-US" dirty="0"/>
          </a:p>
        </p:txBody>
      </p:sp>
      <p:sp>
        <p:nvSpPr>
          <p:cNvPr id="4" name="Header Placeholder 3"/>
          <p:cNvSpPr>
            <a:spLocks noGrp="1"/>
          </p:cNvSpPr>
          <p:nvPr>
            <p:ph type="hdr" sz="quarter"/>
          </p:nvPr>
        </p:nvSpPr>
        <p:spPr/>
        <p:txBody>
          <a:bodyPr/>
          <a:lstStyle/>
          <a:p>
            <a:r>
              <a:rPr lang="en-US"/>
              <a:t>Implicit Bias Training Project                                                                State of CT 2019</a:t>
            </a:r>
          </a:p>
        </p:txBody>
      </p:sp>
      <p:sp>
        <p:nvSpPr>
          <p:cNvPr id="5" name="Date Placeholder 4"/>
          <p:cNvSpPr>
            <a:spLocks noGrp="1"/>
          </p:cNvSpPr>
          <p:nvPr>
            <p:ph type="dt" idx="1"/>
          </p:nvPr>
        </p:nvSpPr>
        <p:spPr/>
        <p:txBody>
          <a:bodyPr/>
          <a:lstStyle/>
          <a:p>
            <a:endParaRPr lang="en-US"/>
          </a:p>
        </p:txBody>
      </p:sp>
      <p:sp>
        <p:nvSpPr>
          <p:cNvPr id="6" name="Footer Placeholder 5"/>
          <p:cNvSpPr>
            <a:spLocks noGrp="1"/>
          </p:cNvSpPr>
          <p:nvPr>
            <p:ph type="ftr" sz="quarter" idx="4"/>
          </p:nvPr>
        </p:nvSpPr>
        <p:spPr/>
        <p:txBody>
          <a:bodyPr/>
          <a:lstStyle/>
          <a:p>
            <a:r>
              <a:rPr lang="en-US"/>
              <a:t>CT Commission on RED CJS - IMRP | CCSU</a:t>
            </a:r>
          </a:p>
        </p:txBody>
      </p:sp>
      <p:sp>
        <p:nvSpPr>
          <p:cNvPr id="7" name="Slide Number Placeholder 6"/>
          <p:cNvSpPr>
            <a:spLocks noGrp="1"/>
          </p:cNvSpPr>
          <p:nvPr>
            <p:ph type="sldNum" sz="quarter" idx="5"/>
          </p:nvPr>
        </p:nvSpPr>
        <p:spPr/>
        <p:txBody>
          <a:bodyPr/>
          <a:lstStyle/>
          <a:p>
            <a:fld id="{318FB36C-A8AC-49E2-8342-22D63B3C7526}" type="slidenum">
              <a:rPr lang="en-US" smtClean="0"/>
              <a:t>3</a:t>
            </a:fld>
            <a:endParaRPr lang="en-US"/>
          </a:p>
        </p:txBody>
      </p:sp>
    </p:spTree>
    <p:extLst>
      <p:ext uri="{BB962C8B-B14F-4D97-AF65-F5344CB8AC3E}">
        <p14:creationId xmlns:p14="http://schemas.microsoft.com/office/powerpoint/2010/main" val="42748181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14"/>
            <a:endParaRPr lang="en-US"/>
          </a:p>
        </p:txBody>
      </p:sp>
      <p:sp>
        <p:nvSpPr>
          <p:cNvPr id="4" name="Slide Number Placeholder 3"/>
          <p:cNvSpPr>
            <a:spLocks noGrp="1"/>
          </p:cNvSpPr>
          <p:nvPr>
            <p:ph type="sldNum" sz="quarter" idx="10"/>
          </p:nvPr>
        </p:nvSpPr>
        <p:spPr/>
        <p:txBody>
          <a:bodyPr/>
          <a:lstStyle/>
          <a:p>
            <a:fld id="{318FB36C-A8AC-49E2-8342-22D63B3C7526}" type="slidenum">
              <a:rPr lang="en-US" smtClean="0"/>
              <a:t>30</a:t>
            </a:fld>
            <a:endParaRPr lang="en-US"/>
          </a:p>
        </p:txBody>
      </p:sp>
      <p:sp>
        <p:nvSpPr>
          <p:cNvPr id="5" name="Footer Placeholder 4"/>
          <p:cNvSpPr>
            <a:spLocks noGrp="1"/>
          </p:cNvSpPr>
          <p:nvPr>
            <p:ph type="ftr" sz="quarter" idx="11"/>
          </p:nvPr>
        </p:nvSpPr>
        <p:spPr/>
        <p:txBody>
          <a:bodyPr/>
          <a:lstStyle/>
          <a:p>
            <a:r>
              <a:rPr lang="en-US"/>
              <a:t>CT Commission on RED CJS - IMRP | CCSU</a:t>
            </a:r>
          </a:p>
        </p:txBody>
      </p:sp>
      <p:sp>
        <p:nvSpPr>
          <p:cNvPr id="6" name="Header Placeholder 5"/>
          <p:cNvSpPr>
            <a:spLocks noGrp="1"/>
          </p:cNvSpPr>
          <p:nvPr>
            <p:ph type="hdr" sz="quarter" idx="12"/>
          </p:nvPr>
        </p:nvSpPr>
        <p:spPr/>
        <p:txBody>
          <a:bodyPr/>
          <a:lstStyle/>
          <a:p>
            <a:r>
              <a:rPr lang="en-US"/>
              <a:t>Implicit Bias Training Project                                                                State of CT 2019</a:t>
            </a:r>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32814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14"/>
            <a:endParaRPr lang="en-US"/>
          </a:p>
        </p:txBody>
      </p:sp>
      <p:sp>
        <p:nvSpPr>
          <p:cNvPr id="4" name="Slide Number Placeholder 3"/>
          <p:cNvSpPr>
            <a:spLocks noGrp="1"/>
          </p:cNvSpPr>
          <p:nvPr>
            <p:ph type="sldNum" sz="quarter" idx="10"/>
          </p:nvPr>
        </p:nvSpPr>
        <p:spPr/>
        <p:txBody>
          <a:bodyPr/>
          <a:lstStyle/>
          <a:p>
            <a:fld id="{318FB36C-A8AC-49E2-8342-22D63B3C7526}" type="slidenum">
              <a:rPr lang="en-US" smtClean="0"/>
              <a:t>31</a:t>
            </a:fld>
            <a:endParaRPr lang="en-US"/>
          </a:p>
        </p:txBody>
      </p:sp>
      <p:sp>
        <p:nvSpPr>
          <p:cNvPr id="5" name="Footer Placeholder 4"/>
          <p:cNvSpPr>
            <a:spLocks noGrp="1"/>
          </p:cNvSpPr>
          <p:nvPr>
            <p:ph type="ftr" sz="quarter" idx="11"/>
          </p:nvPr>
        </p:nvSpPr>
        <p:spPr/>
        <p:txBody>
          <a:bodyPr/>
          <a:lstStyle/>
          <a:p>
            <a:r>
              <a:rPr lang="en-US"/>
              <a:t>CT Commission on RED CJS - IMRP | CCSU</a:t>
            </a:r>
          </a:p>
        </p:txBody>
      </p:sp>
      <p:sp>
        <p:nvSpPr>
          <p:cNvPr id="6" name="Header Placeholder 5"/>
          <p:cNvSpPr>
            <a:spLocks noGrp="1"/>
          </p:cNvSpPr>
          <p:nvPr>
            <p:ph type="hdr" sz="quarter" idx="12"/>
          </p:nvPr>
        </p:nvSpPr>
        <p:spPr/>
        <p:txBody>
          <a:bodyPr/>
          <a:lstStyle/>
          <a:p>
            <a:r>
              <a:rPr lang="en-US"/>
              <a:t>Implicit Bias Training Project                                                                State of CT 2019</a:t>
            </a:r>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40072042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14"/>
            <a:endParaRPr lang="en-US"/>
          </a:p>
        </p:txBody>
      </p:sp>
      <p:sp>
        <p:nvSpPr>
          <p:cNvPr id="4" name="Slide Number Placeholder 3"/>
          <p:cNvSpPr>
            <a:spLocks noGrp="1"/>
          </p:cNvSpPr>
          <p:nvPr>
            <p:ph type="sldNum" sz="quarter" idx="10"/>
          </p:nvPr>
        </p:nvSpPr>
        <p:spPr/>
        <p:txBody>
          <a:bodyPr/>
          <a:lstStyle/>
          <a:p>
            <a:fld id="{318FB36C-A8AC-49E2-8342-22D63B3C7526}" type="slidenum">
              <a:rPr lang="en-US" smtClean="0"/>
              <a:t>32</a:t>
            </a:fld>
            <a:endParaRPr lang="en-US"/>
          </a:p>
        </p:txBody>
      </p:sp>
      <p:sp>
        <p:nvSpPr>
          <p:cNvPr id="5" name="Footer Placeholder 4"/>
          <p:cNvSpPr>
            <a:spLocks noGrp="1"/>
          </p:cNvSpPr>
          <p:nvPr>
            <p:ph type="ftr" sz="quarter" idx="11"/>
          </p:nvPr>
        </p:nvSpPr>
        <p:spPr/>
        <p:txBody>
          <a:bodyPr/>
          <a:lstStyle/>
          <a:p>
            <a:r>
              <a:rPr lang="en-US"/>
              <a:t>CT Commission on RED CJS - IMRP | CCSU</a:t>
            </a:r>
          </a:p>
        </p:txBody>
      </p:sp>
      <p:sp>
        <p:nvSpPr>
          <p:cNvPr id="6" name="Header Placeholder 5"/>
          <p:cNvSpPr>
            <a:spLocks noGrp="1"/>
          </p:cNvSpPr>
          <p:nvPr>
            <p:ph type="hdr" sz="quarter" idx="12"/>
          </p:nvPr>
        </p:nvSpPr>
        <p:spPr/>
        <p:txBody>
          <a:bodyPr/>
          <a:lstStyle/>
          <a:p>
            <a:r>
              <a:rPr lang="en-US"/>
              <a:t>Implicit Bias Training Project                                                                State of CT 2019</a:t>
            </a:r>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7935816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14"/>
            <a:endParaRPr lang="en-US"/>
          </a:p>
        </p:txBody>
      </p:sp>
      <p:sp>
        <p:nvSpPr>
          <p:cNvPr id="4" name="Slide Number Placeholder 3"/>
          <p:cNvSpPr>
            <a:spLocks noGrp="1"/>
          </p:cNvSpPr>
          <p:nvPr>
            <p:ph type="sldNum" sz="quarter" idx="10"/>
          </p:nvPr>
        </p:nvSpPr>
        <p:spPr/>
        <p:txBody>
          <a:bodyPr/>
          <a:lstStyle/>
          <a:p>
            <a:fld id="{318FB36C-A8AC-49E2-8342-22D63B3C7526}" type="slidenum">
              <a:rPr lang="en-US" smtClean="0"/>
              <a:t>33</a:t>
            </a:fld>
            <a:endParaRPr lang="en-US"/>
          </a:p>
        </p:txBody>
      </p:sp>
      <p:sp>
        <p:nvSpPr>
          <p:cNvPr id="5" name="Footer Placeholder 4"/>
          <p:cNvSpPr>
            <a:spLocks noGrp="1"/>
          </p:cNvSpPr>
          <p:nvPr>
            <p:ph type="ftr" sz="quarter" idx="11"/>
          </p:nvPr>
        </p:nvSpPr>
        <p:spPr/>
        <p:txBody>
          <a:bodyPr/>
          <a:lstStyle/>
          <a:p>
            <a:r>
              <a:rPr lang="en-US"/>
              <a:t>CT Commission on RED CJS - IMRP | CCSU</a:t>
            </a:r>
          </a:p>
        </p:txBody>
      </p:sp>
      <p:sp>
        <p:nvSpPr>
          <p:cNvPr id="6" name="Header Placeholder 5"/>
          <p:cNvSpPr>
            <a:spLocks noGrp="1"/>
          </p:cNvSpPr>
          <p:nvPr>
            <p:ph type="hdr" sz="quarter" idx="12"/>
          </p:nvPr>
        </p:nvSpPr>
        <p:spPr/>
        <p:txBody>
          <a:bodyPr/>
          <a:lstStyle/>
          <a:p>
            <a:r>
              <a:rPr lang="en-US"/>
              <a:t>Implicit Bias Training Project                                                                State of CT 2019</a:t>
            </a:r>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40867642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14"/>
            <a:endParaRPr lang="en-US"/>
          </a:p>
        </p:txBody>
      </p:sp>
      <p:sp>
        <p:nvSpPr>
          <p:cNvPr id="4" name="Slide Number Placeholder 3"/>
          <p:cNvSpPr>
            <a:spLocks noGrp="1"/>
          </p:cNvSpPr>
          <p:nvPr>
            <p:ph type="sldNum" sz="quarter" idx="10"/>
          </p:nvPr>
        </p:nvSpPr>
        <p:spPr/>
        <p:txBody>
          <a:bodyPr/>
          <a:lstStyle/>
          <a:p>
            <a:fld id="{318FB36C-A8AC-49E2-8342-22D63B3C7526}" type="slidenum">
              <a:rPr lang="en-US" smtClean="0"/>
              <a:t>34</a:t>
            </a:fld>
            <a:endParaRPr lang="en-US"/>
          </a:p>
        </p:txBody>
      </p:sp>
      <p:sp>
        <p:nvSpPr>
          <p:cNvPr id="5" name="Footer Placeholder 4"/>
          <p:cNvSpPr>
            <a:spLocks noGrp="1"/>
          </p:cNvSpPr>
          <p:nvPr>
            <p:ph type="ftr" sz="quarter" idx="11"/>
          </p:nvPr>
        </p:nvSpPr>
        <p:spPr/>
        <p:txBody>
          <a:bodyPr/>
          <a:lstStyle/>
          <a:p>
            <a:r>
              <a:rPr lang="en-US"/>
              <a:t>CT Commission on RED CJS - IMRP | CCSU</a:t>
            </a:r>
          </a:p>
        </p:txBody>
      </p:sp>
      <p:sp>
        <p:nvSpPr>
          <p:cNvPr id="6" name="Header Placeholder 5"/>
          <p:cNvSpPr>
            <a:spLocks noGrp="1"/>
          </p:cNvSpPr>
          <p:nvPr>
            <p:ph type="hdr" sz="quarter" idx="12"/>
          </p:nvPr>
        </p:nvSpPr>
        <p:spPr/>
        <p:txBody>
          <a:bodyPr/>
          <a:lstStyle/>
          <a:p>
            <a:r>
              <a:rPr lang="en-US"/>
              <a:t>Implicit Bias Training Project                                                                State of CT 2019</a:t>
            </a:r>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4171920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14"/>
            <a:endParaRPr lang="en-US"/>
          </a:p>
        </p:txBody>
      </p:sp>
      <p:sp>
        <p:nvSpPr>
          <p:cNvPr id="4" name="Slide Number Placeholder 3"/>
          <p:cNvSpPr>
            <a:spLocks noGrp="1"/>
          </p:cNvSpPr>
          <p:nvPr>
            <p:ph type="sldNum" sz="quarter" idx="10"/>
          </p:nvPr>
        </p:nvSpPr>
        <p:spPr/>
        <p:txBody>
          <a:bodyPr/>
          <a:lstStyle/>
          <a:p>
            <a:fld id="{318FB36C-A8AC-49E2-8342-22D63B3C7526}" type="slidenum">
              <a:rPr lang="en-US" smtClean="0"/>
              <a:t>35</a:t>
            </a:fld>
            <a:endParaRPr lang="en-US"/>
          </a:p>
        </p:txBody>
      </p:sp>
      <p:sp>
        <p:nvSpPr>
          <p:cNvPr id="5" name="Footer Placeholder 4"/>
          <p:cNvSpPr>
            <a:spLocks noGrp="1"/>
          </p:cNvSpPr>
          <p:nvPr>
            <p:ph type="ftr" sz="quarter" idx="11"/>
          </p:nvPr>
        </p:nvSpPr>
        <p:spPr/>
        <p:txBody>
          <a:bodyPr/>
          <a:lstStyle/>
          <a:p>
            <a:r>
              <a:rPr lang="en-US"/>
              <a:t>CT Commission on RED CJS - IMRP | CCSU</a:t>
            </a:r>
          </a:p>
        </p:txBody>
      </p:sp>
      <p:sp>
        <p:nvSpPr>
          <p:cNvPr id="6" name="Header Placeholder 5"/>
          <p:cNvSpPr>
            <a:spLocks noGrp="1"/>
          </p:cNvSpPr>
          <p:nvPr>
            <p:ph type="hdr" sz="quarter" idx="12"/>
          </p:nvPr>
        </p:nvSpPr>
        <p:spPr/>
        <p:txBody>
          <a:bodyPr/>
          <a:lstStyle/>
          <a:p>
            <a:r>
              <a:rPr lang="en-US"/>
              <a:t>Implicit Bias Training Project                                                                State of CT 2019</a:t>
            </a:r>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8000320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14"/>
            <a:endParaRPr lang="en-US"/>
          </a:p>
        </p:txBody>
      </p:sp>
      <p:sp>
        <p:nvSpPr>
          <p:cNvPr id="4" name="Slide Number Placeholder 3"/>
          <p:cNvSpPr>
            <a:spLocks noGrp="1"/>
          </p:cNvSpPr>
          <p:nvPr>
            <p:ph type="sldNum" sz="quarter" idx="10"/>
          </p:nvPr>
        </p:nvSpPr>
        <p:spPr/>
        <p:txBody>
          <a:bodyPr/>
          <a:lstStyle/>
          <a:p>
            <a:fld id="{318FB36C-A8AC-49E2-8342-22D63B3C7526}" type="slidenum">
              <a:rPr lang="en-US" smtClean="0"/>
              <a:t>36</a:t>
            </a:fld>
            <a:endParaRPr lang="en-US"/>
          </a:p>
        </p:txBody>
      </p:sp>
      <p:sp>
        <p:nvSpPr>
          <p:cNvPr id="5" name="Footer Placeholder 4"/>
          <p:cNvSpPr>
            <a:spLocks noGrp="1"/>
          </p:cNvSpPr>
          <p:nvPr>
            <p:ph type="ftr" sz="quarter" idx="11"/>
          </p:nvPr>
        </p:nvSpPr>
        <p:spPr/>
        <p:txBody>
          <a:bodyPr/>
          <a:lstStyle/>
          <a:p>
            <a:r>
              <a:rPr lang="en-US"/>
              <a:t>CT Commission on RED CJS - IMRP | CCSU</a:t>
            </a:r>
          </a:p>
        </p:txBody>
      </p:sp>
      <p:sp>
        <p:nvSpPr>
          <p:cNvPr id="6" name="Header Placeholder 5"/>
          <p:cNvSpPr>
            <a:spLocks noGrp="1"/>
          </p:cNvSpPr>
          <p:nvPr>
            <p:ph type="hdr" sz="quarter" idx="12"/>
          </p:nvPr>
        </p:nvSpPr>
        <p:spPr/>
        <p:txBody>
          <a:bodyPr/>
          <a:lstStyle/>
          <a:p>
            <a:r>
              <a:rPr lang="en-US"/>
              <a:t>Implicit Bias Training Project                                                                State of CT 2019</a:t>
            </a:r>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4023094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14"/>
            <a:r>
              <a:rPr lang="en-US"/>
              <a:t>.</a:t>
            </a:r>
          </a:p>
        </p:txBody>
      </p:sp>
      <p:sp>
        <p:nvSpPr>
          <p:cNvPr id="4" name="Slide Number Placeholder 3"/>
          <p:cNvSpPr>
            <a:spLocks noGrp="1"/>
          </p:cNvSpPr>
          <p:nvPr>
            <p:ph type="sldNum" sz="quarter" idx="10"/>
          </p:nvPr>
        </p:nvSpPr>
        <p:spPr/>
        <p:txBody>
          <a:bodyPr/>
          <a:lstStyle/>
          <a:p>
            <a:fld id="{318FB36C-A8AC-49E2-8342-22D63B3C7526}" type="slidenum">
              <a:rPr lang="en-US" smtClean="0"/>
              <a:t>37</a:t>
            </a:fld>
            <a:endParaRPr lang="en-US"/>
          </a:p>
        </p:txBody>
      </p:sp>
      <p:sp>
        <p:nvSpPr>
          <p:cNvPr id="5" name="Footer Placeholder 4"/>
          <p:cNvSpPr>
            <a:spLocks noGrp="1"/>
          </p:cNvSpPr>
          <p:nvPr>
            <p:ph type="ftr" sz="quarter" idx="11"/>
          </p:nvPr>
        </p:nvSpPr>
        <p:spPr/>
        <p:txBody>
          <a:bodyPr/>
          <a:lstStyle/>
          <a:p>
            <a:r>
              <a:rPr lang="en-US"/>
              <a:t>CT Commission on RED CJS - IMRP | CCSU</a:t>
            </a:r>
          </a:p>
        </p:txBody>
      </p:sp>
      <p:sp>
        <p:nvSpPr>
          <p:cNvPr id="6" name="Header Placeholder 5"/>
          <p:cNvSpPr>
            <a:spLocks noGrp="1"/>
          </p:cNvSpPr>
          <p:nvPr>
            <p:ph type="hdr" sz="quarter" idx="12"/>
          </p:nvPr>
        </p:nvSpPr>
        <p:spPr/>
        <p:txBody>
          <a:bodyPr/>
          <a:lstStyle/>
          <a:p>
            <a:r>
              <a:rPr lang="en-US"/>
              <a:t>Implicit Bias Training Project                                                                State of CT 2019</a:t>
            </a:r>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1293783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14"/>
            <a:endParaRPr lang="en-US"/>
          </a:p>
        </p:txBody>
      </p:sp>
      <p:sp>
        <p:nvSpPr>
          <p:cNvPr id="4" name="Slide Number Placeholder 3"/>
          <p:cNvSpPr>
            <a:spLocks noGrp="1"/>
          </p:cNvSpPr>
          <p:nvPr>
            <p:ph type="sldNum" sz="quarter" idx="10"/>
          </p:nvPr>
        </p:nvSpPr>
        <p:spPr/>
        <p:txBody>
          <a:bodyPr/>
          <a:lstStyle/>
          <a:p>
            <a:fld id="{318FB36C-A8AC-49E2-8342-22D63B3C7526}" type="slidenum">
              <a:rPr lang="en-US" smtClean="0"/>
              <a:t>38</a:t>
            </a:fld>
            <a:endParaRPr lang="en-US"/>
          </a:p>
        </p:txBody>
      </p:sp>
      <p:sp>
        <p:nvSpPr>
          <p:cNvPr id="5" name="Footer Placeholder 4"/>
          <p:cNvSpPr>
            <a:spLocks noGrp="1"/>
          </p:cNvSpPr>
          <p:nvPr>
            <p:ph type="ftr" sz="quarter" idx="11"/>
          </p:nvPr>
        </p:nvSpPr>
        <p:spPr/>
        <p:txBody>
          <a:bodyPr/>
          <a:lstStyle/>
          <a:p>
            <a:r>
              <a:rPr lang="en-US"/>
              <a:t>CT Commission on RED CJS - IMRP | CCSU</a:t>
            </a:r>
          </a:p>
        </p:txBody>
      </p:sp>
      <p:sp>
        <p:nvSpPr>
          <p:cNvPr id="6" name="Header Placeholder 5"/>
          <p:cNvSpPr>
            <a:spLocks noGrp="1"/>
          </p:cNvSpPr>
          <p:nvPr>
            <p:ph type="hdr" sz="quarter" idx="12"/>
          </p:nvPr>
        </p:nvSpPr>
        <p:spPr/>
        <p:txBody>
          <a:bodyPr/>
          <a:lstStyle/>
          <a:p>
            <a:r>
              <a:rPr lang="en-US"/>
              <a:t>Implicit Bias Training Project                                                                State of CT 2019</a:t>
            </a:r>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7208934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14"/>
            <a:r>
              <a:rPr lang="en-US"/>
              <a:t>.</a:t>
            </a:r>
          </a:p>
        </p:txBody>
      </p:sp>
      <p:sp>
        <p:nvSpPr>
          <p:cNvPr id="4" name="Slide Number Placeholder 3"/>
          <p:cNvSpPr>
            <a:spLocks noGrp="1"/>
          </p:cNvSpPr>
          <p:nvPr>
            <p:ph type="sldNum" sz="quarter" idx="10"/>
          </p:nvPr>
        </p:nvSpPr>
        <p:spPr/>
        <p:txBody>
          <a:bodyPr/>
          <a:lstStyle/>
          <a:p>
            <a:fld id="{318FB36C-A8AC-49E2-8342-22D63B3C7526}" type="slidenum">
              <a:rPr lang="en-US" smtClean="0"/>
              <a:t>39</a:t>
            </a:fld>
            <a:endParaRPr lang="en-US"/>
          </a:p>
        </p:txBody>
      </p:sp>
      <p:sp>
        <p:nvSpPr>
          <p:cNvPr id="5" name="Footer Placeholder 4"/>
          <p:cNvSpPr>
            <a:spLocks noGrp="1"/>
          </p:cNvSpPr>
          <p:nvPr>
            <p:ph type="ftr" sz="quarter" idx="11"/>
          </p:nvPr>
        </p:nvSpPr>
        <p:spPr/>
        <p:txBody>
          <a:bodyPr/>
          <a:lstStyle/>
          <a:p>
            <a:r>
              <a:rPr lang="en-US"/>
              <a:t>CT Commission on RED CJS - IMRP | CCSU</a:t>
            </a:r>
          </a:p>
        </p:txBody>
      </p:sp>
      <p:sp>
        <p:nvSpPr>
          <p:cNvPr id="6" name="Header Placeholder 5"/>
          <p:cNvSpPr>
            <a:spLocks noGrp="1"/>
          </p:cNvSpPr>
          <p:nvPr>
            <p:ph type="hdr" sz="quarter" idx="12"/>
          </p:nvPr>
        </p:nvSpPr>
        <p:spPr/>
        <p:txBody>
          <a:bodyPr/>
          <a:lstStyle/>
          <a:p>
            <a:r>
              <a:rPr lang="en-US"/>
              <a:t>Implicit Bias Training Project                                                                State of CT 2019</a:t>
            </a:r>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364289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topic of implicit bias. No need to spend too much time on the definition as later slides will address this. </a:t>
            </a:r>
          </a:p>
          <a:p>
            <a:endParaRPr lang="en-US" dirty="0"/>
          </a:p>
          <a:p>
            <a:r>
              <a:rPr lang="en-US" dirty="0"/>
              <a:t>Much of the focus for this training is on racial bias, how we identify our own and address it in our work. </a:t>
            </a:r>
          </a:p>
        </p:txBody>
      </p:sp>
      <p:sp>
        <p:nvSpPr>
          <p:cNvPr id="4" name="Header Placeholder 3"/>
          <p:cNvSpPr>
            <a:spLocks noGrp="1"/>
          </p:cNvSpPr>
          <p:nvPr>
            <p:ph type="hdr" sz="quarter" idx="10"/>
          </p:nvPr>
        </p:nvSpPr>
        <p:spPr/>
        <p:txBody>
          <a:bodyPr/>
          <a:lstStyle/>
          <a:p>
            <a:r>
              <a:rPr lang="en-US"/>
              <a:t>Implicit Bias Training Project                                                                State of CT 2019</a:t>
            </a:r>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a:t>CT Commission on RED CJS - IMRP | CCSU</a:t>
            </a:r>
          </a:p>
        </p:txBody>
      </p:sp>
      <p:sp>
        <p:nvSpPr>
          <p:cNvPr id="7" name="Slide Number Placeholder 6"/>
          <p:cNvSpPr>
            <a:spLocks noGrp="1"/>
          </p:cNvSpPr>
          <p:nvPr>
            <p:ph type="sldNum" sz="quarter" idx="13"/>
          </p:nvPr>
        </p:nvSpPr>
        <p:spPr/>
        <p:txBody>
          <a:bodyPr/>
          <a:lstStyle/>
          <a:p>
            <a:fld id="{318FB36C-A8AC-49E2-8342-22D63B3C7526}" type="slidenum">
              <a:rPr lang="en-US" smtClean="0"/>
              <a:t>4</a:t>
            </a:fld>
            <a:endParaRPr lang="en-US"/>
          </a:p>
        </p:txBody>
      </p:sp>
    </p:spTree>
    <p:extLst>
      <p:ext uri="{BB962C8B-B14F-4D97-AF65-F5344CB8AC3E}">
        <p14:creationId xmlns:p14="http://schemas.microsoft.com/office/powerpoint/2010/main" val="20003554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14"/>
            <a:r>
              <a:rPr lang="en-US"/>
              <a:t>.</a:t>
            </a:r>
          </a:p>
        </p:txBody>
      </p:sp>
      <p:sp>
        <p:nvSpPr>
          <p:cNvPr id="4" name="Slide Number Placeholder 3"/>
          <p:cNvSpPr>
            <a:spLocks noGrp="1"/>
          </p:cNvSpPr>
          <p:nvPr>
            <p:ph type="sldNum" sz="quarter" idx="10"/>
          </p:nvPr>
        </p:nvSpPr>
        <p:spPr/>
        <p:txBody>
          <a:bodyPr/>
          <a:lstStyle/>
          <a:p>
            <a:fld id="{318FB36C-A8AC-49E2-8342-22D63B3C7526}" type="slidenum">
              <a:rPr lang="en-US" smtClean="0"/>
              <a:t>40</a:t>
            </a:fld>
            <a:endParaRPr lang="en-US"/>
          </a:p>
        </p:txBody>
      </p:sp>
      <p:sp>
        <p:nvSpPr>
          <p:cNvPr id="5" name="Footer Placeholder 4"/>
          <p:cNvSpPr>
            <a:spLocks noGrp="1"/>
          </p:cNvSpPr>
          <p:nvPr>
            <p:ph type="ftr" sz="quarter" idx="11"/>
          </p:nvPr>
        </p:nvSpPr>
        <p:spPr/>
        <p:txBody>
          <a:bodyPr/>
          <a:lstStyle/>
          <a:p>
            <a:r>
              <a:rPr lang="en-US"/>
              <a:t>CT Commission on RED CJS - IMRP | CCSU</a:t>
            </a:r>
          </a:p>
        </p:txBody>
      </p:sp>
      <p:sp>
        <p:nvSpPr>
          <p:cNvPr id="6" name="Header Placeholder 5"/>
          <p:cNvSpPr>
            <a:spLocks noGrp="1"/>
          </p:cNvSpPr>
          <p:nvPr>
            <p:ph type="hdr" sz="quarter" idx="12"/>
          </p:nvPr>
        </p:nvSpPr>
        <p:spPr/>
        <p:txBody>
          <a:bodyPr/>
          <a:lstStyle/>
          <a:p>
            <a:r>
              <a:rPr lang="en-US"/>
              <a:t>Implicit Bias Training Project                                                                State of CT 2019</a:t>
            </a:r>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7886927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14"/>
            <a:r>
              <a:rPr lang="en-US" dirty="0"/>
              <a:t>.Ask if anyone noticed anything about these photos (seeking if anyone recognized that they are the same children). </a:t>
            </a:r>
          </a:p>
        </p:txBody>
      </p:sp>
      <p:sp>
        <p:nvSpPr>
          <p:cNvPr id="4" name="Slide Number Placeholder 3"/>
          <p:cNvSpPr>
            <a:spLocks noGrp="1"/>
          </p:cNvSpPr>
          <p:nvPr>
            <p:ph type="sldNum" sz="quarter" idx="10"/>
          </p:nvPr>
        </p:nvSpPr>
        <p:spPr/>
        <p:txBody>
          <a:bodyPr/>
          <a:lstStyle/>
          <a:p>
            <a:fld id="{318FB36C-A8AC-49E2-8342-22D63B3C7526}" type="slidenum">
              <a:rPr lang="en-US" smtClean="0"/>
              <a:t>41</a:t>
            </a:fld>
            <a:endParaRPr lang="en-US"/>
          </a:p>
        </p:txBody>
      </p:sp>
      <p:sp>
        <p:nvSpPr>
          <p:cNvPr id="5" name="Footer Placeholder 4"/>
          <p:cNvSpPr>
            <a:spLocks noGrp="1"/>
          </p:cNvSpPr>
          <p:nvPr>
            <p:ph type="ftr" sz="quarter" idx="11"/>
          </p:nvPr>
        </p:nvSpPr>
        <p:spPr/>
        <p:txBody>
          <a:bodyPr/>
          <a:lstStyle/>
          <a:p>
            <a:r>
              <a:rPr lang="en-US"/>
              <a:t>CT Commission on RED CJS - IMRP | CCSU</a:t>
            </a:r>
          </a:p>
        </p:txBody>
      </p:sp>
      <p:sp>
        <p:nvSpPr>
          <p:cNvPr id="6" name="Header Placeholder 5"/>
          <p:cNvSpPr>
            <a:spLocks noGrp="1"/>
          </p:cNvSpPr>
          <p:nvPr>
            <p:ph type="hdr" sz="quarter" idx="12"/>
          </p:nvPr>
        </p:nvSpPr>
        <p:spPr/>
        <p:txBody>
          <a:bodyPr/>
          <a:lstStyle/>
          <a:p>
            <a:r>
              <a:rPr lang="en-US"/>
              <a:t>Implicit Bias Training Project                                                                State of CT 2019</a:t>
            </a:r>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120464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14"/>
            <a:r>
              <a:rPr lang="en-US" dirty="0"/>
              <a:t>Review chat and compare the words used to describe the same youth. </a:t>
            </a:r>
          </a:p>
        </p:txBody>
      </p:sp>
      <p:sp>
        <p:nvSpPr>
          <p:cNvPr id="4" name="Slide Number Placeholder 3"/>
          <p:cNvSpPr>
            <a:spLocks noGrp="1"/>
          </p:cNvSpPr>
          <p:nvPr>
            <p:ph type="sldNum" sz="quarter" idx="10"/>
          </p:nvPr>
        </p:nvSpPr>
        <p:spPr/>
        <p:txBody>
          <a:bodyPr/>
          <a:lstStyle/>
          <a:p>
            <a:fld id="{318FB36C-A8AC-49E2-8342-22D63B3C7526}" type="slidenum">
              <a:rPr lang="en-US" smtClean="0"/>
              <a:t>42</a:t>
            </a:fld>
            <a:endParaRPr lang="en-US"/>
          </a:p>
        </p:txBody>
      </p:sp>
      <p:sp>
        <p:nvSpPr>
          <p:cNvPr id="5" name="Footer Placeholder 4"/>
          <p:cNvSpPr>
            <a:spLocks noGrp="1"/>
          </p:cNvSpPr>
          <p:nvPr>
            <p:ph type="ftr" sz="quarter" idx="11"/>
          </p:nvPr>
        </p:nvSpPr>
        <p:spPr/>
        <p:txBody>
          <a:bodyPr/>
          <a:lstStyle/>
          <a:p>
            <a:r>
              <a:rPr lang="en-US"/>
              <a:t>CT Commission on RED CJS - IMRP | CCSU</a:t>
            </a:r>
          </a:p>
        </p:txBody>
      </p:sp>
      <p:sp>
        <p:nvSpPr>
          <p:cNvPr id="6" name="Header Placeholder 5"/>
          <p:cNvSpPr>
            <a:spLocks noGrp="1"/>
          </p:cNvSpPr>
          <p:nvPr>
            <p:ph type="hdr" sz="quarter" idx="12"/>
          </p:nvPr>
        </p:nvSpPr>
        <p:spPr/>
        <p:txBody>
          <a:bodyPr/>
          <a:lstStyle/>
          <a:p>
            <a:r>
              <a:rPr lang="en-US"/>
              <a:t>Implicit Bias Training Project                                                                State of CT 2019</a:t>
            </a:r>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5165775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7014" rtl="0" eaLnBrk="1" fontAlgn="auto" latinLnBrk="0" hangingPunct="1">
              <a:lnSpc>
                <a:spcPct val="100000"/>
              </a:lnSpc>
              <a:spcBef>
                <a:spcPts val="0"/>
              </a:spcBef>
              <a:spcAft>
                <a:spcPts val="0"/>
              </a:spcAft>
              <a:buClrTx/>
              <a:buSzTx/>
              <a:buFontTx/>
              <a:buNone/>
              <a:tabLst/>
              <a:defRPr/>
            </a:pPr>
            <a:r>
              <a:rPr lang="en-US" dirty="0"/>
              <a:t>Review chat and compare the words used to describe the same youth. </a:t>
            </a:r>
          </a:p>
          <a:p>
            <a:pPr defTabSz="947014"/>
            <a:endParaRPr lang="en-US" dirty="0"/>
          </a:p>
        </p:txBody>
      </p:sp>
      <p:sp>
        <p:nvSpPr>
          <p:cNvPr id="4" name="Slide Number Placeholder 3"/>
          <p:cNvSpPr>
            <a:spLocks noGrp="1"/>
          </p:cNvSpPr>
          <p:nvPr>
            <p:ph type="sldNum" sz="quarter" idx="10"/>
          </p:nvPr>
        </p:nvSpPr>
        <p:spPr/>
        <p:txBody>
          <a:bodyPr/>
          <a:lstStyle/>
          <a:p>
            <a:fld id="{318FB36C-A8AC-49E2-8342-22D63B3C7526}" type="slidenum">
              <a:rPr lang="en-US" smtClean="0"/>
              <a:t>43</a:t>
            </a:fld>
            <a:endParaRPr lang="en-US"/>
          </a:p>
        </p:txBody>
      </p:sp>
      <p:sp>
        <p:nvSpPr>
          <p:cNvPr id="5" name="Footer Placeholder 4"/>
          <p:cNvSpPr>
            <a:spLocks noGrp="1"/>
          </p:cNvSpPr>
          <p:nvPr>
            <p:ph type="ftr" sz="quarter" idx="11"/>
          </p:nvPr>
        </p:nvSpPr>
        <p:spPr/>
        <p:txBody>
          <a:bodyPr/>
          <a:lstStyle/>
          <a:p>
            <a:r>
              <a:rPr lang="en-US"/>
              <a:t>CT Commission on RED CJS - IMRP | CCSU</a:t>
            </a:r>
          </a:p>
        </p:txBody>
      </p:sp>
      <p:sp>
        <p:nvSpPr>
          <p:cNvPr id="6" name="Header Placeholder 5"/>
          <p:cNvSpPr>
            <a:spLocks noGrp="1"/>
          </p:cNvSpPr>
          <p:nvPr>
            <p:ph type="hdr" sz="quarter" idx="12"/>
          </p:nvPr>
        </p:nvSpPr>
        <p:spPr/>
        <p:txBody>
          <a:bodyPr/>
          <a:lstStyle/>
          <a:p>
            <a:r>
              <a:rPr lang="en-US"/>
              <a:t>Implicit Bias Training Project                                                                State of CT 2019</a:t>
            </a:r>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4365233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7014" rtl="0" eaLnBrk="1" fontAlgn="auto" latinLnBrk="0" hangingPunct="1">
              <a:lnSpc>
                <a:spcPct val="100000"/>
              </a:lnSpc>
              <a:spcBef>
                <a:spcPts val="0"/>
              </a:spcBef>
              <a:spcAft>
                <a:spcPts val="0"/>
              </a:spcAft>
              <a:buClrTx/>
              <a:buSzTx/>
              <a:buFontTx/>
              <a:buNone/>
              <a:tabLst/>
              <a:defRPr/>
            </a:pPr>
            <a:r>
              <a:rPr lang="en-US" dirty="0"/>
              <a:t>Review chat and compare the words used to describe the same youth. </a:t>
            </a:r>
          </a:p>
          <a:p>
            <a:pPr defTabSz="947014"/>
            <a:endParaRPr lang="en-US" dirty="0"/>
          </a:p>
        </p:txBody>
      </p:sp>
      <p:sp>
        <p:nvSpPr>
          <p:cNvPr id="4" name="Slide Number Placeholder 3"/>
          <p:cNvSpPr>
            <a:spLocks noGrp="1"/>
          </p:cNvSpPr>
          <p:nvPr>
            <p:ph type="sldNum" sz="quarter" idx="10"/>
          </p:nvPr>
        </p:nvSpPr>
        <p:spPr/>
        <p:txBody>
          <a:bodyPr/>
          <a:lstStyle/>
          <a:p>
            <a:fld id="{318FB36C-A8AC-49E2-8342-22D63B3C7526}" type="slidenum">
              <a:rPr lang="en-US" smtClean="0"/>
              <a:t>44</a:t>
            </a:fld>
            <a:endParaRPr lang="en-US"/>
          </a:p>
        </p:txBody>
      </p:sp>
      <p:sp>
        <p:nvSpPr>
          <p:cNvPr id="5" name="Footer Placeholder 4"/>
          <p:cNvSpPr>
            <a:spLocks noGrp="1"/>
          </p:cNvSpPr>
          <p:nvPr>
            <p:ph type="ftr" sz="quarter" idx="11"/>
          </p:nvPr>
        </p:nvSpPr>
        <p:spPr/>
        <p:txBody>
          <a:bodyPr/>
          <a:lstStyle/>
          <a:p>
            <a:r>
              <a:rPr lang="en-US"/>
              <a:t>CT Commission on RED CJS - IMRP | CCSU</a:t>
            </a:r>
          </a:p>
        </p:txBody>
      </p:sp>
      <p:sp>
        <p:nvSpPr>
          <p:cNvPr id="6" name="Header Placeholder 5"/>
          <p:cNvSpPr>
            <a:spLocks noGrp="1"/>
          </p:cNvSpPr>
          <p:nvPr>
            <p:ph type="hdr" sz="quarter" idx="12"/>
          </p:nvPr>
        </p:nvSpPr>
        <p:spPr/>
        <p:txBody>
          <a:bodyPr/>
          <a:lstStyle/>
          <a:p>
            <a:r>
              <a:rPr lang="en-US"/>
              <a:t>Implicit Bias Training Project                                                                State of CT 2019</a:t>
            </a:r>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5891888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7014" rtl="0" eaLnBrk="1" fontAlgn="auto" latinLnBrk="0" hangingPunct="1">
              <a:lnSpc>
                <a:spcPct val="100000"/>
              </a:lnSpc>
              <a:spcBef>
                <a:spcPts val="0"/>
              </a:spcBef>
              <a:spcAft>
                <a:spcPts val="0"/>
              </a:spcAft>
              <a:buClrTx/>
              <a:buSzTx/>
              <a:buFontTx/>
              <a:buNone/>
              <a:tabLst/>
              <a:defRPr/>
            </a:pPr>
            <a:r>
              <a:rPr lang="en-US" dirty="0"/>
              <a:t>Review chat and compare the words used to describe the same youth. </a:t>
            </a:r>
          </a:p>
          <a:p>
            <a:pPr defTabSz="947014"/>
            <a:endParaRPr lang="en-US" dirty="0"/>
          </a:p>
        </p:txBody>
      </p:sp>
      <p:sp>
        <p:nvSpPr>
          <p:cNvPr id="4" name="Slide Number Placeholder 3"/>
          <p:cNvSpPr>
            <a:spLocks noGrp="1"/>
          </p:cNvSpPr>
          <p:nvPr>
            <p:ph type="sldNum" sz="quarter" idx="10"/>
          </p:nvPr>
        </p:nvSpPr>
        <p:spPr/>
        <p:txBody>
          <a:bodyPr/>
          <a:lstStyle/>
          <a:p>
            <a:fld id="{318FB36C-A8AC-49E2-8342-22D63B3C7526}" type="slidenum">
              <a:rPr lang="en-US" smtClean="0"/>
              <a:t>45</a:t>
            </a:fld>
            <a:endParaRPr lang="en-US"/>
          </a:p>
        </p:txBody>
      </p:sp>
      <p:sp>
        <p:nvSpPr>
          <p:cNvPr id="5" name="Footer Placeholder 4"/>
          <p:cNvSpPr>
            <a:spLocks noGrp="1"/>
          </p:cNvSpPr>
          <p:nvPr>
            <p:ph type="ftr" sz="quarter" idx="11"/>
          </p:nvPr>
        </p:nvSpPr>
        <p:spPr/>
        <p:txBody>
          <a:bodyPr/>
          <a:lstStyle/>
          <a:p>
            <a:r>
              <a:rPr lang="en-US"/>
              <a:t>CT Commission on RED CJS - IMRP | CCSU</a:t>
            </a:r>
          </a:p>
        </p:txBody>
      </p:sp>
      <p:sp>
        <p:nvSpPr>
          <p:cNvPr id="6" name="Header Placeholder 5"/>
          <p:cNvSpPr>
            <a:spLocks noGrp="1"/>
          </p:cNvSpPr>
          <p:nvPr>
            <p:ph type="hdr" sz="quarter" idx="12"/>
          </p:nvPr>
        </p:nvSpPr>
        <p:spPr/>
        <p:txBody>
          <a:bodyPr/>
          <a:lstStyle/>
          <a:p>
            <a:r>
              <a:rPr lang="en-US"/>
              <a:t>Implicit Bias Training Project                                                                State of CT 2019</a:t>
            </a:r>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8776491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7014" rtl="0" eaLnBrk="1" fontAlgn="auto" latinLnBrk="0" hangingPunct="1">
              <a:lnSpc>
                <a:spcPct val="100000"/>
              </a:lnSpc>
              <a:spcBef>
                <a:spcPts val="0"/>
              </a:spcBef>
              <a:spcAft>
                <a:spcPts val="0"/>
              </a:spcAft>
              <a:buClrTx/>
              <a:buSzTx/>
              <a:buFontTx/>
              <a:buNone/>
              <a:tabLst/>
              <a:defRPr/>
            </a:pPr>
            <a:r>
              <a:rPr lang="en-US" dirty="0"/>
              <a:t>Review chat and compare the words used to describe the same youth. </a:t>
            </a:r>
          </a:p>
          <a:p>
            <a:pPr defTabSz="947014"/>
            <a:endParaRPr lang="en-US" dirty="0"/>
          </a:p>
        </p:txBody>
      </p:sp>
      <p:sp>
        <p:nvSpPr>
          <p:cNvPr id="4" name="Slide Number Placeholder 3"/>
          <p:cNvSpPr>
            <a:spLocks noGrp="1"/>
          </p:cNvSpPr>
          <p:nvPr>
            <p:ph type="sldNum" sz="quarter" idx="10"/>
          </p:nvPr>
        </p:nvSpPr>
        <p:spPr/>
        <p:txBody>
          <a:bodyPr/>
          <a:lstStyle/>
          <a:p>
            <a:fld id="{318FB36C-A8AC-49E2-8342-22D63B3C7526}" type="slidenum">
              <a:rPr lang="en-US" smtClean="0"/>
              <a:t>46</a:t>
            </a:fld>
            <a:endParaRPr lang="en-US"/>
          </a:p>
        </p:txBody>
      </p:sp>
      <p:sp>
        <p:nvSpPr>
          <p:cNvPr id="5" name="Footer Placeholder 4"/>
          <p:cNvSpPr>
            <a:spLocks noGrp="1"/>
          </p:cNvSpPr>
          <p:nvPr>
            <p:ph type="ftr" sz="quarter" idx="11"/>
          </p:nvPr>
        </p:nvSpPr>
        <p:spPr/>
        <p:txBody>
          <a:bodyPr/>
          <a:lstStyle/>
          <a:p>
            <a:r>
              <a:rPr lang="en-US"/>
              <a:t>CT Commission on RED CJS - IMRP | CCSU</a:t>
            </a:r>
          </a:p>
        </p:txBody>
      </p:sp>
      <p:sp>
        <p:nvSpPr>
          <p:cNvPr id="6" name="Header Placeholder 5"/>
          <p:cNvSpPr>
            <a:spLocks noGrp="1"/>
          </p:cNvSpPr>
          <p:nvPr>
            <p:ph type="hdr" sz="quarter" idx="12"/>
          </p:nvPr>
        </p:nvSpPr>
        <p:spPr/>
        <p:txBody>
          <a:bodyPr/>
          <a:lstStyle/>
          <a:p>
            <a:r>
              <a:rPr lang="en-US"/>
              <a:t>Implicit Bias Training Project                                                                State of CT 2019</a:t>
            </a:r>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560702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7014" rtl="0" eaLnBrk="1" fontAlgn="auto" latinLnBrk="0" hangingPunct="1">
              <a:lnSpc>
                <a:spcPct val="100000"/>
              </a:lnSpc>
              <a:spcBef>
                <a:spcPts val="0"/>
              </a:spcBef>
              <a:spcAft>
                <a:spcPts val="0"/>
              </a:spcAft>
              <a:buClrTx/>
              <a:buSzTx/>
              <a:buFontTx/>
              <a:buNone/>
              <a:tabLst/>
              <a:defRPr/>
            </a:pPr>
            <a:r>
              <a:rPr lang="en-US" dirty="0"/>
              <a:t>Review chat and compare the words used to describe the same youth. </a:t>
            </a:r>
          </a:p>
          <a:p>
            <a:pPr defTabSz="947014"/>
            <a:endParaRPr lang="en-US" dirty="0"/>
          </a:p>
        </p:txBody>
      </p:sp>
      <p:sp>
        <p:nvSpPr>
          <p:cNvPr id="4" name="Slide Number Placeholder 3"/>
          <p:cNvSpPr>
            <a:spLocks noGrp="1"/>
          </p:cNvSpPr>
          <p:nvPr>
            <p:ph type="sldNum" sz="quarter" idx="10"/>
          </p:nvPr>
        </p:nvSpPr>
        <p:spPr/>
        <p:txBody>
          <a:bodyPr/>
          <a:lstStyle/>
          <a:p>
            <a:fld id="{318FB36C-A8AC-49E2-8342-22D63B3C7526}" type="slidenum">
              <a:rPr lang="en-US" smtClean="0"/>
              <a:t>47</a:t>
            </a:fld>
            <a:endParaRPr lang="en-US"/>
          </a:p>
        </p:txBody>
      </p:sp>
      <p:sp>
        <p:nvSpPr>
          <p:cNvPr id="5" name="Footer Placeholder 4"/>
          <p:cNvSpPr>
            <a:spLocks noGrp="1"/>
          </p:cNvSpPr>
          <p:nvPr>
            <p:ph type="ftr" sz="quarter" idx="11"/>
          </p:nvPr>
        </p:nvSpPr>
        <p:spPr/>
        <p:txBody>
          <a:bodyPr/>
          <a:lstStyle/>
          <a:p>
            <a:r>
              <a:rPr lang="en-US"/>
              <a:t>CT Commission on RED CJS - IMRP | CCSU</a:t>
            </a:r>
          </a:p>
        </p:txBody>
      </p:sp>
      <p:sp>
        <p:nvSpPr>
          <p:cNvPr id="6" name="Header Placeholder 5"/>
          <p:cNvSpPr>
            <a:spLocks noGrp="1"/>
          </p:cNvSpPr>
          <p:nvPr>
            <p:ph type="hdr" sz="quarter" idx="12"/>
          </p:nvPr>
        </p:nvSpPr>
        <p:spPr/>
        <p:txBody>
          <a:bodyPr/>
          <a:lstStyle/>
          <a:p>
            <a:r>
              <a:rPr lang="en-US"/>
              <a:t>Implicit Bias Training Project                                                                State of CT 2019</a:t>
            </a:r>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39486647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FINAL PROCESS </a:t>
            </a:r>
          </a:p>
          <a:p>
            <a:r>
              <a:rPr lang="en-US" sz="1300" b="1" u="sng" dirty="0"/>
              <a:t>DISPLAY</a:t>
            </a:r>
            <a:r>
              <a:rPr lang="en-US" sz="1300" u="sng" dirty="0"/>
              <a:t> the slide with the photographs of all six youth</a:t>
            </a:r>
            <a:r>
              <a:rPr lang="en-US" sz="1300" u="sng" baseline="0" dirty="0"/>
              <a:t> </a:t>
            </a:r>
            <a:r>
              <a:rPr lang="en-US" sz="1300" b="1" u="sng" baseline="0" dirty="0"/>
              <a:t>(SLIDE 48)</a:t>
            </a:r>
            <a:endParaRPr lang="en-US" sz="1300" b="1" dirty="0"/>
          </a:p>
          <a:p>
            <a:pPr lvl="0"/>
            <a:r>
              <a:rPr lang="en-US" sz="1300" b="1" dirty="0"/>
              <a:t>DISCUSS</a:t>
            </a:r>
            <a:r>
              <a:rPr lang="en-US" sz="1300" dirty="0"/>
              <a:t> the differences in the lists made during the activity.</a:t>
            </a:r>
          </a:p>
          <a:p>
            <a:pPr lvl="0"/>
            <a:r>
              <a:rPr lang="en-US" sz="1300" dirty="0"/>
              <a:t>How did the youth’s appearance affect your (the officers’) assumptions?</a:t>
            </a:r>
          </a:p>
          <a:p>
            <a:pPr lvl="0"/>
            <a:r>
              <a:rPr lang="en-US" sz="1300" dirty="0"/>
              <a:t>How might a youth’s location affect those assumptions?</a:t>
            </a:r>
          </a:p>
          <a:p>
            <a:r>
              <a:rPr lang="en-US" sz="1300" dirty="0"/>
              <a:t>	--Is the youth located in front of a house, on a street corner, </a:t>
            </a:r>
            <a:r>
              <a:rPr lang="en-US" sz="1300" dirty="0" err="1"/>
              <a:t>etc</a:t>
            </a:r>
            <a:r>
              <a:rPr lang="en-US" sz="1300" dirty="0"/>
              <a:t>?</a:t>
            </a:r>
          </a:p>
          <a:p>
            <a:pPr lvl="0"/>
            <a:r>
              <a:rPr lang="en-US" sz="1300" dirty="0"/>
              <a:t>What else might result in officers making assumptions about youth?</a:t>
            </a:r>
          </a:p>
          <a:p>
            <a:r>
              <a:rPr lang="en-US" sz="1300" dirty="0"/>
              <a:t>--Time of day</a:t>
            </a:r>
          </a:p>
          <a:p>
            <a:r>
              <a:rPr lang="en-US" sz="1300" dirty="0"/>
              <a:t>--Neighborhood</a:t>
            </a:r>
          </a:p>
          <a:p>
            <a:r>
              <a:rPr lang="en-US" sz="1300" dirty="0"/>
              <a:t>--Who the youth is with</a:t>
            </a:r>
          </a:p>
          <a:p>
            <a:r>
              <a:rPr lang="en-US" sz="1300" dirty="0"/>
              <a:t> </a:t>
            </a:r>
          </a:p>
          <a:p>
            <a:pPr lvl="0"/>
            <a:r>
              <a:rPr lang="en-US" sz="1300" b="1" dirty="0"/>
              <a:t>ASK</a:t>
            </a:r>
            <a:r>
              <a:rPr lang="en-US" sz="1300" dirty="0"/>
              <a:t>:  “What are the implications of this discussion for you (as patrol officers)?”</a:t>
            </a:r>
          </a:p>
          <a:p>
            <a:r>
              <a:rPr lang="en-US" sz="1300" dirty="0"/>
              <a:t>We are human and make assumptions like everyone else.</a:t>
            </a:r>
          </a:p>
          <a:p>
            <a:r>
              <a:rPr lang="en-US" sz="1300" dirty="0"/>
              <a:t>--People make assumptions to help them quickly assess a situation.</a:t>
            </a:r>
          </a:p>
          <a:p>
            <a:r>
              <a:rPr lang="en-US" sz="1300" dirty="0"/>
              <a:t>--Everyone has unconscious biases.</a:t>
            </a:r>
          </a:p>
          <a:p>
            <a:r>
              <a:rPr lang="en-US" sz="1300" dirty="0"/>
              <a:t>--People tend to view events and situations based on their cultural upbringing.</a:t>
            </a:r>
          </a:p>
          <a:p>
            <a:r>
              <a:rPr lang="en-US" sz="1300" dirty="0"/>
              <a:t>Ensure that unconscious bias does not affect your decision-making.</a:t>
            </a:r>
          </a:p>
          <a:p>
            <a:r>
              <a:rPr lang="en-US" sz="1300" dirty="0"/>
              <a:t>--Appearance may affect how we approach a youth initially.</a:t>
            </a:r>
          </a:p>
          <a:p>
            <a:r>
              <a:rPr lang="en-US" sz="1300" dirty="0"/>
              <a:t>--We should objectively assess what is really going on.</a:t>
            </a:r>
          </a:p>
          <a:p>
            <a:r>
              <a:rPr lang="en-US" sz="1300" dirty="0"/>
              <a:t>--Recognize tendencies to make assumptions.</a:t>
            </a:r>
          </a:p>
          <a:p>
            <a:r>
              <a:rPr lang="en-US" sz="1300" dirty="0"/>
              <a:t>--Try to treat everyone the same.</a:t>
            </a:r>
          </a:p>
          <a:p>
            <a:r>
              <a:rPr lang="en-US" sz="1300" dirty="0"/>
              <a:t>--Remember that all groups have bad, good, and average members in them.</a:t>
            </a:r>
          </a:p>
          <a:p>
            <a:r>
              <a:rPr lang="en-US" sz="1300" dirty="0"/>
              <a:t>Show youth respect first.</a:t>
            </a:r>
          </a:p>
          <a:p>
            <a:r>
              <a:rPr lang="en-US" sz="1300" dirty="0"/>
              <a:t>-- Avoid letting a youth’s appearance affect your approach.</a:t>
            </a:r>
          </a:p>
          <a:p>
            <a:br>
              <a:rPr lang="en-US" b="0" dirty="0">
                <a:effectLst/>
              </a:rPr>
            </a:br>
            <a:r>
              <a:rPr lang="en-US" dirty="0"/>
              <a:t>APA article/source of perceiving black males as typically 5 </a:t>
            </a:r>
            <a:r>
              <a:rPr lang="en-US" dirty="0" err="1"/>
              <a:t>yrs</a:t>
            </a:r>
            <a:r>
              <a:rPr lang="en-US" dirty="0"/>
              <a:t> older </a:t>
            </a:r>
            <a:r>
              <a:rPr lang="en-US" dirty="0" err="1"/>
              <a:t>ADDing</a:t>
            </a:r>
            <a:r>
              <a:rPr lang="en-US" dirty="0"/>
              <a:t> to perceptions of black-crime associations as threats - BELOW</a:t>
            </a:r>
          </a:p>
          <a:p>
            <a:endParaRPr lang="en-US" b="0" dirty="0">
              <a:effectLst/>
            </a:endParaRPr>
          </a:p>
          <a:p>
            <a:r>
              <a:rPr lang="en-US" b="1" dirty="0">
                <a:effectLst/>
              </a:rPr>
              <a:t>Trainer may choose to highlight some of the points from the article below:</a:t>
            </a:r>
          </a:p>
          <a:p>
            <a:pPr fontAlgn="base"/>
            <a:r>
              <a:rPr lang="en-US" sz="1300" dirty="0"/>
              <a:t>March 6, 2014</a:t>
            </a:r>
          </a:p>
          <a:p>
            <a:pPr fontAlgn="base"/>
            <a:r>
              <a:rPr lang="en-US" sz="1300" dirty="0"/>
              <a:t>Black Boys Viewed as Older, Less Innocent Than Whites, Research Finds</a:t>
            </a:r>
          </a:p>
          <a:p>
            <a:pPr fontAlgn="base"/>
            <a:r>
              <a:rPr lang="en-US" sz="1300" i="1" dirty="0"/>
              <a:t>Police likelier to use force against black children when officers ‘dehumanize’ blacks, study says</a:t>
            </a:r>
            <a:endParaRPr lang="en-US" sz="1300" dirty="0"/>
          </a:p>
          <a:p>
            <a:pPr fontAlgn="base"/>
            <a:r>
              <a:rPr lang="en-US" sz="1300" dirty="0"/>
              <a:t>WASHINGTON — Black boys as young as 10 may not be viewed in the same light of childhood innocence as their white peers, but are instead more likely to be mistaken as older, be perceived as guilty and face police violence if accused of a crime, according to new research published by the American Psychological Association.</a:t>
            </a:r>
          </a:p>
          <a:p>
            <a:pPr fontAlgn="base"/>
            <a:r>
              <a:rPr lang="en-US" sz="1300" dirty="0"/>
              <a:t>“Children in most societies are considered to be in a distinct group with characteristics such as innocence and the need for protection. Our research found that black boys can be seen as responsible for their actions at an age when white boys still benefit from the assumption that children are essentially innocent,” said author Phillip </a:t>
            </a:r>
            <a:r>
              <a:rPr lang="en-US" sz="1300" dirty="0" err="1"/>
              <a:t>Atiba</a:t>
            </a:r>
            <a:r>
              <a:rPr lang="en-US" sz="1300" dirty="0"/>
              <a:t> Goff, PhD, of the University of California, Los Angeles. The study was published online in APA’s </a:t>
            </a:r>
            <a:r>
              <a:rPr lang="en-US" sz="1300" i="1" dirty="0">
                <a:hlinkClick r:id="rId3" tooltip="Journal of Personality and Social Psychology®"/>
              </a:rPr>
              <a:t>Journal of Personality and Social Psychology</a:t>
            </a:r>
            <a:endParaRPr lang="en-US" sz="1300" dirty="0"/>
          </a:p>
          <a:p>
            <a:pPr fontAlgn="base"/>
            <a:r>
              <a:rPr lang="en-US" sz="1300" dirty="0"/>
              <a:t>Researchers tested 176 police officers, mostly white males, average age 37, in large urban areas, to determine their levels of two distinct types of bias — prejudice and unconscious dehumanization of black people by comparing them to apes. To test for prejudice, researchers had officers complete a widely used psychological questionnaire with statements such as “It is likely that blacks will bring violence to neighborhoods when they move in.” To determine officers’ dehumanization of blacks, the researchers gave them a psychological task in which they paired blacks and whites with large cats, such as lions, or with apes. Researchers reviewed police officers’ personnel records to determine use of force while on duty and found that those who dehumanized blacks were more likely to have used force against a black child in custody than officers who did not dehumanize blacks. The study described use of force as takedown or wrist lock; kicking or punching; striking with a blunt object; using a police dog, restraints or hobbling; or using tear gas, electric shock or killing. Only dehumanization and not police officers’ prejudice against blacks — conscious or not — was linked to violent encounters with black children in custody, according to the study. </a:t>
            </a:r>
          </a:p>
          <a:p>
            <a:pPr fontAlgn="base"/>
            <a:r>
              <a:rPr lang="en-US" sz="1300" dirty="0"/>
              <a:t>The authors noted that police officers’ unconscious dehumanization of blacks could have been the result of negative interactions with black children, rather than the cause of using force with black children. “We found evidence that overestimating age and culpability based on racial differences was linked to dehumanizing stereotypes, but future research should try to clarify the relationship between dehumanization and racial disparities in police use of force,” Goff said.</a:t>
            </a:r>
          </a:p>
          <a:p>
            <a:pPr fontAlgn="base"/>
            <a:r>
              <a:rPr lang="en-US" sz="1300" dirty="0"/>
              <a:t>The study also involved 264 mostly white, female undergraduate students from large public U.S. universities. In one experiment, students rated the innocence of people ranging from infants to 25-year-olds who were black, white or an unidentified race. The students judged children up to 9 years old as equally innocent regardless of race, but considered black children significantly less innocent than other children in every age group beginning at age 10, the researchers found. </a:t>
            </a:r>
          </a:p>
          <a:p>
            <a:pPr fontAlgn="base"/>
            <a:endParaRPr lang="en-US" sz="1300" dirty="0"/>
          </a:p>
          <a:p>
            <a:pPr fontAlgn="base"/>
            <a:r>
              <a:rPr lang="en-US" sz="1300" dirty="0"/>
              <a:t>The students were also shown photographs alongside descriptions of various crimes and asked to assess the age and innocence of white, black or Latino boys ages 10 to 17. The students overestimated the age of blacks by an average of 4.5 years and found them more culpable than whites or Latinos, particularly when the boys were matched with serious crimes, the study found. Researchers used questionnaires to assess the participants’ prejudice and dehumanization of blacks. They found that participants who implicitly associated blacks with apes thought the black children were older and less innocent. </a:t>
            </a:r>
          </a:p>
          <a:p>
            <a:pPr fontAlgn="base"/>
            <a:r>
              <a:rPr lang="en-US" sz="1300" dirty="0"/>
              <a:t>In another experiment, students first viewed either a photo of an ape or a large cat and then rated black and white youngsters in terms of perceived innocence and need for protection as children. Those who looked at the ape photo gave black children lower ratings and estimated that black children were significantly older than their actual ages, particularly if the child had been accused of a felony rather than a misdemeanor.</a:t>
            </a:r>
          </a:p>
          <a:p>
            <a:pPr fontAlgn="base"/>
            <a:r>
              <a:rPr lang="en-US" sz="1300" dirty="0"/>
              <a:t>“The evidence shows that perceptions of the essential nature of children can be affected by race, and for black children, this can mean they lose the protection afforded by assumed childhood innocence well before they become adults,” said co-author Matthew Jackson, PhD, also of UCLA. “With the average age overestimation for black boys exceeding four-and-a-half years, in some cases, black children may be viewed as adults when they are just 13 years old.” </a:t>
            </a:r>
          </a:p>
          <a:p>
            <a:pPr fontAlgn="base"/>
            <a:br>
              <a:rPr lang="en-US" sz="1300" b="1" dirty="0"/>
            </a:br>
            <a:r>
              <a:rPr lang="en-US" sz="1300" b="1" dirty="0"/>
              <a:t>Article:</a:t>
            </a:r>
            <a:r>
              <a:rPr lang="en-US" sz="1300" dirty="0"/>
              <a:t> “The Essence of Innocence: Consequences of Dehumanizing Black Children,” </a:t>
            </a:r>
            <a:r>
              <a:rPr lang="en-US" sz="1300" i="1" dirty="0"/>
              <a:t>Journal of Personality and Social Psychology</a:t>
            </a:r>
            <a:r>
              <a:rPr lang="en-US" sz="1300" dirty="0"/>
              <a:t>, published online Feb. 24, 2014; Phillip </a:t>
            </a:r>
            <a:r>
              <a:rPr lang="en-US" sz="1300" dirty="0" err="1"/>
              <a:t>Atiba</a:t>
            </a:r>
            <a:r>
              <a:rPr lang="en-US" sz="1300" dirty="0"/>
              <a:t> Goff, PhD, and Matthew Christian Jackson, PhD; University of California, Los Angeles; Brooke Allison, PhD, and Lewis Di Leone, PhD, National Center for Post-Traumatic Stress Disorder, Boston; Carmen Marie </a:t>
            </a:r>
            <a:r>
              <a:rPr lang="en-US" sz="1300" dirty="0" err="1"/>
              <a:t>Culotta</a:t>
            </a:r>
            <a:r>
              <a:rPr lang="en-US" sz="1300" dirty="0"/>
              <a:t>, PhD, Pennsylvania State University; and Natalie Ann </a:t>
            </a:r>
            <a:r>
              <a:rPr lang="en-US" sz="1300" dirty="0" err="1"/>
              <a:t>DiTomasso</a:t>
            </a:r>
            <a:r>
              <a:rPr lang="en-US" sz="1300" dirty="0"/>
              <a:t>, JD, University of Pennsylvania.</a:t>
            </a:r>
          </a:p>
          <a:p>
            <a:pPr fontAlgn="base"/>
            <a:r>
              <a:rPr lang="en-US" sz="1300" b="1" dirty="0"/>
              <a:t>Phillip </a:t>
            </a:r>
            <a:r>
              <a:rPr lang="en-US" sz="1300" b="1" dirty="0" err="1"/>
              <a:t>Atiba</a:t>
            </a:r>
            <a:r>
              <a:rPr lang="en-US" sz="1300" b="1" dirty="0"/>
              <a:t> Goff, PhD,</a:t>
            </a:r>
            <a:r>
              <a:rPr lang="en-US" sz="1300" dirty="0"/>
              <a:t> can be contacted by phone at (310) 206-8614 (preferred) or by </a:t>
            </a:r>
            <a:r>
              <a:rPr lang="en-US" sz="1300" dirty="0">
                <a:hlinkClick r:id="rId4"/>
              </a:rPr>
              <a:t>email</a:t>
            </a:r>
            <a:r>
              <a:rPr lang="en-US" sz="1300" dirty="0"/>
              <a:t>. If Goff is unavailable, contact </a:t>
            </a:r>
            <a:r>
              <a:rPr lang="en-US" sz="1300" b="1" dirty="0"/>
              <a:t>Matthew Christian Jackson, PhD,</a:t>
            </a:r>
            <a:r>
              <a:rPr lang="en-US" sz="1300" dirty="0"/>
              <a:t> by phone at (814) 574-9781 or by </a:t>
            </a:r>
            <a:r>
              <a:rPr lang="en-US" sz="1300" dirty="0">
                <a:hlinkClick r:id="rId5"/>
              </a:rPr>
              <a:t>email</a:t>
            </a:r>
            <a:r>
              <a:rPr lang="en-US" sz="1300" dirty="0"/>
              <a:t>.</a:t>
            </a:r>
            <a:endParaRPr lang="en-US" dirty="0"/>
          </a:p>
        </p:txBody>
      </p:sp>
      <p:sp>
        <p:nvSpPr>
          <p:cNvPr id="4" name="Slide Number Placeholder 3"/>
          <p:cNvSpPr>
            <a:spLocks noGrp="1"/>
          </p:cNvSpPr>
          <p:nvPr>
            <p:ph type="sldNum" sz="quarter" idx="10"/>
          </p:nvPr>
        </p:nvSpPr>
        <p:spPr/>
        <p:txBody>
          <a:bodyPr/>
          <a:lstStyle/>
          <a:p>
            <a:fld id="{318FB36C-A8AC-49E2-8342-22D63B3C7526}" type="slidenum">
              <a:rPr lang="en-US" smtClean="0"/>
              <a:t>48</a:t>
            </a:fld>
            <a:endParaRPr lang="en-US"/>
          </a:p>
        </p:txBody>
      </p:sp>
      <p:sp>
        <p:nvSpPr>
          <p:cNvPr id="5" name="Footer Placeholder 4"/>
          <p:cNvSpPr>
            <a:spLocks noGrp="1"/>
          </p:cNvSpPr>
          <p:nvPr>
            <p:ph type="ftr" sz="quarter" idx="11"/>
          </p:nvPr>
        </p:nvSpPr>
        <p:spPr/>
        <p:txBody>
          <a:bodyPr/>
          <a:lstStyle/>
          <a:p>
            <a:r>
              <a:rPr lang="en-US"/>
              <a:t>CT Commission on RED CJS - IMRP | CCSU</a:t>
            </a:r>
          </a:p>
        </p:txBody>
      </p:sp>
      <p:sp>
        <p:nvSpPr>
          <p:cNvPr id="6" name="Header Placeholder 5"/>
          <p:cNvSpPr>
            <a:spLocks noGrp="1"/>
          </p:cNvSpPr>
          <p:nvPr>
            <p:ph type="hdr" sz="quarter" idx="12"/>
          </p:nvPr>
        </p:nvSpPr>
        <p:spPr/>
        <p:txBody>
          <a:bodyPr/>
          <a:lstStyle/>
          <a:p>
            <a:r>
              <a:rPr lang="en-US"/>
              <a:t>Implicit Bias Training Project                                                                State of CT 2019</a:t>
            </a:r>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15220016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will process after activity: </a:t>
            </a:r>
          </a:p>
          <a:p>
            <a:r>
              <a:rPr lang="en-US" dirty="0"/>
              <a:t>After doing this activity- do you feel</a:t>
            </a:r>
            <a:r>
              <a:rPr lang="en-US" baseline="0" dirty="0"/>
              <a:t> implicit bias impacts your role at work??</a:t>
            </a:r>
          </a:p>
          <a:p>
            <a:r>
              <a:rPr lang="en-US" baseline="0" dirty="0"/>
              <a:t>The trainer will ask the following questions to the group-  </a:t>
            </a:r>
          </a:p>
          <a:p>
            <a:pPr marL="0" indent="0">
              <a:buNone/>
            </a:pPr>
            <a:r>
              <a:rPr lang="en-US" dirty="0"/>
              <a:t>How does implicit bias impact: </a:t>
            </a:r>
          </a:p>
          <a:p>
            <a:pPr marL="171450" indent="-171450">
              <a:buFont typeface="Arial" panose="020B0604020202020204" pitchFamily="34" charset="0"/>
              <a:buChar char="•"/>
            </a:pPr>
            <a:r>
              <a:rPr lang="en-US" dirty="0"/>
              <a:t>Engagement with other co-workers?</a:t>
            </a:r>
          </a:p>
          <a:p>
            <a:pPr marL="171450" indent="-171450">
              <a:buFont typeface="Arial" panose="020B0604020202020204" pitchFamily="34" charset="0"/>
              <a:buChar char="•"/>
            </a:pPr>
            <a:r>
              <a:rPr lang="en-US" dirty="0"/>
              <a:t>Provision of services?</a:t>
            </a:r>
          </a:p>
          <a:p>
            <a:pPr marL="171450" indent="-171450">
              <a:buFont typeface="Arial" panose="020B0604020202020204" pitchFamily="34" charset="0"/>
              <a:buChar char="•"/>
            </a:pPr>
            <a:r>
              <a:rPr lang="en-US" dirty="0"/>
              <a:t>Ensuring there is a culturally competent service delivery? </a:t>
            </a:r>
          </a:p>
          <a:p>
            <a:endParaRPr lang="en-US" dirty="0"/>
          </a:p>
        </p:txBody>
      </p:sp>
      <p:sp>
        <p:nvSpPr>
          <p:cNvPr id="4" name="Header Placeholder 3"/>
          <p:cNvSpPr>
            <a:spLocks noGrp="1"/>
          </p:cNvSpPr>
          <p:nvPr>
            <p:ph type="hdr" sz="quarter" idx="10"/>
          </p:nvPr>
        </p:nvSpPr>
        <p:spPr/>
        <p:txBody>
          <a:bodyPr/>
          <a:lstStyle/>
          <a:p>
            <a:r>
              <a:rPr lang="en-US"/>
              <a:t>Implicit Bias Training Project                                                                State of CT 2019</a:t>
            </a:r>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a:t>CT Commission on RED CJS - IMRP | CCSU</a:t>
            </a:r>
          </a:p>
        </p:txBody>
      </p:sp>
      <p:sp>
        <p:nvSpPr>
          <p:cNvPr id="7" name="Slide Number Placeholder 6"/>
          <p:cNvSpPr>
            <a:spLocks noGrp="1"/>
          </p:cNvSpPr>
          <p:nvPr>
            <p:ph type="sldNum" sz="quarter" idx="13"/>
          </p:nvPr>
        </p:nvSpPr>
        <p:spPr/>
        <p:txBody>
          <a:bodyPr/>
          <a:lstStyle/>
          <a:p>
            <a:fld id="{318FB36C-A8AC-49E2-8342-22D63B3C7526}" type="slidenum">
              <a:rPr lang="en-US" smtClean="0"/>
              <a:t>49</a:t>
            </a:fld>
            <a:endParaRPr lang="en-US"/>
          </a:p>
        </p:txBody>
      </p:sp>
    </p:spTree>
    <p:extLst>
      <p:ext uri="{BB962C8B-B14F-4D97-AF65-F5344CB8AC3E}">
        <p14:creationId xmlns:p14="http://schemas.microsoft.com/office/powerpoint/2010/main" val="4245280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Trainers</a:t>
            </a:r>
            <a:r>
              <a:rPr lang="en-US" baseline="0" dirty="0"/>
              <a:t> may deliver and present this training to diverse audiences.</a:t>
            </a:r>
          </a:p>
          <a:p>
            <a:r>
              <a:rPr lang="en-US" baseline="0" dirty="0"/>
              <a:t>Articulate that this training is LIMITED in scope to address identity, social groups, implicit bias and impact.</a:t>
            </a:r>
          </a:p>
          <a:p>
            <a:r>
              <a:rPr lang="en-US" baseline="0" dirty="0"/>
              <a:t>Other areas of focus are D&amp;I, workforce development, leadership development, programs and services, community engagement, strategic planning, and systems change.</a:t>
            </a:r>
          </a:p>
          <a:p>
            <a:r>
              <a:rPr lang="en-US" baseline="0" dirty="0"/>
              <a:t>While we are NOT exploring specific strategies or systems-level efforts, there are programs and tools as well as strategies being explored to mitigate implicit bias (Bias Interrupter Toolkit)</a:t>
            </a:r>
          </a:p>
          <a:p>
            <a:endParaRPr lang="en-US" baseline="0" dirty="0"/>
          </a:p>
          <a:p>
            <a:r>
              <a:rPr lang="en-US" baseline="0" dirty="0"/>
              <a:t>Review objectives of the training. </a:t>
            </a:r>
          </a:p>
        </p:txBody>
      </p:sp>
      <p:sp>
        <p:nvSpPr>
          <p:cNvPr id="4" name="Header Placeholder 3"/>
          <p:cNvSpPr>
            <a:spLocks noGrp="1"/>
          </p:cNvSpPr>
          <p:nvPr>
            <p:ph type="hdr" sz="quarter" idx="10"/>
          </p:nvPr>
        </p:nvSpPr>
        <p:spPr/>
        <p:txBody>
          <a:bodyPr/>
          <a:lstStyle/>
          <a:p>
            <a:r>
              <a:rPr lang="en-US"/>
              <a:t>Implicit Bias Training Project                                                                State of CT 2019</a:t>
            </a:r>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a:t>CT Commission on RED CJS - IMRP | CCSU</a:t>
            </a:r>
          </a:p>
        </p:txBody>
      </p:sp>
      <p:sp>
        <p:nvSpPr>
          <p:cNvPr id="7" name="Slide Number Placeholder 6"/>
          <p:cNvSpPr>
            <a:spLocks noGrp="1"/>
          </p:cNvSpPr>
          <p:nvPr>
            <p:ph type="sldNum" sz="quarter" idx="13"/>
          </p:nvPr>
        </p:nvSpPr>
        <p:spPr/>
        <p:txBody>
          <a:bodyPr/>
          <a:lstStyle/>
          <a:p>
            <a:fld id="{318FB36C-A8AC-49E2-8342-22D63B3C7526}" type="slidenum">
              <a:rPr lang="en-US" smtClean="0"/>
              <a:t>5</a:t>
            </a:fld>
            <a:endParaRPr lang="en-US"/>
          </a:p>
        </p:txBody>
      </p:sp>
    </p:spTree>
    <p:extLst>
      <p:ext uri="{BB962C8B-B14F-4D97-AF65-F5344CB8AC3E}">
        <p14:creationId xmlns:p14="http://schemas.microsoft.com/office/powerpoint/2010/main" val="20176941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Indicate that now we understand what implicit bias is, ha</a:t>
            </a:r>
            <a:r>
              <a:rPr lang="en-US" baseline="0" dirty="0"/>
              <a:t>s anyone begun to reflect on what some of their implicit biases could be? </a:t>
            </a:r>
          </a:p>
          <a:p>
            <a:endParaRPr lang="en-US" baseline="0" dirty="0"/>
          </a:p>
          <a:p>
            <a:r>
              <a:rPr lang="en-US" baseline="0" dirty="0"/>
              <a:t>Virtual version: Ask participants to select an emoji to put in the chat that reflects how they are feeling. Seek brief discussion or feedback on where people are with the content thus far. </a:t>
            </a:r>
          </a:p>
          <a:p>
            <a:endParaRPr lang="en-US" baseline="0" dirty="0"/>
          </a:p>
          <a:p>
            <a:r>
              <a:rPr lang="en-US" baseline="0" dirty="0"/>
              <a:t>Ask if these feelings impact our systems. </a:t>
            </a:r>
            <a:endParaRPr lang="en-US" dirty="0"/>
          </a:p>
        </p:txBody>
      </p:sp>
      <p:sp>
        <p:nvSpPr>
          <p:cNvPr id="4" name="Header Placeholder 3"/>
          <p:cNvSpPr>
            <a:spLocks noGrp="1"/>
          </p:cNvSpPr>
          <p:nvPr>
            <p:ph type="hdr" sz="quarter" idx="10"/>
          </p:nvPr>
        </p:nvSpPr>
        <p:spPr/>
        <p:txBody>
          <a:bodyPr/>
          <a:lstStyle/>
          <a:p>
            <a:r>
              <a:rPr lang="en-US"/>
              <a:t>Implicit Bias Training Project                                                                State of CT 2019</a:t>
            </a:r>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a:t>CT Commission on RED CJS - IMRP | CCSU</a:t>
            </a:r>
          </a:p>
        </p:txBody>
      </p:sp>
      <p:sp>
        <p:nvSpPr>
          <p:cNvPr id="7" name="Slide Number Placeholder 6"/>
          <p:cNvSpPr>
            <a:spLocks noGrp="1"/>
          </p:cNvSpPr>
          <p:nvPr>
            <p:ph type="sldNum" sz="quarter" idx="13"/>
          </p:nvPr>
        </p:nvSpPr>
        <p:spPr/>
        <p:txBody>
          <a:bodyPr/>
          <a:lstStyle/>
          <a:p>
            <a:fld id="{318FB36C-A8AC-49E2-8342-22D63B3C7526}" type="slidenum">
              <a:rPr lang="en-US" smtClean="0"/>
              <a:t>50</a:t>
            </a:fld>
            <a:endParaRPr lang="en-US"/>
          </a:p>
        </p:txBody>
      </p:sp>
    </p:spTree>
    <p:extLst>
      <p:ext uri="{BB962C8B-B14F-4D97-AF65-F5344CB8AC3E}">
        <p14:creationId xmlns:p14="http://schemas.microsoft.com/office/powerpoint/2010/main" val="37205169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Elicit from participants/audience WHICH ”systems”  continue to perpetuate ”bias” in policy and practices</a:t>
            </a:r>
            <a:r>
              <a:rPr lang="en-US" dirty="0"/>
              <a:t> that result in certain social groups benefitting or being advantage OVER others being devalued or disadvantaged?</a:t>
            </a:r>
          </a:p>
          <a:p>
            <a:pPr marL="179268" indent="-179268">
              <a:buFont typeface="Arial" panose="020B0604020202020204" pitchFamily="34" charset="0"/>
              <a:buChar char="•"/>
            </a:pPr>
            <a:r>
              <a:rPr lang="en-US" dirty="0"/>
              <a:t>Discriminatory lending; i.e. housing and redlining, Tax Prep Advances, increased interest rates in car loans, predatory lending/pay day loans, etc. </a:t>
            </a:r>
            <a:r>
              <a:rPr lang="en-US" dirty="0">
                <a:hlinkClick r:id="rId3"/>
              </a:rPr>
              <a:t>https://www.debt.org/credit/predatory-lending/</a:t>
            </a:r>
            <a:endParaRPr lang="en-US" dirty="0"/>
          </a:p>
          <a:p>
            <a:pPr marL="179268" indent="-179268">
              <a:buFont typeface="Arial" panose="020B0604020202020204" pitchFamily="34" charset="0"/>
              <a:buChar char="•"/>
            </a:pPr>
            <a:r>
              <a:rPr lang="en-US" dirty="0"/>
              <a:t>Education - school districts funding/geography, performance based, lack of resources (tax base)</a:t>
            </a:r>
          </a:p>
          <a:p>
            <a:pPr marL="179268" indent="-179268">
              <a:buFont typeface="Arial" panose="020B0604020202020204" pitchFamily="34" charset="0"/>
              <a:buChar char="•"/>
            </a:pPr>
            <a:r>
              <a:rPr lang="en-US" dirty="0"/>
              <a:t>Voting – ID laws, convictions, gerrymandering (redistricting), processes (ballot v. centers), deletions</a:t>
            </a:r>
          </a:p>
          <a:p>
            <a:pPr marL="179268" indent="-179268">
              <a:buFont typeface="Arial" panose="020B0604020202020204" pitchFamily="34" charset="0"/>
              <a:buChar char="•"/>
            </a:pPr>
            <a:r>
              <a:rPr lang="en-US" dirty="0"/>
              <a:t>Traffic stops – racial profiling</a:t>
            </a:r>
          </a:p>
          <a:p>
            <a:pPr marL="179268" indent="-179268">
              <a:buFont typeface="Arial" panose="020B0604020202020204" pitchFamily="34" charset="0"/>
              <a:buChar char="•"/>
            </a:pPr>
            <a:r>
              <a:rPr lang="en-US" dirty="0"/>
              <a:t>Stop and Frisk – NY</a:t>
            </a:r>
          </a:p>
          <a:p>
            <a:pPr marL="179268" indent="-179268">
              <a:buFont typeface="Arial" panose="020B0604020202020204" pitchFamily="34" charset="0"/>
              <a:buChar char="•"/>
            </a:pPr>
            <a:r>
              <a:rPr lang="en-US" dirty="0"/>
              <a:t>Employment – Ban the Box, training, lapses in history, unemployment, wages, “under the table,”  certification requirements </a:t>
            </a:r>
          </a:p>
          <a:p>
            <a:pPr marL="179268" indent="-179268">
              <a:buFont typeface="Arial" panose="020B0604020202020204" pitchFamily="34" charset="0"/>
              <a:buChar char="•"/>
            </a:pPr>
            <a:r>
              <a:rPr lang="en-US" dirty="0"/>
              <a:t>Housing – subsidies, convictions, </a:t>
            </a:r>
          </a:p>
          <a:p>
            <a:pPr marL="179268" indent="-179268">
              <a:buFont typeface="Arial" panose="020B0604020202020204" pitchFamily="34" charset="0"/>
              <a:buChar char="•"/>
            </a:pPr>
            <a:r>
              <a:rPr lang="en-US" dirty="0"/>
              <a:t>Health Insurance</a:t>
            </a:r>
          </a:p>
          <a:p>
            <a:pPr marL="179268" indent="-179268">
              <a:buFont typeface="Arial" panose="020B0604020202020204" pitchFamily="34" charset="0"/>
              <a:buChar char="•"/>
            </a:pPr>
            <a:endParaRPr lang="en-US" dirty="0"/>
          </a:p>
          <a:p>
            <a:pPr marL="0" indent="0">
              <a:buFont typeface="Arial" panose="020B0604020202020204" pitchFamily="34" charset="0"/>
              <a:buNone/>
            </a:pPr>
            <a:r>
              <a:rPr lang="en-US" b="1" dirty="0"/>
              <a:t>This next section will explore the impact of implicit bias in various systems, including our own at DCF. </a:t>
            </a:r>
          </a:p>
        </p:txBody>
      </p:sp>
      <p:sp>
        <p:nvSpPr>
          <p:cNvPr id="4" name="Slide Number Placeholder 3"/>
          <p:cNvSpPr>
            <a:spLocks noGrp="1"/>
          </p:cNvSpPr>
          <p:nvPr>
            <p:ph type="sldNum" sz="quarter" idx="10"/>
          </p:nvPr>
        </p:nvSpPr>
        <p:spPr/>
        <p:txBody>
          <a:bodyPr/>
          <a:lstStyle/>
          <a:p>
            <a:fld id="{C15D94DF-7E94-8848-8D00-B42D141FB3BB}" type="slidenum">
              <a:rPr lang="en-US" smtClean="0"/>
              <a:t>51</a:t>
            </a:fld>
            <a:endParaRPr lang="en-US"/>
          </a:p>
        </p:txBody>
      </p:sp>
      <p:sp>
        <p:nvSpPr>
          <p:cNvPr id="5" name="Footer Placeholder 4"/>
          <p:cNvSpPr>
            <a:spLocks noGrp="1"/>
          </p:cNvSpPr>
          <p:nvPr>
            <p:ph type="ftr" sz="quarter" idx="11"/>
          </p:nvPr>
        </p:nvSpPr>
        <p:spPr/>
        <p:txBody>
          <a:bodyPr/>
          <a:lstStyle/>
          <a:p>
            <a:r>
              <a:rPr lang="en-US"/>
              <a:t>CT Commission on RED CJS - IMRP | CCSU</a:t>
            </a:r>
          </a:p>
        </p:txBody>
      </p:sp>
      <p:sp>
        <p:nvSpPr>
          <p:cNvPr id="6" name="Header Placeholder 5"/>
          <p:cNvSpPr>
            <a:spLocks noGrp="1"/>
          </p:cNvSpPr>
          <p:nvPr>
            <p:ph type="hdr" sz="quarter" idx="12"/>
          </p:nvPr>
        </p:nvSpPr>
        <p:spPr/>
        <p:txBody>
          <a:bodyPr/>
          <a:lstStyle/>
          <a:p>
            <a:r>
              <a:rPr lang="en-US"/>
              <a:t>Implicit Bias Training Project                                                                State of CT 2019</a:t>
            </a:r>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6548930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Implicit Bias Training Project                                                                State of CT 2019</a:t>
            </a:r>
          </a:p>
        </p:txBody>
      </p:sp>
      <p:sp>
        <p:nvSpPr>
          <p:cNvPr id="5" name="Date Placeholder 4"/>
          <p:cNvSpPr>
            <a:spLocks noGrp="1"/>
          </p:cNvSpPr>
          <p:nvPr>
            <p:ph type="dt" idx="1"/>
          </p:nvPr>
        </p:nvSpPr>
        <p:spPr/>
        <p:txBody>
          <a:bodyPr/>
          <a:lstStyle/>
          <a:p>
            <a:endParaRPr lang="en-US"/>
          </a:p>
        </p:txBody>
      </p:sp>
      <p:sp>
        <p:nvSpPr>
          <p:cNvPr id="6" name="Footer Placeholder 5"/>
          <p:cNvSpPr>
            <a:spLocks noGrp="1"/>
          </p:cNvSpPr>
          <p:nvPr>
            <p:ph type="ftr" sz="quarter" idx="4"/>
          </p:nvPr>
        </p:nvSpPr>
        <p:spPr/>
        <p:txBody>
          <a:bodyPr/>
          <a:lstStyle/>
          <a:p>
            <a:r>
              <a:rPr lang="en-US"/>
              <a:t>CT Commission on RED CJS - IMRP | CCSU</a:t>
            </a:r>
          </a:p>
        </p:txBody>
      </p:sp>
      <p:sp>
        <p:nvSpPr>
          <p:cNvPr id="7" name="Slide Number Placeholder 6"/>
          <p:cNvSpPr>
            <a:spLocks noGrp="1"/>
          </p:cNvSpPr>
          <p:nvPr>
            <p:ph type="sldNum" sz="quarter" idx="5"/>
          </p:nvPr>
        </p:nvSpPr>
        <p:spPr/>
        <p:txBody>
          <a:bodyPr/>
          <a:lstStyle/>
          <a:p>
            <a:fld id="{318FB36C-A8AC-49E2-8342-22D63B3C7526}" type="slidenum">
              <a:rPr lang="en-US" smtClean="0"/>
              <a:t>52</a:t>
            </a:fld>
            <a:endParaRPr lang="en-US"/>
          </a:p>
        </p:txBody>
      </p:sp>
    </p:spTree>
    <p:extLst>
      <p:ext uri="{BB962C8B-B14F-4D97-AF65-F5344CB8AC3E}">
        <p14:creationId xmlns:p14="http://schemas.microsoft.com/office/powerpoint/2010/main" val="16727829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to review some of the findings outlined on the slide, highlighting ones that were not mentioned in the previous discussion. </a:t>
            </a:r>
          </a:p>
          <a:p>
            <a:endParaRPr lang="en-US" dirty="0"/>
          </a:p>
          <a:p>
            <a:r>
              <a:rPr lang="en-US" dirty="0"/>
              <a:t>This would be a good time to check in with the group regarding any questions. </a:t>
            </a:r>
          </a:p>
          <a:p>
            <a:endParaRPr lang="en-US" dirty="0"/>
          </a:p>
          <a:p>
            <a:r>
              <a:rPr lang="en-US" dirty="0"/>
              <a:t>Trainer will reiterate once again the importance and need for social workers to be aware of their biases, whether towards race, ethnicity, socioeconomic class, or a particular social problem.  We all have biases and prejudices and must continually work towards not letting them affect our assessments. </a:t>
            </a:r>
          </a:p>
          <a:p>
            <a:endParaRPr lang="en-US" dirty="0"/>
          </a:p>
          <a:p>
            <a:r>
              <a:rPr lang="en-US" dirty="0"/>
              <a:t>Some efforts of the state to become less disproportionate are: </a:t>
            </a:r>
          </a:p>
          <a:p>
            <a:pPr marL="171450" indent="-171450">
              <a:buFont typeface="Arial" panose="020B0604020202020204" pitchFamily="34" charset="0"/>
              <a:buChar char="•"/>
            </a:pPr>
            <a:r>
              <a:rPr lang="en-US" dirty="0"/>
              <a:t>Racial Justice-7th Cross Cutting Theme (Race, Health, Education Inequities)</a:t>
            </a:r>
          </a:p>
          <a:p>
            <a:pPr marL="171450" indent="-171450">
              <a:buFont typeface="Arial" panose="020B0604020202020204" pitchFamily="34" charset="0"/>
              <a:buChar char="•"/>
            </a:pPr>
            <a:r>
              <a:rPr lang="en-US" dirty="0"/>
              <a:t>DATs-Diversity Action Teams in Area Offices, CO, Facilities??</a:t>
            </a:r>
          </a:p>
          <a:p>
            <a:pPr marL="171450" indent="-171450">
              <a:buFont typeface="Arial" panose="020B0604020202020204" pitchFamily="34" charset="0"/>
              <a:buChar char="•"/>
            </a:pPr>
            <a:r>
              <a:rPr lang="en-US" dirty="0"/>
              <a:t>Courageous Conversations</a:t>
            </a:r>
          </a:p>
          <a:p>
            <a:pPr marL="171450" indent="-171450">
              <a:buFont typeface="Arial" panose="020B0604020202020204" pitchFamily="34" charset="0"/>
              <a:buChar char="•"/>
            </a:pPr>
            <a:r>
              <a:rPr lang="en-US" dirty="0"/>
              <a:t>Undoing Institutional Racism(UIR)-”undo” racist structures that hinder effective social change. Premise: Racism has been systematically erected and can be “undone” if people understand where it comes from, how it functions, and why it is perpetuated.-i.e. analyzing power, defining racism, understanding the manifestations of racism, learning from history, sharing culture, &amp; organizing to undo racism</a:t>
            </a:r>
          </a:p>
          <a:p>
            <a:pPr marL="171450" indent="-171450">
              <a:buFont typeface="Arial" panose="020B0604020202020204" pitchFamily="34" charset="0"/>
              <a:buChar char="•"/>
            </a:pPr>
            <a:r>
              <a:rPr lang="en-US" dirty="0"/>
              <a:t>Knowing Who You Are Trainings-gives an opportunity to develop a healthy sense of racial and ethnic identity, as well as to enhance psychological well-being and social competence.  </a:t>
            </a:r>
          </a:p>
          <a:p>
            <a:pPr marL="171450" indent="-171450">
              <a:buFont typeface="Arial" panose="020B0604020202020204" pitchFamily="34" charset="0"/>
              <a:buChar char="•"/>
            </a:pPr>
            <a:r>
              <a:rPr lang="en-US" dirty="0"/>
              <a:t>Disproportionate Minority Contact (DMC) Trainings-Juvenile Justice, Police Officers</a:t>
            </a:r>
          </a:p>
          <a:p>
            <a:pPr marL="171450" indent="-171450">
              <a:buFont typeface="Arial" panose="020B0604020202020204" pitchFamily="34" charset="0"/>
              <a:buChar char="•"/>
            </a:pPr>
            <a:r>
              <a:rPr lang="en-US" dirty="0"/>
              <a:t>Ongoing Mandated Reporter Trainings</a:t>
            </a:r>
          </a:p>
          <a:p>
            <a:pPr marL="171450" indent="-171450">
              <a:buFont typeface="Arial" panose="020B0604020202020204" pitchFamily="34" charset="0"/>
              <a:buChar char="•"/>
            </a:pPr>
            <a:r>
              <a:rPr lang="en-US" dirty="0"/>
              <a:t>Walk a Mile in Our Shoes-Lunch Series</a:t>
            </a:r>
          </a:p>
        </p:txBody>
      </p:sp>
      <p:sp>
        <p:nvSpPr>
          <p:cNvPr id="4" name="Header Placeholder 3"/>
          <p:cNvSpPr>
            <a:spLocks noGrp="1"/>
          </p:cNvSpPr>
          <p:nvPr>
            <p:ph type="hdr" sz="quarter" idx="10"/>
          </p:nvPr>
        </p:nvSpPr>
        <p:spPr/>
        <p:txBody>
          <a:bodyPr/>
          <a:lstStyle/>
          <a:p>
            <a:r>
              <a:rPr lang="en-US"/>
              <a:t>Implicit Bias Training Project                                                                State of CT 2019</a:t>
            </a:r>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a:t>CT Commission on RED CJS - IMRP | CCSU</a:t>
            </a:r>
          </a:p>
        </p:txBody>
      </p:sp>
      <p:sp>
        <p:nvSpPr>
          <p:cNvPr id="7" name="Slide Number Placeholder 6"/>
          <p:cNvSpPr>
            <a:spLocks noGrp="1"/>
          </p:cNvSpPr>
          <p:nvPr>
            <p:ph type="sldNum" sz="quarter" idx="13"/>
          </p:nvPr>
        </p:nvSpPr>
        <p:spPr/>
        <p:txBody>
          <a:bodyPr/>
          <a:lstStyle/>
          <a:p>
            <a:fld id="{318FB36C-A8AC-49E2-8342-22D63B3C7526}" type="slidenum">
              <a:rPr lang="en-US" smtClean="0"/>
              <a:t>54</a:t>
            </a:fld>
            <a:endParaRPr lang="en-US"/>
          </a:p>
        </p:txBody>
      </p:sp>
    </p:spTree>
    <p:extLst>
      <p:ext uri="{BB962C8B-B14F-4D97-AF65-F5344CB8AC3E}">
        <p14:creationId xmlns:p14="http://schemas.microsoft.com/office/powerpoint/2010/main" val="15149532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trainer will give</a:t>
            </a:r>
            <a:r>
              <a:rPr lang="en-US" baseline="0" dirty="0"/>
              <a:t> the back round before showing this clip: </a:t>
            </a:r>
            <a:r>
              <a:rPr lang="en-US" dirty="0"/>
              <a:t>https://youtu.be/EQqAQgBwJxY – video embedded in picture.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rtl="0"/>
            <a:r>
              <a:rPr lang="en-US" b="1" dirty="0"/>
              <a:t>Video was Published on May 19, 2017</a:t>
            </a:r>
            <a:endParaRPr lang="en-US" dirty="0"/>
          </a:p>
          <a:p>
            <a:pPr rtl="0"/>
            <a:r>
              <a:rPr lang="en-US" dirty="0"/>
              <a:t>Walter Gilliam, Director of the </a:t>
            </a:r>
            <a:r>
              <a:rPr lang="en-US" dirty="0" err="1"/>
              <a:t>Zigler</a:t>
            </a:r>
            <a:r>
              <a:rPr lang="en-US" dirty="0"/>
              <a:t> Center in Child Development and Social Policy, identifies who is getting expelled from preschool and how those decisions seem to be made. Preschoolers with the B’s : Boy, Big,</a:t>
            </a:r>
            <a:r>
              <a:rPr lang="en-US" baseline="0" dirty="0"/>
              <a:t> Black- they were most at risk of being expelled- this video will explain how this connects to Implicit Bias. </a:t>
            </a:r>
          </a:p>
          <a:p>
            <a:pPr rtl="0"/>
            <a:r>
              <a:rPr lang="en-US" b="1" baseline="0" dirty="0"/>
              <a:t>Prior to playing, ask participants look out for how biases impact children in school and think about how this relates to our work at DCF.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aseline="0" dirty="0"/>
              <a:t>Trainer should begin the video at the 4-minute mark to the end. </a:t>
            </a:r>
            <a:r>
              <a:rPr lang="en-US" b="1" baseline="0" dirty="0"/>
              <a:t>(suggested that trainer opens this video and moves to the 4-minute mark prior to the start of training) </a:t>
            </a:r>
          </a:p>
          <a:p>
            <a:endParaRPr lang="en-US" baseline="0" dirty="0"/>
          </a:p>
          <a:p>
            <a:r>
              <a:rPr lang="en-US" baseline="0" dirty="0"/>
              <a:t>Seek thoughts and feedback following the video. Potential discussion prompts: </a:t>
            </a:r>
          </a:p>
          <a:p>
            <a:r>
              <a:rPr lang="en-US" baseline="0" dirty="0"/>
              <a:t>Who makes a lot of our referrals?</a:t>
            </a:r>
          </a:p>
          <a:p>
            <a:r>
              <a:rPr lang="en-US" baseline="0" dirty="0"/>
              <a:t>What happens when we perceive a child to be older than they are? </a:t>
            </a:r>
          </a:p>
        </p:txBody>
      </p:sp>
      <p:sp>
        <p:nvSpPr>
          <p:cNvPr id="4" name="Header Placeholder 3"/>
          <p:cNvSpPr>
            <a:spLocks noGrp="1"/>
          </p:cNvSpPr>
          <p:nvPr>
            <p:ph type="hdr" sz="quarter" idx="10"/>
          </p:nvPr>
        </p:nvSpPr>
        <p:spPr/>
        <p:txBody>
          <a:bodyPr/>
          <a:lstStyle/>
          <a:p>
            <a:r>
              <a:rPr lang="en-US"/>
              <a:t>Implicit Bias Training Project                                                                State of CT 2019</a:t>
            </a:r>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a:t>CT Commission on RED CJS - IMRP | CCSU</a:t>
            </a:r>
          </a:p>
        </p:txBody>
      </p:sp>
      <p:sp>
        <p:nvSpPr>
          <p:cNvPr id="7" name="Slide Number Placeholder 6"/>
          <p:cNvSpPr>
            <a:spLocks noGrp="1"/>
          </p:cNvSpPr>
          <p:nvPr>
            <p:ph type="sldNum" sz="quarter" idx="13"/>
          </p:nvPr>
        </p:nvSpPr>
        <p:spPr/>
        <p:txBody>
          <a:bodyPr/>
          <a:lstStyle/>
          <a:p>
            <a:fld id="{318FB36C-A8AC-49E2-8342-22D63B3C7526}" type="slidenum">
              <a:rPr lang="en-US" smtClean="0"/>
              <a:t>55</a:t>
            </a:fld>
            <a:endParaRPr lang="en-US"/>
          </a:p>
        </p:txBody>
      </p:sp>
    </p:spTree>
    <p:extLst>
      <p:ext uri="{BB962C8B-B14F-4D97-AF65-F5344CB8AC3E}">
        <p14:creationId xmlns:p14="http://schemas.microsoft.com/office/powerpoint/2010/main" val="151960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90% of teachers are white and about 60% of our referrals come from schools. </a:t>
            </a:r>
          </a:p>
          <a:p>
            <a:endParaRPr lang="en-US" dirty="0"/>
          </a:p>
          <a:p>
            <a:r>
              <a:rPr lang="en-US" dirty="0"/>
              <a:t>Historically, there have been more teachers of color, but this has declined over the years. </a:t>
            </a:r>
          </a:p>
          <a:p>
            <a:endParaRPr lang="en-US" dirty="0"/>
          </a:p>
          <a:p>
            <a:r>
              <a:rPr lang="en-US" dirty="0"/>
              <a:t>Based on what you learned in the previous video, what is the potential impact of having such large majority of teachers who are white? </a:t>
            </a:r>
          </a:p>
        </p:txBody>
      </p:sp>
      <p:sp>
        <p:nvSpPr>
          <p:cNvPr id="4" name="Header Placeholder 3"/>
          <p:cNvSpPr>
            <a:spLocks noGrp="1"/>
          </p:cNvSpPr>
          <p:nvPr>
            <p:ph type="hdr" sz="quarter"/>
          </p:nvPr>
        </p:nvSpPr>
        <p:spPr/>
        <p:txBody>
          <a:bodyPr/>
          <a:lstStyle/>
          <a:p>
            <a:r>
              <a:rPr lang="en-US"/>
              <a:t>Implicit Bias Training Project                                                                State of CT 2019</a:t>
            </a:r>
          </a:p>
        </p:txBody>
      </p:sp>
      <p:sp>
        <p:nvSpPr>
          <p:cNvPr id="5" name="Date Placeholder 4"/>
          <p:cNvSpPr>
            <a:spLocks noGrp="1"/>
          </p:cNvSpPr>
          <p:nvPr>
            <p:ph type="dt" idx="1"/>
          </p:nvPr>
        </p:nvSpPr>
        <p:spPr/>
        <p:txBody>
          <a:bodyPr/>
          <a:lstStyle/>
          <a:p>
            <a:endParaRPr lang="en-US"/>
          </a:p>
        </p:txBody>
      </p:sp>
      <p:sp>
        <p:nvSpPr>
          <p:cNvPr id="6" name="Footer Placeholder 5"/>
          <p:cNvSpPr>
            <a:spLocks noGrp="1"/>
          </p:cNvSpPr>
          <p:nvPr>
            <p:ph type="ftr" sz="quarter" idx="4"/>
          </p:nvPr>
        </p:nvSpPr>
        <p:spPr/>
        <p:txBody>
          <a:bodyPr/>
          <a:lstStyle/>
          <a:p>
            <a:r>
              <a:rPr lang="en-US"/>
              <a:t>CT Commission on RED CJS - IMRP | CCSU</a:t>
            </a:r>
          </a:p>
        </p:txBody>
      </p:sp>
      <p:sp>
        <p:nvSpPr>
          <p:cNvPr id="7" name="Slide Number Placeholder 6"/>
          <p:cNvSpPr>
            <a:spLocks noGrp="1"/>
          </p:cNvSpPr>
          <p:nvPr>
            <p:ph type="sldNum" sz="quarter" idx="5"/>
          </p:nvPr>
        </p:nvSpPr>
        <p:spPr/>
        <p:txBody>
          <a:bodyPr/>
          <a:lstStyle/>
          <a:p>
            <a:fld id="{318FB36C-A8AC-49E2-8342-22D63B3C7526}" type="slidenum">
              <a:rPr lang="en-US" smtClean="0"/>
              <a:t>56</a:t>
            </a:fld>
            <a:endParaRPr lang="en-US"/>
          </a:p>
        </p:txBody>
      </p:sp>
    </p:spTree>
    <p:extLst>
      <p:ext uri="{BB962C8B-B14F-4D97-AF65-F5344CB8AC3E}">
        <p14:creationId xmlns:p14="http://schemas.microsoft.com/office/powerpoint/2010/main" val="8533552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2018-2019</a:t>
            </a:r>
          </a:p>
          <a:p>
            <a:r>
              <a:rPr lang="en-US" dirty="0"/>
              <a:t>Shows student percentages by ethnicity. This is very different than the make-up of the educator population. </a:t>
            </a:r>
          </a:p>
        </p:txBody>
      </p:sp>
      <p:sp>
        <p:nvSpPr>
          <p:cNvPr id="4" name="Header Placeholder 3"/>
          <p:cNvSpPr>
            <a:spLocks noGrp="1"/>
          </p:cNvSpPr>
          <p:nvPr>
            <p:ph type="hdr" sz="quarter"/>
          </p:nvPr>
        </p:nvSpPr>
        <p:spPr/>
        <p:txBody>
          <a:bodyPr/>
          <a:lstStyle/>
          <a:p>
            <a:r>
              <a:rPr lang="en-US"/>
              <a:t>Implicit Bias Training Project                                                                State of CT 2019</a:t>
            </a:r>
          </a:p>
        </p:txBody>
      </p:sp>
      <p:sp>
        <p:nvSpPr>
          <p:cNvPr id="5" name="Date Placeholder 4"/>
          <p:cNvSpPr>
            <a:spLocks noGrp="1"/>
          </p:cNvSpPr>
          <p:nvPr>
            <p:ph type="dt" idx="1"/>
          </p:nvPr>
        </p:nvSpPr>
        <p:spPr/>
        <p:txBody>
          <a:bodyPr/>
          <a:lstStyle/>
          <a:p>
            <a:endParaRPr lang="en-US"/>
          </a:p>
        </p:txBody>
      </p:sp>
      <p:sp>
        <p:nvSpPr>
          <p:cNvPr id="6" name="Footer Placeholder 5"/>
          <p:cNvSpPr>
            <a:spLocks noGrp="1"/>
          </p:cNvSpPr>
          <p:nvPr>
            <p:ph type="ftr" sz="quarter" idx="4"/>
          </p:nvPr>
        </p:nvSpPr>
        <p:spPr/>
        <p:txBody>
          <a:bodyPr/>
          <a:lstStyle/>
          <a:p>
            <a:r>
              <a:rPr lang="en-US"/>
              <a:t>CT Commission on RED CJS - IMRP | CCSU</a:t>
            </a:r>
          </a:p>
        </p:txBody>
      </p:sp>
      <p:sp>
        <p:nvSpPr>
          <p:cNvPr id="7" name="Slide Number Placeholder 6"/>
          <p:cNvSpPr>
            <a:spLocks noGrp="1"/>
          </p:cNvSpPr>
          <p:nvPr>
            <p:ph type="sldNum" sz="quarter" idx="5"/>
          </p:nvPr>
        </p:nvSpPr>
        <p:spPr/>
        <p:txBody>
          <a:bodyPr/>
          <a:lstStyle/>
          <a:p>
            <a:fld id="{318FB36C-A8AC-49E2-8342-22D63B3C7526}" type="slidenum">
              <a:rPr lang="en-US" smtClean="0"/>
              <a:t>57</a:t>
            </a:fld>
            <a:endParaRPr lang="en-US"/>
          </a:p>
        </p:txBody>
      </p:sp>
    </p:spTree>
    <p:extLst>
      <p:ext uri="{BB962C8B-B14F-4D97-AF65-F5344CB8AC3E}">
        <p14:creationId xmlns:p14="http://schemas.microsoft.com/office/powerpoint/2010/main" val="2154841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to review stats, consider not reading word for word</a:t>
            </a:r>
          </a:p>
          <a:p>
            <a:r>
              <a:rPr lang="en-US" dirty="0"/>
              <a:t>Suggestions:</a:t>
            </a:r>
          </a:p>
          <a:p>
            <a:pPr marL="171450" indent="-171450">
              <a:buFont typeface="Arial" panose="020B0604020202020204" pitchFamily="34" charset="0"/>
              <a:buChar char="•"/>
            </a:pPr>
            <a:r>
              <a:rPr lang="en-US" dirty="0"/>
              <a:t>Highlight a couple of points</a:t>
            </a:r>
          </a:p>
          <a:p>
            <a:pPr marL="171450" indent="-171450">
              <a:buFont typeface="Arial" panose="020B0604020202020204" pitchFamily="34" charset="0"/>
              <a:buChar char="•"/>
            </a:pPr>
            <a:r>
              <a:rPr lang="en-US" dirty="0"/>
              <a:t>Ask participants to review the slide (allow a moment for participants to read on their own). Then ask participants to comment on a particular point that stands out to them and why. </a:t>
            </a:r>
          </a:p>
        </p:txBody>
      </p:sp>
      <p:sp>
        <p:nvSpPr>
          <p:cNvPr id="4" name="Header Placeholder 3"/>
          <p:cNvSpPr>
            <a:spLocks noGrp="1"/>
          </p:cNvSpPr>
          <p:nvPr>
            <p:ph type="hdr" sz="quarter"/>
          </p:nvPr>
        </p:nvSpPr>
        <p:spPr/>
        <p:txBody>
          <a:bodyPr/>
          <a:lstStyle/>
          <a:p>
            <a:r>
              <a:rPr lang="en-US"/>
              <a:t>Implicit Bias Training Project                                                                State of CT 2019</a:t>
            </a:r>
          </a:p>
        </p:txBody>
      </p:sp>
      <p:sp>
        <p:nvSpPr>
          <p:cNvPr id="5" name="Date Placeholder 4"/>
          <p:cNvSpPr>
            <a:spLocks noGrp="1"/>
          </p:cNvSpPr>
          <p:nvPr>
            <p:ph type="dt" idx="1"/>
          </p:nvPr>
        </p:nvSpPr>
        <p:spPr/>
        <p:txBody>
          <a:bodyPr/>
          <a:lstStyle/>
          <a:p>
            <a:endParaRPr lang="en-US"/>
          </a:p>
        </p:txBody>
      </p:sp>
      <p:sp>
        <p:nvSpPr>
          <p:cNvPr id="6" name="Footer Placeholder 5"/>
          <p:cNvSpPr>
            <a:spLocks noGrp="1"/>
          </p:cNvSpPr>
          <p:nvPr>
            <p:ph type="ftr" sz="quarter" idx="4"/>
          </p:nvPr>
        </p:nvSpPr>
        <p:spPr/>
        <p:txBody>
          <a:bodyPr/>
          <a:lstStyle/>
          <a:p>
            <a:r>
              <a:rPr lang="en-US"/>
              <a:t>CT Commission on RED CJS - IMRP | CCSU</a:t>
            </a:r>
          </a:p>
        </p:txBody>
      </p:sp>
      <p:sp>
        <p:nvSpPr>
          <p:cNvPr id="7" name="Slide Number Placeholder 6"/>
          <p:cNvSpPr>
            <a:spLocks noGrp="1"/>
          </p:cNvSpPr>
          <p:nvPr>
            <p:ph type="sldNum" sz="quarter" idx="5"/>
          </p:nvPr>
        </p:nvSpPr>
        <p:spPr/>
        <p:txBody>
          <a:bodyPr/>
          <a:lstStyle/>
          <a:p>
            <a:fld id="{318FB36C-A8AC-49E2-8342-22D63B3C7526}" type="slidenum">
              <a:rPr lang="en-US" smtClean="0"/>
              <a:t>58</a:t>
            </a:fld>
            <a:endParaRPr lang="en-US"/>
          </a:p>
        </p:txBody>
      </p:sp>
    </p:spTree>
    <p:extLst>
      <p:ext uri="{BB962C8B-B14F-4D97-AF65-F5344CB8AC3E}">
        <p14:creationId xmlns:p14="http://schemas.microsoft.com/office/powerpoint/2010/main" val="4413470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 for this chart: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Suspension rates are higher for students of color, those rates are declining.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Black/African American suspension rate declined from 17.1 percent in 2013-14 to 14.3 percent in 2017-18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Suspension rate for Hispanic/Latino students declined from 11.8 percent to 9.4 percent during that same period.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Disproportionality is still present. </a:t>
            </a:r>
          </a:p>
          <a:p>
            <a:endParaRPr lang="en-US" dirty="0"/>
          </a:p>
        </p:txBody>
      </p:sp>
      <p:sp>
        <p:nvSpPr>
          <p:cNvPr id="4" name="Header Placeholder 3"/>
          <p:cNvSpPr>
            <a:spLocks noGrp="1"/>
          </p:cNvSpPr>
          <p:nvPr>
            <p:ph type="hdr" sz="quarter"/>
          </p:nvPr>
        </p:nvSpPr>
        <p:spPr/>
        <p:txBody>
          <a:bodyPr/>
          <a:lstStyle/>
          <a:p>
            <a:r>
              <a:rPr lang="en-US"/>
              <a:t>Implicit Bias Training Project                                                                State of CT 2019</a:t>
            </a:r>
          </a:p>
        </p:txBody>
      </p:sp>
      <p:sp>
        <p:nvSpPr>
          <p:cNvPr id="5" name="Date Placeholder 4"/>
          <p:cNvSpPr>
            <a:spLocks noGrp="1"/>
          </p:cNvSpPr>
          <p:nvPr>
            <p:ph type="dt" idx="1"/>
          </p:nvPr>
        </p:nvSpPr>
        <p:spPr/>
        <p:txBody>
          <a:bodyPr/>
          <a:lstStyle/>
          <a:p>
            <a:endParaRPr lang="en-US"/>
          </a:p>
        </p:txBody>
      </p:sp>
      <p:sp>
        <p:nvSpPr>
          <p:cNvPr id="6" name="Footer Placeholder 5"/>
          <p:cNvSpPr>
            <a:spLocks noGrp="1"/>
          </p:cNvSpPr>
          <p:nvPr>
            <p:ph type="ftr" sz="quarter" idx="4"/>
          </p:nvPr>
        </p:nvSpPr>
        <p:spPr/>
        <p:txBody>
          <a:bodyPr/>
          <a:lstStyle/>
          <a:p>
            <a:r>
              <a:rPr lang="en-US"/>
              <a:t>CT Commission on RED CJS - IMRP | CCSU</a:t>
            </a:r>
          </a:p>
        </p:txBody>
      </p:sp>
      <p:sp>
        <p:nvSpPr>
          <p:cNvPr id="7" name="Slide Number Placeholder 6"/>
          <p:cNvSpPr>
            <a:spLocks noGrp="1"/>
          </p:cNvSpPr>
          <p:nvPr>
            <p:ph type="sldNum" sz="quarter" idx="5"/>
          </p:nvPr>
        </p:nvSpPr>
        <p:spPr/>
        <p:txBody>
          <a:bodyPr/>
          <a:lstStyle/>
          <a:p>
            <a:fld id="{318FB36C-A8AC-49E2-8342-22D63B3C7526}" type="slidenum">
              <a:rPr lang="en-US" smtClean="0"/>
              <a:t>59</a:t>
            </a:fld>
            <a:endParaRPr lang="en-US"/>
          </a:p>
        </p:txBody>
      </p:sp>
    </p:spTree>
    <p:extLst>
      <p:ext uri="{BB962C8B-B14F-4D97-AF65-F5344CB8AC3E}">
        <p14:creationId xmlns:p14="http://schemas.microsoft.com/office/powerpoint/2010/main" val="37703262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highlights suspensions and expulsions for young children (pre-k – kindergarten). Suspending and expelling children this young is concerning in and of itself. </a:t>
            </a:r>
          </a:p>
          <a:p>
            <a:r>
              <a:rPr lang="en-US" dirty="0"/>
              <a:t>Attention has been given to this in recent years, and you can see some decline, but there is clearly more work to do.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continues to be glaring disproportionality. </a:t>
            </a:r>
          </a:p>
          <a:p>
            <a:endParaRPr lang="en-US" dirty="0"/>
          </a:p>
        </p:txBody>
      </p:sp>
      <p:sp>
        <p:nvSpPr>
          <p:cNvPr id="4" name="Header Placeholder 3"/>
          <p:cNvSpPr>
            <a:spLocks noGrp="1"/>
          </p:cNvSpPr>
          <p:nvPr>
            <p:ph type="hdr" sz="quarter"/>
          </p:nvPr>
        </p:nvSpPr>
        <p:spPr/>
        <p:txBody>
          <a:bodyPr/>
          <a:lstStyle/>
          <a:p>
            <a:r>
              <a:rPr lang="en-US"/>
              <a:t>Implicit Bias Training Project                                                                State of CT 2019</a:t>
            </a:r>
          </a:p>
        </p:txBody>
      </p:sp>
      <p:sp>
        <p:nvSpPr>
          <p:cNvPr id="5" name="Date Placeholder 4"/>
          <p:cNvSpPr>
            <a:spLocks noGrp="1"/>
          </p:cNvSpPr>
          <p:nvPr>
            <p:ph type="dt" idx="1"/>
          </p:nvPr>
        </p:nvSpPr>
        <p:spPr/>
        <p:txBody>
          <a:bodyPr/>
          <a:lstStyle/>
          <a:p>
            <a:endParaRPr lang="en-US"/>
          </a:p>
        </p:txBody>
      </p:sp>
      <p:sp>
        <p:nvSpPr>
          <p:cNvPr id="6" name="Footer Placeholder 5"/>
          <p:cNvSpPr>
            <a:spLocks noGrp="1"/>
          </p:cNvSpPr>
          <p:nvPr>
            <p:ph type="ftr" sz="quarter" idx="4"/>
          </p:nvPr>
        </p:nvSpPr>
        <p:spPr/>
        <p:txBody>
          <a:bodyPr/>
          <a:lstStyle/>
          <a:p>
            <a:r>
              <a:rPr lang="en-US"/>
              <a:t>CT Commission on RED CJS - IMRP | CCSU</a:t>
            </a:r>
          </a:p>
        </p:txBody>
      </p:sp>
      <p:sp>
        <p:nvSpPr>
          <p:cNvPr id="7" name="Slide Number Placeholder 6"/>
          <p:cNvSpPr>
            <a:spLocks noGrp="1"/>
          </p:cNvSpPr>
          <p:nvPr>
            <p:ph type="sldNum" sz="quarter" idx="5"/>
          </p:nvPr>
        </p:nvSpPr>
        <p:spPr/>
        <p:txBody>
          <a:bodyPr/>
          <a:lstStyle/>
          <a:p>
            <a:fld id="{318FB36C-A8AC-49E2-8342-22D63B3C7526}" type="slidenum">
              <a:rPr lang="en-US" smtClean="0"/>
              <a:t>60</a:t>
            </a:fld>
            <a:endParaRPr lang="en-US"/>
          </a:p>
        </p:txBody>
      </p:sp>
    </p:spTree>
    <p:extLst>
      <p:ext uri="{BB962C8B-B14F-4D97-AF65-F5344CB8AC3E}">
        <p14:creationId xmlns:p14="http://schemas.microsoft.com/office/powerpoint/2010/main" val="1432335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Have participants introduce themselves, request that they unmute mics and cameras when they are introducing themselves. (may ask what role they are in and/or how long they have worked at DCF). </a:t>
            </a:r>
          </a:p>
          <a:p>
            <a:pPr marL="171450" indent="-171450">
              <a:buFont typeface="Arial" panose="020B0604020202020204" pitchFamily="34" charset="0"/>
              <a:buChar char="•"/>
            </a:pPr>
            <a:r>
              <a:rPr lang="en-US" dirty="0"/>
              <a:t>Indicate that the training will address the objectives noted in the previous slide over the course of the next 3 hours. This training frequently brings about a lot of conversation which is welcomed and encouraged as we explore this topic which has significant impact on our work. </a:t>
            </a:r>
          </a:p>
          <a:p>
            <a:pPr marL="171450" indent="-171450">
              <a:buFont typeface="Arial" panose="020B0604020202020204" pitchFamily="34" charset="0"/>
              <a:buChar char="•"/>
            </a:pPr>
            <a:r>
              <a:rPr lang="en-US" dirty="0"/>
              <a:t>Ask group to share any hopes or concerns they may have for the dialogue. </a:t>
            </a:r>
          </a:p>
          <a:p>
            <a:pPr marL="171450" indent="-171450">
              <a:buFont typeface="Arial" panose="020B0604020202020204" pitchFamily="34" charset="0"/>
              <a:buChar char="•"/>
            </a:pPr>
            <a:r>
              <a:rPr lang="en-US" dirty="0"/>
              <a:t>Review guidelines</a:t>
            </a:r>
          </a:p>
          <a:p>
            <a:pPr marL="628650" lvl="1" indent="-171450">
              <a:buFont typeface="Arial" panose="020B0604020202020204" pitchFamily="34" charset="0"/>
              <a:buChar char="•"/>
            </a:pPr>
            <a:r>
              <a:rPr lang="en-US" dirty="0"/>
              <a:t>Be Respectful – what does this look like in action, how will we know we are being respectful? </a:t>
            </a:r>
          </a:p>
          <a:p>
            <a:pPr marL="628650" lvl="1" indent="-171450">
              <a:buFont typeface="Arial" panose="020B0604020202020204" pitchFamily="34" charset="0"/>
              <a:buChar char="•"/>
            </a:pPr>
            <a:r>
              <a:rPr lang="en-US" dirty="0"/>
              <a:t>Share “air time” – ELMO (Enough Let’s Move On) the trainer and/or participants can use this if they feel like the conversation is stalled in one place</a:t>
            </a:r>
          </a:p>
          <a:p>
            <a:pPr marL="628650" lvl="1" indent="-171450">
              <a:buFont typeface="Arial" panose="020B0604020202020204" pitchFamily="34" charset="0"/>
              <a:buChar char="•"/>
            </a:pPr>
            <a:r>
              <a:rPr lang="en-US" dirty="0"/>
              <a:t>On person speaks at a time. Speak for yourself, not others</a:t>
            </a:r>
          </a:p>
          <a:p>
            <a:pPr marL="628650" lvl="1" indent="-171450">
              <a:buFont typeface="Arial" panose="020B0604020202020204" pitchFamily="34" charset="0"/>
              <a:buChar char="•"/>
            </a:pPr>
            <a:r>
              <a:rPr lang="en-US" dirty="0"/>
              <a:t>If you are offended or upset, say so and say why</a:t>
            </a:r>
          </a:p>
          <a:p>
            <a:pPr marL="628650" lvl="1" indent="-171450">
              <a:buFont typeface="Arial" panose="020B0604020202020204" pitchFamily="34" charset="0"/>
              <a:buChar char="•"/>
            </a:pPr>
            <a:r>
              <a:rPr lang="en-US" dirty="0"/>
              <a:t>Personal stories stay in the dialogue unless it is decided these stories can be shared with others outside the room</a:t>
            </a:r>
          </a:p>
          <a:p>
            <a:pPr marL="628650" lvl="1" indent="-171450">
              <a:buFont typeface="Arial" panose="020B0604020202020204" pitchFamily="34" charset="0"/>
              <a:buChar char="•"/>
            </a:pPr>
            <a:r>
              <a:rPr lang="en-US" dirty="0"/>
              <a:t>	Suggest everyone speak from their own personal experiences and not generalize for entire populations. </a:t>
            </a:r>
          </a:p>
          <a:p>
            <a:pPr marL="171450" indent="-171450">
              <a:buFont typeface="Arial" panose="020B0604020202020204" pitchFamily="34" charset="0"/>
              <a:buChar char="•"/>
            </a:pPr>
            <a:r>
              <a:rPr lang="en-US" dirty="0"/>
              <a:t>Trainer will ask</a:t>
            </a:r>
            <a:r>
              <a:rPr lang="en-US" baseline="0" dirty="0"/>
              <a:t> if there are any other guidelines that need to be added.</a:t>
            </a:r>
          </a:p>
          <a:p>
            <a:pPr marL="171450" indent="-171450">
              <a:buFont typeface="Arial" panose="020B0604020202020204" pitchFamily="34" charset="0"/>
              <a:buChar char="•"/>
            </a:pPr>
            <a:r>
              <a:rPr lang="en-US" baseline="0" dirty="0"/>
              <a:t>Seek agreement from the group about these guidelines. </a:t>
            </a:r>
            <a:endParaRPr lang="en-US" dirty="0"/>
          </a:p>
        </p:txBody>
      </p:sp>
      <p:sp>
        <p:nvSpPr>
          <p:cNvPr id="4" name="Header Placeholder 3"/>
          <p:cNvSpPr>
            <a:spLocks noGrp="1"/>
          </p:cNvSpPr>
          <p:nvPr>
            <p:ph type="hdr" sz="quarter" idx="10"/>
          </p:nvPr>
        </p:nvSpPr>
        <p:spPr/>
        <p:txBody>
          <a:bodyPr/>
          <a:lstStyle/>
          <a:p>
            <a:r>
              <a:rPr lang="en-US"/>
              <a:t>Implicit Bias Training Project                                                                State of CT 2019</a:t>
            </a:r>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a:t>CT Commission on RED CJS - IMRP | CCSU</a:t>
            </a:r>
          </a:p>
        </p:txBody>
      </p:sp>
      <p:sp>
        <p:nvSpPr>
          <p:cNvPr id="7" name="Slide Number Placeholder 6"/>
          <p:cNvSpPr>
            <a:spLocks noGrp="1"/>
          </p:cNvSpPr>
          <p:nvPr>
            <p:ph type="sldNum" sz="quarter" idx="13"/>
          </p:nvPr>
        </p:nvSpPr>
        <p:spPr/>
        <p:txBody>
          <a:bodyPr/>
          <a:lstStyle/>
          <a:p>
            <a:fld id="{318FB36C-A8AC-49E2-8342-22D63B3C7526}" type="slidenum">
              <a:rPr lang="en-US" smtClean="0"/>
              <a:t>6</a:t>
            </a:fld>
            <a:endParaRPr lang="en-US"/>
          </a:p>
        </p:txBody>
      </p:sp>
    </p:spTree>
    <p:extLst>
      <p:ext uri="{BB962C8B-B14F-4D97-AF65-F5344CB8AC3E}">
        <p14:creationId xmlns:p14="http://schemas.microsoft.com/office/powerpoint/2010/main" val="15227181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 reviews incidents of discipline. Again highlighting disproportionality based on race/ethnicity. </a:t>
            </a:r>
          </a:p>
        </p:txBody>
      </p:sp>
      <p:sp>
        <p:nvSpPr>
          <p:cNvPr id="4" name="Header Placeholder 3"/>
          <p:cNvSpPr>
            <a:spLocks noGrp="1"/>
          </p:cNvSpPr>
          <p:nvPr>
            <p:ph type="hdr" sz="quarter"/>
          </p:nvPr>
        </p:nvSpPr>
        <p:spPr/>
        <p:txBody>
          <a:bodyPr/>
          <a:lstStyle/>
          <a:p>
            <a:r>
              <a:rPr lang="en-US"/>
              <a:t>Implicit Bias Training Project                                                                State of CT 2019</a:t>
            </a:r>
          </a:p>
        </p:txBody>
      </p:sp>
      <p:sp>
        <p:nvSpPr>
          <p:cNvPr id="5" name="Date Placeholder 4"/>
          <p:cNvSpPr>
            <a:spLocks noGrp="1"/>
          </p:cNvSpPr>
          <p:nvPr>
            <p:ph type="dt" idx="1"/>
          </p:nvPr>
        </p:nvSpPr>
        <p:spPr/>
        <p:txBody>
          <a:bodyPr/>
          <a:lstStyle/>
          <a:p>
            <a:endParaRPr lang="en-US"/>
          </a:p>
        </p:txBody>
      </p:sp>
      <p:sp>
        <p:nvSpPr>
          <p:cNvPr id="6" name="Footer Placeholder 5"/>
          <p:cNvSpPr>
            <a:spLocks noGrp="1"/>
          </p:cNvSpPr>
          <p:nvPr>
            <p:ph type="ftr" sz="quarter" idx="4"/>
          </p:nvPr>
        </p:nvSpPr>
        <p:spPr/>
        <p:txBody>
          <a:bodyPr/>
          <a:lstStyle/>
          <a:p>
            <a:r>
              <a:rPr lang="en-US"/>
              <a:t>CT Commission on RED CJS - IMRP | CCSU</a:t>
            </a:r>
          </a:p>
        </p:txBody>
      </p:sp>
      <p:sp>
        <p:nvSpPr>
          <p:cNvPr id="7" name="Slide Number Placeholder 6"/>
          <p:cNvSpPr>
            <a:spLocks noGrp="1"/>
          </p:cNvSpPr>
          <p:nvPr>
            <p:ph type="sldNum" sz="quarter" idx="5"/>
          </p:nvPr>
        </p:nvSpPr>
        <p:spPr/>
        <p:txBody>
          <a:bodyPr/>
          <a:lstStyle/>
          <a:p>
            <a:fld id="{318FB36C-A8AC-49E2-8342-22D63B3C7526}" type="slidenum">
              <a:rPr lang="en-US" smtClean="0"/>
              <a:t>61</a:t>
            </a:fld>
            <a:endParaRPr lang="en-US"/>
          </a:p>
        </p:txBody>
      </p:sp>
    </p:spTree>
    <p:extLst>
      <p:ext uri="{BB962C8B-B14F-4D97-AF65-F5344CB8AC3E}">
        <p14:creationId xmlns:p14="http://schemas.microsoft.com/office/powerpoint/2010/main" val="7319565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system we will look at is the criminal justice system. </a:t>
            </a:r>
          </a:p>
        </p:txBody>
      </p:sp>
      <p:sp>
        <p:nvSpPr>
          <p:cNvPr id="4" name="Header Placeholder 3"/>
          <p:cNvSpPr>
            <a:spLocks noGrp="1"/>
          </p:cNvSpPr>
          <p:nvPr>
            <p:ph type="hdr" sz="quarter" idx="10"/>
          </p:nvPr>
        </p:nvSpPr>
        <p:spPr/>
        <p:txBody>
          <a:bodyPr/>
          <a:lstStyle/>
          <a:p>
            <a:r>
              <a:rPr lang="en-US"/>
              <a:t>Implicit Bias Training Project                                                                State of CT 2019</a:t>
            </a:r>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a:t>CT Commission on RED CJS - IMRP | CCSU</a:t>
            </a:r>
          </a:p>
        </p:txBody>
      </p:sp>
      <p:sp>
        <p:nvSpPr>
          <p:cNvPr id="7" name="Slide Number Placeholder 6"/>
          <p:cNvSpPr>
            <a:spLocks noGrp="1"/>
          </p:cNvSpPr>
          <p:nvPr>
            <p:ph type="sldNum" sz="quarter" idx="13"/>
          </p:nvPr>
        </p:nvSpPr>
        <p:spPr/>
        <p:txBody>
          <a:bodyPr/>
          <a:lstStyle/>
          <a:p>
            <a:fld id="{318FB36C-A8AC-49E2-8342-22D63B3C7526}" type="slidenum">
              <a:rPr lang="en-US" smtClean="0"/>
              <a:t>62</a:t>
            </a:fld>
            <a:endParaRPr lang="en-US"/>
          </a:p>
        </p:txBody>
      </p:sp>
    </p:spTree>
    <p:extLst>
      <p:ext uri="{BB962C8B-B14F-4D97-AF65-F5344CB8AC3E}">
        <p14:creationId xmlns:p14="http://schemas.microsoft.com/office/powerpoint/2010/main" val="17845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Shows higher rates of children of color involved with juvenile justice. </a:t>
            </a:r>
          </a:p>
          <a:p>
            <a:endParaRPr lang="en-US" dirty="0"/>
          </a:p>
          <a:p>
            <a:r>
              <a:rPr lang="en-US" dirty="0"/>
              <a:t>DCF’s efforts to address this:</a:t>
            </a:r>
          </a:p>
          <a:p>
            <a:pPr marL="171450" indent="-171450">
              <a:buFont typeface="Arial" panose="020B0604020202020204" pitchFamily="34" charset="0"/>
              <a:buChar char="•"/>
            </a:pPr>
            <a:r>
              <a:rPr lang="en-US" dirty="0"/>
              <a:t>Closing CJTS</a:t>
            </a:r>
          </a:p>
          <a:p>
            <a:pPr marL="171450" indent="-171450">
              <a:buFont typeface="Arial" panose="020B0604020202020204" pitchFamily="34" charset="0"/>
              <a:buChar char="•"/>
            </a:pPr>
            <a:r>
              <a:rPr lang="en-US" dirty="0"/>
              <a:t>Maintaining youth in the community (reduction of congregate care placements) </a:t>
            </a:r>
          </a:p>
        </p:txBody>
      </p:sp>
      <p:sp>
        <p:nvSpPr>
          <p:cNvPr id="4" name="Header Placeholder 3"/>
          <p:cNvSpPr>
            <a:spLocks noGrp="1"/>
          </p:cNvSpPr>
          <p:nvPr>
            <p:ph type="hdr" sz="quarter" idx="10"/>
          </p:nvPr>
        </p:nvSpPr>
        <p:spPr/>
        <p:txBody>
          <a:bodyPr/>
          <a:lstStyle/>
          <a:p>
            <a:r>
              <a:rPr lang="en-US"/>
              <a:t>Implicit Bias Training Project                                                                State of CT 2019</a:t>
            </a:r>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a:t>CT Commission on RED CJS - IMRP | CCSU</a:t>
            </a:r>
          </a:p>
        </p:txBody>
      </p:sp>
      <p:sp>
        <p:nvSpPr>
          <p:cNvPr id="7" name="Slide Number Placeholder 6"/>
          <p:cNvSpPr>
            <a:spLocks noGrp="1"/>
          </p:cNvSpPr>
          <p:nvPr>
            <p:ph type="sldNum" sz="quarter" idx="13"/>
          </p:nvPr>
        </p:nvSpPr>
        <p:spPr/>
        <p:txBody>
          <a:bodyPr/>
          <a:lstStyle/>
          <a:p>
            <a:fld id="{318FB36C-A8AC-49E2-8342-22D63B3C7526}" type="slidenum">
              <a:rPr lang="en-US" smtClean="0"/>
              <a:t>63</a:t>
            </a:fld>
            <a:endParaRPr lang="en-US"/>
          </a:p>
        </p:txBody>
      </p:sp>
    </p:spTree>
    <p:extLst>
      <p:ext uri="{BB962C8B-B14F-4D97-AF65-F5344CB8AC3E}">
        <p14:creationId xmlns:p14="http://schemas.microsoft.com/office/powerpoint/2010/main" val="9096610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some of the major points on this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Bail premiums - 35% more for blacks than whites – What is the domino effect of this? (loss of job, housing, caregiver in the home, </a:t>
            </a:r>
            <a:r>
              <a:rPr lang="en-US" dirty="0" err="1"/>
              <a:t>etc</a:t>
            </a:r>
            <a:r>
              <a:rPr lang="en-US" dirty="0"/>
              <a:t>… because it costs more to get out and may not be financially possible for people of color). </a:t>
            </a:r>
          </a:p>
          <a:p>
            <a:endParaRPr lang="en-US" dirty="0"/>
          </a:p>
          <a:p>
            <a:r>
              <a:rPr lang="en-US" dirty="0"/>
              <a:t>Biased, Eberhardt, 2016, </a:t>
            </a:r>
            <a:r>
              <a:rPr lang="en-US" dirty="0" err="1"/>
              <a:t>Pg</a:t>
            </a:r>
            <a:r>
              <a:rPr lang="en-US" dirty="0"/>
              <a:t> 49,</a:t>
            </a:r>
            <a:r>
              <a:rPr lang="en-US" baseline="0" dirty="0"/>
              <a:t> </a:t>
            </a:r>
            <a:r>
              <a:rPr lang="en-US" dirty="0" err="1"/>
              <a:t>Pg</a:t>
            </a:r>
            <a:r>
              <a:rPr lang="en-US" dirty="0"/>
              <a:t> 103,</a:t>
            </a:r>
            <a:r>
              <a:rPr lang="en-US" baseline="0" dirty="0"/>
              <a:t> </a:t>
            </a:r>
            <a:r>
              <a:rPr lang="en-US" dirty="0" err="1"/>
              <a:t>Pg</a:t>
            </a:r>
            <a:r>
              <a:rPr lang="en-US" dirty="0"/>
              <a:t> 51</a:t>
            </a:r>
          </a:p>
          <a:p>
            <a:r>
              <a:rPr lang="en-US" dirty="0" err="1"/>
              <a:t>Pg</a:t>
            </a:r>
            <a:r>
              <a:rPr lang="en-US" dirty="0"/>
              <a:t> 68 – police officers are faster to shoot blacks with guns than whites with guns, associating blacks with crime and danger.</a:t>
            </a:r>
          </a:p>
          <a:p>
            <a:pPr defTabSz="956097">
              <a:defRPr/>
            </a:pPr>
            <a:r>
              <a:rPr lang="en-US" sz="1300" dirty="0"/>
              <a:t>Police who work in bigger cities, with larger black populations and higher crime rates, tend to exhibit the greatest racial bias in reaction time (to shoot)</a:t>
            </a:r>
            <a:endParaRPr lang="en-US" dirty="0"/>
          </a:p>
          <a:p>
            <a:r>
              <a:rPr lang="en-US" dirty="0" err="1"/>
              <a:t>Pg</a:t>
            </a:r>
            <a:r>
              <a:rPr lang="en-US" dirty="0"/>
              <a:t> 80</a:t>
            </a:r>
            <a:r>
              <a:rPr lang="en-US" b="1" dirty="0"/>
              <a:t>. Oakland Police Dept, on a typical day, an officer on patrol might hear “MALE BLACK” dispatched description 300 times – or 1200 times a week, 50,000 times a year.</a:t>
            </a:r>
            <a:endParaRPr lang="en-US" dirty="0"/>
          </a:p>
        </p:txBody>
      </p:sp>
      <p:sp>
        <p:nvSpPr>
          <p:cNvPr id="4" name="Header Placeholder 3"/>
          <p:cNvSpPr>
            <a:spLocks noGrp="1"/>
          </p:cNvSpPr>
          <p:nvPr>
            <p:ph type="hdr" sz="quarter" idx="10"/>
          </p:nvPr>
        </p:nvSpPr>
        <p:spPr/>
        <p:txBody>
          <a:bodyPr/>
          <a:lstStyle/>
          <a:p>
            <a:r>
              <a:rPr lang="en-US"/>
              <a:t>Implicit Bias Training Project                                                                State of CT 2019</a:t>
            </a:r>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a:t>CT Commission on RED CJS - IMRP | CCSU</a:t>
            </a:r>
          </a:p>
        </p:txBody>
      </p:sp>
      <p:sp>
        <p:nvSpPr>
          <p:cNvPr id="7" name="Slide Number Placeholder 6"/>
          <p:cNvSpPr>
            <a:spLocks noGrp="1"/>
          </p:cNvSpPr>
          <p:nvPr>
            <p:ph type="sldNum" sz="quarter" idx="13"/>
          </p:nvPr>
        </p:nvSpPr>
        <p:spPr/>
        <p:txBody>
          <a:bodyPr/>
          <a:lstStyle/>
          <a:p>
            <a:fld id="{318FB36C-A8AC-49E2-8342-22D63B3C7526}" type="slidenum">
              <a:rPr lang="en-US" smtClean="0"/>
              <a:t>64</a:t>
            </a:fld>
            <a:endParaRPr lang="en-US"/>
          </a:p>
        </p:txBody>
      </p:sp>
    </p:spTree>
    <p:extLst>
      <p:ext uri="{BB962C8B-B14F-4D97-AF65-F5344CB8AC3E}">
        <p14:creationId xmlns:p14="http://schemas.microsoft.com/office/powerpoint/2010/main" val="31425694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points. Seek feedback, thoughts from the group. </a:t>
            </a:r>
          </a:p>
          <a:p>
            <a:endParaRPr lang="en-US" dirty="0"/>
          </a:p>
          <a:p>
            <a:r>
              <a:rPr lang="en-US" dirty="0"/>
              <a:t>Biased, Eberhardt, 2016 </a:t>
            </a:r>
            <a:r>
              <a:rPr lang="en-US" dirty="0" err="1"/>
              <a:t>Pg</a:t>
            </a:r>
            <a:r>
              <a:rPr lang="en-US" dirty="0"/>
              <a:t> 109</a:t>
            </a:r>
          </a:p>
          <a:p>
            <a:endParaRPr lang="en-US" dirty="0"/>
          </a:p>
          <a:p>
            <a:endParaRPr lang="en-US" dirty="0"/>
          </a:p>
        </p:txBody>
      </p:sp>
      <p:sp>
        <p:nvSpPr>
          <p:cNvPr id="4" name="Slide Number Placeholder 3"/>
          <p:cNvSpPr>
            <a:spLocks noGrp="1"/>
          </p:cNvSpPr>
          <p:nvPr>
            <p:ph type="sldNum" sz="quarter" idx="5"/>
          </p:nvPr>
        </p:nvSpPr>
        <p:spPr/>
        <p:txBody>
          <a:bodyPr/>
          <a:lstStyle/>
          <a:p>
            <a:fld id="{318FB36C-A8AC-49E2-8342-22D63B3C7526}" type="slidenum">
              <a:rPr lang="en-US" smtClean="0"/>
              <a:t>65</a:t>
            </a:fld>
            <a:endParaRPr lang="en-US"/>
          </a:p>
        </p:txBody>
      </p:sp>
      <p:sp>
        <p:nvSpPr>
          <p:cNvPr id="5" name="Footer Placeholder 4"/>
          <p:cNvSpPr>
            <a:spLocks noGrp="1"/>
          </p:cNvSpPr>
          <p:nvPr>
            <p:ph type="ftr" sz="quarter" idx="10"/>
          </p:nvPr>
        </p:nvSpPr>
        <p:spPr/>
        <p:txBody>
          <a:bodyPr/>
          <a:lstStyle/>
          <a:p>
            <a:r>
              <a:rPr lang="en-US"/>
              <a:t>CT Commission on RED CJS - IMRP | CCSU</a:t>
            </a:r>
          </a:p>
        </p:txBody>
      </p:sp>
      <p:sp>
        <p:nvSpPr>
          <p:cNvPr id="6" name="Header Placeholder 5"/>
          <p:cNvSpPr>
            <a:spLocks noGrp="1"/>
          </p:cNvSpPr>
          <p:nvPr>
            <p:ph type="hdr" sz="quarter" idx="11"/>
          </p:nvPr>
        </p:nvSpPr>
        <p:spPr/>
        <p:txBody>
          <a:bodyPr/>
          <a:lstStyle/>
          <a:p>
            <a:r>
              <a:rPr lang="en-US"/>
              <a:t>Implicit Bias Training Project                                                                State of CT 2019</a:t>
            </a:r>
          </a:p>
        </p:txBody>
      </p:sp>
      <p:sp>
        <p:nvSpPr>
          <p:cNvPr id="7" name="Date Placeholder 6"/>
          <p:cNvSpPr>
            <a:spLocks noGrp="1"/>
          </p:cNvSpPr>
          <p:nvPr>
            <p:ph type="dt" idx="12"/>
          </p:nvPr>
        </p:nvSpPr>
        <p:spPr/>
        <p:txBody>
          <a:bodyPr/>
          <a:lstStyle/>
          <a:p>
            <a:endParaRPr lang="en-US"/>
          </a:p>
        </p:txBody>
      </p:sp>
    </p:spTree>
    <p:extLst>
      <p:ext uri="{BB962C8B-B14F-4D97-AF65-F5344CB8AC3E}">
        <p14:creationId xmlns:p14="http://schemas.microsoft.com/office/powerpoint/2010/main" val="21794591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will look at bias in health care </a:t>
            </a:r>
          </a:p>
        </p:txBody>
      </p:sp>
      <p:sp>
        <p:nvSpPr>
          <p:cNvPr id="4" name="Header Placeholder 3"/>
          <p:cNvSpPr>
            <a:spLocks noGrp="1"/>
          </p:cNvSpPr>
          <p:nvPr>
            <p:ph type="hdr" sz="quarter" idx="10"/>
          </p:nvPr>
        </p:nvSpPr>
        <p:spPr/>
        <p:txBody>
          <a:bodyPr/>
          <a:lstStyle/>
          <a:p>
            <a:r>
              <a:rPr lang="en-US"/>
              <a:t>Implicit Bias Training Project                                                                State of CT 2019</a:t>
            </a:r>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a:t>CT Commission on RED CJS - IMRP | CCSU</a:t>
            </a:r>
          </a:p>
        </p:txBody>
      </p:sp>
      <p:sp>
        <p:nvSpPr>
          <p:cNvPr id="7" name="Slide Number Placeholder 6"/>
          <p:cNvSpPr>
            <a:spLocks noGrp="1"/>
          </p:cNvSpPr>
          <p:nvPr>
            <p:ph type="sldNum" sz="quarter" idx="13"/>
          </p:nvPr>
        </p:nvSpPr>
        <p:spPr/>
        <p:txBody>
          <a:bodyPr/>
          <a:lstStyle/>
          <a:p>
            <a:fld id="{318FB36C-A8AC-49E2-8342-22D63B3C7526}" type="slidenum">
              <a:rPr lang="en-US" smtClean="0"/>
              <a:t>66</a:t>
            </a:fld>
            <a:endParaRPr lang="en-US"/>
          </a:p>
        </p:txBody>
      </p:sp>
    </p:spTree>
    <p:extLst>
      <p:ext uri="{BB962C8B-B14F-4D97-AF65-F5344CB8AC3E}">
        <p14:creationId xmlns:p14="http://schemas.microsoft.com/office/powerpoint/2010/main" val="9034031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slide and illicit feedback from group about how bias surfaces in healthcare. </a:t>
            </a:r>
          </a:p>
        </p:txBody>
      </p:sp>
      <p:sp>
        <p:nvSpPr>
          <p:cNvPr id="4" name="Header Placeholder 3"/>
          <p:cNvSpPr>
            <a:spLocks noGrp="1"/>
          </p:cNvSpPr>
          <p:nvPr>
            <p:ph type="hdr" sz="quarter" idx="10"/>
          </p:nvPr>
        </p:nvSpPr>
        <p:spPr/>
        <p:txBody>
          <a:bodyPr/>
          <a:lstStyle/>
          <a:p>
            <a:r>
              <a:rPr lang="en-US"/>
              <a:t>Implicit Bias Training Project                                                                State of CT 2019</a:t>
            </a:r>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a:t>CT Commission on RED CJS - IMRP | CCSU</a:t>
            </a:r>
          </a:p>
        </p:txBody>
      </p:sp>
      <p:sp>
        <p:nvSpPr>
          <p:cNvPr id="7" name="Slide Number Placeholder 6"/>
          <p:cNvSpPr>
            <a:spLocks noGrp="1"/>
          </p:cNvSpPr>
          <p:nvPr>
            <p:ph type="sldNum" sz="quarter" idx="13"/>
          </p:nvPr>
        </p:nvSpPr>
        <p:spPr/>
        <p:txBody>
          <a:bodyPr/>
          <a:lstStyle/>
          <a:p>
            <a:fld id="{318FB36C-A8AC-49E2-8342-22D63B3C7526}" type="slidenum">
              <a:rPr lang="en-US" smtClean="0"/>
              <a:t>67</a:t>
            </a:fld>
            <a:endParaRPr lang="en-US"/>
          </a:p>
        </p:txBody>
      </p:sp>
    </p:spTree>
    <p:extLst>
      <p:ext uri="{BB962C8B-B14F-4D97-AF65-F5344CB8AC3E}">
        <p14:creationId xmlns:p14="http://schemas.microsoft.com/office/powerpoint/2010/main" val="33653391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Review slide about strategies for reducing the impact of implicit bias</a:t>
            </a:r>
          </a:p>
          <a:p>
            <a:endParaRPr lang="en-US" b="1" dirty="0"/>
          </a:p>
          <a:p>
            <a:r>
              <a:rPr lang="en-US" b="1" dirty="0"/>
              <a:t>For reference &amp; additional talking points as appropriate </a:t>
            </a:r>
          </a:p>
          <a:p>
            <a:r>
              <a:rPr lang="en-US" b="1" dirty="0"/>
              <a:t>Intergroup conflict-</a:t>
            </a:r>
            <a:r>
              <a:rPr lang="en-US" b="1" baseline="0" dirty="0"/>
              <a:t> </a:t>
            </a:r>
            <a:r>
              <a:rPr lang="en-US" b="0" dirty="0"/>
              <a:t>In the midst of racial segregation in the U.S.A and the ‘Jim Crow Laws’, Gordon Allport (1954) proposed one of the most important social psychological events of the 20th century, suggesting that </a:t>
            </a:r>
            <a:r>
              <a:rPr lang="en-US" b="1" dirty="0"/>
              <a:t>contact between members of different groups (under certain conditions) can work to reduce </a:t>
            </a:r>
            <a:r>
              <a:rPr lang="en-US" b="1" dirty="0">
                <a:hlinkClick r:id="rId3"/>
              </a:rPr>
              <a:t>prejudice</a:t>
            </a:r>
            <a:r>
              <a:rPr lang="en-US" b="1" dirty="0"/>
              <a:t> and </a:t>
            </a:r>
            <a:r>
              <a:rPr lang="en-US" b="1" dirty="0">
                <a:hlinkClick r:id="rId4"/>
              </a:rPr>
              <a:t>intergroup conflict</a:t>
            </a:r>
            <a:r>
              <a:rPr lang="en-US" b="1" dirty="0"/>
              <a:t>. Indeed, the idea that contact between members of different groups can help to reduce </a:t>
            </a:r>
            <a:r>
              <a:rPr lang="en-US" b="1" dirty="0">
                <a:hlinkClick r:id="rId3"/>
              </a:rPr>
              <a:t>prejudice</a:t>
            </a:r>
            <a:r>
              <a:rPr lang="en-US" b="1" dirty="0"/>
              <a:t> and improve social relations is one that is enshrined in policy-making all over the globe.</a:t>
            </a:r>
          </a:p>
          <a:p>
            <a:endParaRPr lang="en-US" b="0" dirty="0"/>
          </a:p>
          <a:p>
            <a:r>
              <a:rPr lang="en-US" b="0" dirty="0"/>
              <a:t>In the present world, it is this </a:t>
            </a:r>
            <a:r>
              <a:rPr lang="en-US" b="0" dirty="0">
                <a:hlinkClick r:id="rId5"/>
              </a:rPr>
              <a:t>recognition</a:t>
            </a:r>
            <a:r>
              <a:rPr lang="en-US" b="0" dirty="0"/>
              <a:t> of the benefits of contact that drives modern school exchanges and cross-group buddy schemes. In the years since Allport’s initial </a:t>
            </a:r>
            <a:r>
              <a:rPr lang="en-US" b="0" dirty="0">
                <a:hlinkClick r:id="rId6"/>
              </a:rPr>
              <a:t>intergroup contact hypothesis</a:t>
            </a:r>
            <a:r>
              <a:rPr lang="en-US" b="0" dirty="0"/>
              <a:t>, much research has been devoted to expanding and exploring his </a:t>
            </a:r>
            <a:r>
              <a:rPr lang="en-US" b="0" dirty="0">
                <a:hlinkClick r:id="rId7"/>
              </a:rPr>
              <a:t>contact hypothesis</a:t>
            </a:r>
            <a:r>
              <a:rPr lang="en-US" b="0" dirty="0"/>
              <a:t>. </a:t>
            </a:r>
          </a:p>
          <a:p>
            <a:r>
              <a:rPr lang="en-US" b="0" dirty="0"/>
              <a:t>https://www.in-mind.org/article/intergroup-contact-theory-past-present-and-future</a:t>
            </a:r>
          </a:p>
          <a:p>
            <a:endParaRPr lang="en-US" sz="1200" b="0" i="0" u="sng" kern="1200" dirty="0">
              <a:solidFill>
                <a:schemeClr val="tx1"/>
              </a:solidFill>
              <a:effectLst/>
              <a:latin typeface="+mn-lt"/>
              <a:ea typeface="+mn-ea"/>
              <a:cs typeface="+mn-cs"/>
              <a:hlinkClick r:id="rId8"/>
            </a:endParaRPr>
          </a:p>
          <a:p>
            <a:r>
              <a:rPr lang="en-US" sz="1200" b="1" i="0" kern="1200" dirty="0">
                <a:solidFill>
                  <a:schemeClr val="tx1"/>
                </a:solidFill>
                <a:effectLst/>
                <a:latin typeface="+mn-lt"/>
                <a:ea typeface="+mn-ea"/>
                <a:cs typeface="+mn-cs"/>
              </a:rPr>
              <a:t>Perspective taking</a:t>
            </a:r>
            <a:r>
              <a:rPr lang="en-US" sz="1200" b="0" i="0" kern="1200" dirty="0">
                <a:solidFill>
                  <a:schemeClr val="tx1"/>
                </a:solidFill>
                <a:effectLst/>
                <a:latin typeface="+mn-lt"/>
                <a:ea typeface="+mn-ea"/>
                <a:cs typeface="+mn-cs"/>
              </a:rPr>
              <a:t> is the ability to look beyond your own point of view, so that you can consider how someone else may think or feel about something.</a:t>
            </a:r>
          </a:p>
          <a:p>
            <a:r>
              <a:rPr lang="en-US" sz="1200" b="0" i="0" kern="1200" dirty="0">
                <a:solidFill>
                  <a:schemeClr val="tx1"/>
                </a:solidFill>
                <a:effectLst/>
                <a:latin typeface="+mn-lt"/>
                <a:ea typeface="+mn-ea"/>
                <a:cs typeface="+mn-cs"/>
              </a:rPr>
              <a:t>To do this successfully, you must have some understanding of others’ thoughts, feelings, motivations, and intentions.  You must also have some background information about the other person or be able to make some smart guesses about their background and or how they experience the world. </a:t>
            </a:r>
            <a:endParaRPr lang="en-US" sz="1200" b="0" i="0" u="sng" kern="1200" dirty="0">
              <a:solidFill>
                <a:schemeClr val="tx1"/>
              </a:solidFill>
              <a:effectLst/>
              <a:latin typeface="+mn-lt"/>
              <a:ea typeface="+mn-ea"/>
              <a:cs typeface="+mn-cs"/>
              <a:hlinkClick r:id="rId8"/>
            </a:endParaRPr>
          </a:p>
          <a:p>
            <a:r>
              <a:rPr lang="en-US" sz="1200" b="0" i="0" u="sng" kern="1200" dirty="0">
                <a:solidFill>
                  <a:schemeClr val="tx1"/>
                </a:solidFill>
                <a:effectLst/>
                <a:latin typeface="+mn-lt"/>
                <a:ea typeface="+mn-ea"/>
                <a:cs typeface="+mn-cs"/>
                <a:hlinkClick r:id="rId8"/>
              </a:rPr>
              <a:t>https://sociallyskilledkids.com/perspective-taking/</a:t>
            </a:r>
          </a:p>
          <a:p>
            <a:endParaRPr lang="en-US" sz="1200" b="0" i="0" u="sng" kern="1200" dirty="0">
              <a:solidFill>
                <a:schemeClr val="tx1"/>
              </a:solidFill>
              <a:effectLst/>
              <a:latin typeface="+mn-lt"/>
              <a:ea typeface="+mn-ea"/>
              <a:cs typeface="+mn-cs"/>
              <a:hlinkClick r:id="rId8"/>
            </a:endParaRPr>
          </a:p>
          <a:p>
            <a:r>
              <a:rPr lang="en-US" b="1" dirty="0">
                <a:solidFill>
                  <a:schemeClr val="tx1"/>
                </a:solidFill>
              </a:rPr>
              <a:t>Counter stereotypical</a:t>
            </a:r>
            <a:r>
              <a:rPr lang="en-US" b="1" baseline="0" dirty="0">
                <a:solidFill>
                  <a:schemeClr val="tx1"/>
                </a:solidFill>
              </a:rPr>
              <a:t> role model - </a:t>
            </a:r>
            <a:r>
              <a:rPr lang="en-US" sz="1200" b="0" i="0" kern="1200" dirty="0">
                <a:solidFill>
                  <a:schemeClr val="tx1"/>
                </a:solidFill>
                <a:effectLst/>
                <a:latin typeface="+mn-lt"/>
                <a:ea typeface="+mn-ea"/>
                <a:cs typeface="+mn-cs"/>
              </a:rPr>
              <a:t>Exposure</a:t>
            </a:r>
            <a:r>
              <a:rPr lang="en-US" sz="1200" b="0" i="0" kern="1200" baseline="0" dirty="0">
                <a:solidFill>
                  <a:schemeClr val="tx1"/>
                </a:solidFill>
                <a:effectLst/>
                <a:latin typeface="+mn-lt"/>
                <a:ea typeface="+mn-ea"/>
                <a:cs typeface="+mn-cs"/>
              </a:rPr>
              <a:t> of women in position of power is way to influence role stereotypes-Commissioner </a:t>
            </a:r>
            <a:r>
              <a:rPr lang="en-US" sz="1200" b="0" i="0" kern="1200" baseline="0" dirty="0" err="1">
                <a:solidFill>
                  <a:schemeClr val="tx1"/>
                </a:solidFill>
                <a:effectLst/>
                <a:latin typeface="+mn-lt"/>
                <a:ea typeface="+mn-ea"/>
                <a:cs typeface="+mn-cs"/>
              </a:rPr>
              <a:t>Dorantes</a:t>
            </a:r>
            <a:r>
              <a:rPr lang="en-US" sz="1200" b="0" i="0" kern="1200" baseline="0" dirty="0">
                <a:solidFill>
                  <a:schemeClr val="tx1"/>
                </a:solidFill>
                <a:effectLst/>
                <a:latin typeface="+mn-lt"/>
                <a:ea typeface="+mn-ea"/>
                <a:cs typeface="+mn-cs"/>
              </a:rPr>
              <a:t> is an example of a counter-stereotypical role model-a women in power.</a:t>
            </a:r>
            <a:endParaRPr lang="en-US" dirty="0"/>
          </a:p>
        </p:txBody>
      </p:sp>
      <p:sp>
        <p:nvSpPr>
          <p:cNvPr id="4" name="Header Placeholder 3"/>
          <p:cNvSpPr>
            <a:spLocks noGrp="1"/>
          </p:cNvSpPr>
          <p:nvPr>
            <p:ph type="hdr" sz="quarter" idx="10"/>
          </p:nvPr>
        </p:nvSpPr>
        <p:spPr/>
        <p:txBody>
          <a:bodyPr/>
          <a:lstStyle/>
          <a:p>
            <a:r>
              <a:rPr lang="en-US"/>
              <a:t>Implicit Bias Training Project                                                                State of CT 2019</a:t>
            </a:r>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a:t>CT Commission on RED CJS - IMRP | CCSU</a:t>
            </a:r>
          </a:p>
        </p:txBody>
      </p:sp>
      <p:sp>
        <p:nvSpPr>
          <p:cNvPr id="7" name="Slide Number Placeholder 6"/>
          <p:cNvSpPr>
            <a:spLocks noGrp="1"/>
          </p:cNvSpPr>
          <p:nvPr>
            <p:ph type="sldNum" sz="quarter" idx="13"/>
          </p:nvPr>
        </p:nvSpPr>
        <p:spPr/>
        <p:txBody>
          <a:bodyPr/>
          <a:lstStyle/>
          <a:p>
            <a:fld id="{318FB36C-A8AC-49E2-8342-22D63B3C7526}" type="slidenum">
              <a:rPr lang="en-US" smtClean="0"/>
              <a:t>68</a:t>
            </a:fld>
            <a:endParaRPr lang="en-US"/>
          </a:p>
        </p:txBody>
      </p:sp>
    </p:spTree>
    <p:extLst>
      <p:ext uri="{BB962C8B-B14F-4D97-AF65-F5344CB8AC3E}">
        <p14:creationId xmlns:p14="http://schemas.microsoft.com/office/powerpoint/2010/main" val="21948492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Seek commitment from participants in what they will do to minimize implicit bias in their practice. </a:t>
            </a:r>
          </a:p>
          <a:p>
            <a:endParaRPr lang="en-US" baseline="0" dirty="0"/>
          </a:p>
          <a:p>
            <a:r>
              <a:rPr lang="en-US" baseline="0" dirty="0"/>
              <a:t>Open discussion to questions. </a:t>
            </a:r>
          </a:p>
        </p:txBody>
      </p:sp>
      <p:sp>
        <p:nvSpPr>
          <p:cNvPr id="4" name="Slide Number Placeholder 3"/>
          <p:cNvSpPr>
            <a:spLocks noGrp="1"/>
          </p:cNvSpPr>
          <p:nvPr>
            <p:ph type="sldNum" sz="quarter" idx="5"/>
          </p:nvPr>
        </p:nvSpPr>
        <p:spPr/>
        <p:txBody>
          <a:bodyPr/>
          <a:lstStyle/>
          <a:p>
            <a:fld id="{318FB36C-A8AC-49E2-8342-22D63B3C7526}" type="slidenum">
              <a:rPr lang="en-US" smtClean="0"/>
              <a:t>69</a:t>
            </a:fld>
            <a:endParaRPr lang="en-US"/>
          </a:p>
        </p:txBody>
      </p:sp>
      <p:sp>
        <p:nvSpPr>
          <p:cNvPr id="5" name="Footer Placeholder 4"/>
          <p:cNvSpPr>
            <a:spLocks noGrp="1"/>
          </p:cNvSpPr>
          <p:nvPr>
            <p:ph type="ftr" sz="quarter" idx="10"/>
          </p:nvPr>
        </p:nvSpPr>
        <p:spPr/>
        <p:txBody>
          <a:bodyPr/>
          <a:lstStyle/>
          <a:p>
            <a:r>
              <a:rPr lang="en-US"/>
              <a:t>CT Commission on RED CJS - IMRP | CCSU</a:t>
            </a:r>
          </a:p>
        </p:txBody>
      </p:sp>
      <p:sp>
        <p:nvSpPr>
          <p:cNvPr id="6" name="Header Placeholder 5"/>
          <p:cNvSpPr>
            <a:spLocks noGrp="1"/>
          </p:cNvSpPr>
          <p:nvPr>
            <p:ph type="hdr" sz="quarter" idx="11"/>
          </p:nvPr>
        </p:nvSpPr>
        <p:spPr/>
        <p:txBody>
          <a:bodyPr/>
          <a:lstStyle/>
          <a:p>
            <a:r>
              <a:rPr lang="en-US"/>
              <a:t>Implicit Bias Training Project                                                                State of CT 2019</a:t>
            </a:r>
          </a:p>
        </p:txBody>
      </p:sp>
      <p:sp>
        <p:nvSpPr>
          <p:cNvPr id="7" name="Date Placeholder 6"/>
          <p:cNvSpPr>
            <a:spLocks noGrp="1"/>
          </p:cNvSpPr>
          <p:nvPr>
            <p:ph type="dt" idx="12"/>
          </p:nvPr>
        </p:nvSpPr>
        <p:spPr/>
        <p:txBody>
          <a:bodyPr/>
          <a:lstStyle/>
          <a:p>
            <a:endParaRPr lang="en-US"/>
          </a:p>
        </p:txBody>
      </p:sp>
    </p:spTree>
    <p:extLst>
      <p:ext uri="{BB962C8B-B14F-4D97-AF65-F5344CB8AC3E}">
        <p14:creationId xmlns:p14="http://schemas.microsoft.com/office/powerpoint/2010/main" val="41464252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Participants will receive a post survey from the Academy 2 weeks after the training and managers will receive an impact survey 2 months after the training to measure the impact of this training and to determine if it is influencing practice. </a:t>
            </a:r>
          </a:p>
          <a:p>
            <a:endParaRPr lang="en-US" dirty="0"/>
          </a:p>
          <a:p>
            <a:r>
              <a:rPr lang="en-US" dirty="0"/>
              <a:t>Once again, a friendly reminder of the survey process- </a:t>
            </a:r>
          </a:p>
          <a:p>
            <a:endParaRPr lang="en-US" dirty="0"/>
          </a:p>
          <a:p>
            <a:endParaRPr lang="en-US" dirty="0"/>
          </a:p>
        </p:txBody>
      </p:sp>
      <p:sp>
        <p:nvSpPr>
          <p:cNvPr id="4" name="Header Placeholder 3"/>
          <p:cNvSpPr>
            <a:spLocks noGrp="1"/>
          </p:cNvSpPr>
          <p:nvPr>
            <p:ph type="hdr" sz="quarter"/>
          </p:nvPr>
        </p:nvSpPr>
        <p:spPr/>
        <p:txBody>
          <a:bodyPr/>
          <a:lstStyle/>
          <a:p>
            <a:r>
              <a:rPr lang="en-US"/>
              <a:t>Implicit Bias Training Project                                                                State of CT 2019</a:t>
            </a:r>
          </a:p>
        </p:txBody>
      </p:sp>
      <p:sp>
        <p:nvSpPr>
          <p:cNvPr id="5" name="Date Placeholder 4"/>
          <p:cNvSpPr>
            <a:spLocks noGrp="1"/>
          </p:cNvSpPr>
          <p:nvPr>
            <p:ph type="dt" idx="1"/>
          </p:nvPr>
        </p:nvSpPr>
        <p:spPr/>
        <p:txBody>
          <a:bodyPr/>
          <a:lstStyle/>
          <a:p>
            <a:endParaRPr lang="en-US"/>
          </a:p>
        </p:txBody>
      </p:sp>
      <p:sp>
        <p:nvSpPr>
          <p:cNvPr id="6" name="Footer Placeholder 5"/>
          <p:cNvSpPr>
            <a:spLocks noGrp="1"/>
          </p:cNvSpPr>
          <p:nvPr>
            <p:ph type="ftr" sz="quarter" idx="4"/>
          </p:nvPr>
        </p:nvSpPr>
        <p:spPr/>
        <p:txBody>
          <a:bodyPr/>
          <a:lstStyle/>
          <a:p>
            <a:r>
              <a:rPr lang="en-US"/>
              <a:t>CT Commission on RED CJS - IMRP | CCSU</a:t>
            </a:r>
          </a:p>
        </p:txBody>
      </p:sp>
      <p:sp>
        <p:nvSpPr>
          <p:cNvPr id="7" name="Slide Number Placeholder 6"/>
          <p:cNvSpPr>
            <a:spLocks noGrp="1"/>
          </p:cNvSpPr>
          <p:nvPr>
            <p:ph type="sldNum" sz="quarter" idx="5"/>
          </p:nvPr>
        </p:nvSpPr>
        <p:spPr/>
        <p:txBody>
          <a:bodyPr/>
          <a:lstStyle/>
          <a:p>
            <a:fld id="{318FB36C-A8AC-49E2-8342-22D63B3C7526}" type="slidenum">
              <a:rPr lang="en-US" smtClean="0"/>
              <a:t>70</a:t>
            </a:fld>
            <a:endParaRPr lang="en-US"/>
          </a:p>
        </p:txBody>
      </p:sp>
    </p:spTree>
    <p:extLst>
      <p:ext uri="{BB962C8B-B14F-4D97-AF65-F5344CB8AC3E}">
        <p14:creationId xmlns:p14="http://schemas.microsoft.com/office/powerpoint/2010/main" val="3958998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following are geographically based descriptions of each federal category which may assist in more accurate reporting of racial and ethnic</a:t>
            </a:r>
            <a:r>
              <a:rPr lang="en-US" baseline="0" dirty="0"/>
              <a:t> identity and it Refers to the world map-The trainer will explain the language used in this class is to match the language DCF uses pertaining to our data (next slide).</a:t>
            </a:r>
          </a:p>
          <a:p>
            <a:r>
              <a:rPr lang="en-US" baseline="0" dirty="0"/>
              <a:t> </a:t>
            </a:r>
          </a:p>
          <a:p>
            <a:r>
              <a:rPr lang="en-US" dirty="0"/>
              <a:t>-American Indian or Alaska Native: A person having origins in any of the original peoples of North or South America</a:t>
            </a:r>
            <a:r>
              <a:rPr lang="en-US" baseline="0" dirty="0"/>
              <a:t> (including Central America) and who maintains tribal affiliation or community attachment</a:t>
            </a:r>
          </a:p>
          <a:p>
            <a:endParaRPr lang="en-US" dirty="0"/>
          </a:p>
          <a:p>
            <a:r>
              <a:rPr lang="en-US" dirty="0"/>
              <a:t>-Asian: A person</a:t>
            </a:r>
            <a:r>
              <a:rPr lang="en-US" baseline="0" dirty="0"/>
              <a:t> having origins in any of the original peoples from the Far East, Southeast Asia, or Indian subcontinent including, Cambodia, China, India, Japan, Korea, Malaysia, Pakistan, the Philippine Islands Thailand and Vietnam. </a:t>
            </a:r>
          </a:p>
          <a:p>
            <a:endParaRPr lang="en-US" dirty="0"/>
          </a:p>
          <a:p>
            <a:r>
              <a:rPr lang="en-US" dirty="0"/>
              <a:t>-Black or African American – A person having</a:t>
            </a:r>
            <a:r>
              <a:rPr lang="en-US" baseline="0" dirty="0"/>
              <a:t> origins in any of the black racial groups of Africa</a:t>
            </a:r>
          </a:p>
          <a:p>
            <a:endParaRPr lang="en-US" dirty="0"/>
          </a:p>
          <a:p>
            <a:r>
              <a:rPr lang="en-US" dirty="0"/>
              <a:t>-Native Hawaiian or other Pacific islander: A person having origins in any of the original peoples</a:t>
            </a:r>
            <a:r>
              <a:rPr lang="en-US" baseline="0" dirty="0"/>
              <a:t> of Hawaii, Guam, Samoan and other Pacific Islands </a:t>
            </a:r>
          </a:p>
          <a:p>
            <a:endParaRPr lang="en-US" dirty="0"/>
          </a:p>
          <a:p>
            <a:r>
              <a:rPr lang="en-US" dirty="0"/>
              <a:t>-White:  A person having origins in any of the other peoples of Europe</a:t>
            </a:r>
            <a:r>
              <a:rPr lang="en-US" baseline="0" dirty="0"/>
              <a:t>, the Middle East and North Africa</a:t>
            </a:r>
          </a:p>
          <a:p>
            <a:endParaRPr lang="en-US" dirty="0"/>
          </a:p>
          <a:p>
            <a:r>
              <a:rPr lang="en-US" dirty="0"/>
              <a:t>Ethnic Category: </a:t>
            </a:r>
          </a:p>
          <a:p>
            <a:r>
              <a:rPr lang="en-US" dirty="0"/>
              <a:t>Hispanic or Latino : Of Mexican, Puerto</a:t>
            </a:r>
            <a:r>
              <a:rPr lang="en-US" baseline="0" dirty="0"/>
              <a:t> Rican, Cuban, Central or South American origin; or a person of the other Spanish cultural origin regardless of race. Whether or not a person is Hispanic or Latino is determined by how they define themselves or by how others define them</a:t>
            </a:r>
          </a:p>
          <a:p>
            <a:endParaRPr lang="en-US" baseline="0" dirty="0"/>
          </a:p>
          <a:p>
            <a:r>
              <a:rPr lang="en-US" b="1" baseline="0" dirty="0"/>
              <a:t>Seek agreement from the group on the use of these terms. Encourage individuals to identify themselves how they are most comfortable. </a:t>
            </a:r>
            <a:endParaRPr lang="en-US" b="1" dirty="0"/>
          </a:p>
          <a:p>
            <a:endParaRPr lang="en-US" dirty="0"/>
          </a:p>
        </p:txBody>
      </p:sp>
      <p:sp>
        <p:nvSpPr>
          <p:cNvPr id="4" name="Slide Number Placeholder 3"/>
          <p:cNvSpPr>
            <a:spLocks noGrp="1"/>
          </p:cNvSpPr>
          <p:nvPr>
            <p:ph type="sldNum" sz="quarter" idx="10"/>
          </p:nvPr>
        </p:nvSpPr>
        <p:spPr/>
        <p:txBody>
          <a:bodyPr/>
          <a:lstStyle/>
          <a:p>
            <a:pPr>
              <a:defRPr/>
            </a:pPr>
            <a:fld id="{D8D31F8F-C35E-4F9C-BC36-209E4D8B81B7}" type="slidenum">
              <a:rPr lang="en-US" smtClean="0"/>
              <a:pPr>
                <a:defRPr/>
              </a:pPr>
              <a:t>7</a:t>
            </a:fld>
            <a:endParaRPr lang="en-US"/>
          </a:p>
        </p:txBody>
      </p:sp>
    </p:spTree>
    <p:extLst>
      <p:ext uri="{BB962C8B-B14F-4D97-AF65-F5344CB8AC3E}">
        <p14:creationId xmlns:p14="http://schemas.microsoft.com/office/powerpoint/2010/main" val="4857762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Evaluations/Surveys (or provide hyperlink if done electronically).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Virtual offering: put link to the eval in the chat and encourage participants to click on the link and complete the evaluation. </a:t>
            </a:r>
            <a:endParaRPr lang="en-US" dirty="0"/>
          </a:p>
          <a:p>
            <a:r>
              <a:rPr lang="en-US"/>
              <a:t>  </a:t>
            </a:r>
            <a:endParaRPr lang="en-US" dirty="0"/>
          </a:p>
        </p:txBody>
      </p:sp>
      <p:sp>
        <p:nvSpPr>
          <p:cNvPr id="4" name="Slide Number Placeholder 3"/>
          <p:cNvSpPr>
            <a:spLocks noGrp="1"/>
          </p:cNvSpPr>
          <p:nvPr>
            <p:ph type="sldNum" sz="quarter" idx="5"/>
          </p:nvPr>
        </p:nvSpPr>
        <p:spPr/>
        <p:txBody>
          <a:bodyPr/>
          <a:lstStyle/>
          <a:p>
            <a:fld id="{318FB36C-A8AC-49E2-8342-22D63B3C7526}" type="slidenum">
              <a:rPr lang="en-US" smtClean="0"/>
              <a:t>71</a:t>
            </a:fld>
            <a:endParaRPr lang="en-US"/>
          </a:p>
        </p:txBody>
      </p:sp>
      <p:sp>
        <p:nvSpPr>
          <p:cNvPr id="5" name="Footer Placeholder 4"/>
          <p:cNvSpPr>
            <a:spLocks noGrp="1"/>
          </p:cNvSpPr>
          <p:nvPr>
            <p:ph type="ftr" sz="quarter" idx="10"/>
          </p:nvPr>
        </p:nvSpPr>
        <p:spPr/>
        <p:txBody>
          <a:bodyPr/>
          <a:lstStyle/>
          <a:p>
            <a:r>
              <a:rPr lang="en-US"/>
              <a:t>CT Commission on RED CJS - IMRP | CCSU</a:t>
            </a:r>
          </a:p>
        </p:txBody>
      </p:sp>
      <p:sp>
        <p:nvSpPr>
          <p:cNvPr id="6" name="Header Placeholder 5"/>
          <p:cNvSpPr>
            <a:spLocks noGrp="1"/>
          </p:cNvSpPr>
          <p:nvPr>
            <p:ph type="hdr" sz="quarter" idx="11"/>
          </p:nvPr>
        </p:nvSpPr>
        <p:spPr/>
        <p:txBody>
          <a:bodyPr/>
          <a:lstStyle/>
          <a:p>
            <a:r>
              <a:rPr lang="en-US"/>
              <a:t>Implicit Bias Training Project                                                                State of CT 2019</a:t>
            </a:r>
          </a:p>
        </p:txBody>
      </p:sp>
      <p:sp>
        <p:nvSpPr>
          <p:cNvPr id="7" name="Date Placeholder 6"/>
          <p:cNvSpPr>
            <a:spLocks noGrp="1"/>
          </p:cNvSpPr>
          <p:nvPr>
            <p:ph type="dt" idx="12"/>
          </p:nvPr>
        </p:nvSpPr>
        <p:spPr/>
        <p:txBody>
          <a:bodyPr/>
          <a:lstStyle/>
          <a:p>
            <a:endParaRPr lang="en-US"/>
          </a:p>
        </p:txBody>
      </p:sp>
    </p:spTree>
    <p:extLst>
      <p:ext uri="{BB962C8B-B14F-4D97-AF65-F5344CB8AC3E}">
        <p14:creationId xmlns:p14="http://schemas.microsoft.com/office/powerpoint/2010/main" val="32973888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RESOURCES:</a:t>
            </a:r>
            <a:endParaRPr lang="en-US" i="1"/>
          </a:p>
          <a:p>
            <a:r>
              <a:rPr lang="en-US" i="1"/>
              <a:t>Assessing Lawyer Traits &amp; Finding a Fit for Success, </a:t>
            </a:r>
            <a:r>
              <a:rPr lang="en-US"/>
              <a:t>JD Match &amp; The Right Profile (white paper) at  </a:t>
            </a:r>
            <a:r>
              <a:rPr lang="en-US" u="sng">
                <a:hlinkClick r:id="rId3"/>
              </a:rPr>
              <a:t>http://therightprofile.com/wp-content/uploads/Attorney-Trait-Assessment-Study-Whitepaper-from-The-Right-Profile.pdf</a:t>
            </a:r>
            <a:endParaRPr lang="en-US" u="sng"/>
          </a:p>
          <a:p>
            <a:r>
              <a:rPr lang="en-US" err="1"/>
              <a:t>Banaji</a:t>
            </a:r>
            <a:r>
              <a:rPr lang="en-US"/>
              <a:t>, </a:t>
            </a:r>
            <a:r>
              <a:rPr lang="en-US" err="1"/>
              <a:t>Mahzarin</a:t>
            </a:r>
            <a:r>
              <a:rPr lang="en-US"/>
              <a:t> R.,  and Greenwald, Anthony G., </a:t>
            </a:r>
            <a:r>
              <a:rPr lang="en-US" u="sng"/>
              <a:t>Blind Spot: Hidden Biases of Good People</a:t>
            </a:r>
            <a:r>
              <a:rPr lang="en-US"/>
              <a:t>. Bantam (2013)</a:t>
            </a:r>
          </a:p>
          <a:p>
            <a:r>
              <a:rPr lang="en-US"/>
              <a:t>Bertrand, Marianne and Mullainathan, </a:t>
            </a:r>
            <a:r>
              <a:rPr lang="en-US" err="1"/>
              <a:t>Sendhil</a:t>
            </a:r>
            <a:r>
              <a:rPr lang="en-US"/>
              <a:t>, </a:t>
            </a:r>
            <a:r>
              <a:rPr lang="en-US" i="1"/>
              <a:t>Are Emily and Greg More Employable Than Lakisha and Jamal? A Field Experiment on Labor Market Discrimination. NBER Working Paper. (2003).  </a:t>
            </a:r>
            <a:r>
              <a:rPr lang="en-US" i="1">
                <a:hlinkClick r:id="rId4"/>
              </a:rPr>
              <a:t>http://www.nber.org/papers/w9873.pdf</a:t>
            </a:r>
            <a:r>
              <a:rPr lang="en-US" i="1"/>
              <a:t>.</a:t>
            </a:r>
            <a:endParaRPr lang="en-US"/>
          </a:p>
          <a:p>
            <a:r>
              <a:rPr lang="en-US"/>
              <a:t>Gladwell, Malcolm, </a:t>
            </a:r>
            <a:r>
              <a:rPr lang="en-US" u="sng"/>
              <a:t>Blink: The Power of Thinking Without Thinking</a:t>
            </a:r>
            <a:r>
              <a:rPr lang="en-US"/>
              <a:t>. Little, Brown and Company (2007).</a:t>
            </a:r>
          </a:p>
          <a:p>
            <a:r>
              <a:rPr lang="en-US"/>
              <a:t>Gladwell, Malcolm, </a:t>
            </a:r>
            <a:r>
              <a:rPr lang="en-US" u="sng"/>
              <a:t>Outliers: The Story of Success</a:t>
            </a:r>
            <a:r>
              <a:rPr lang="en-US"/>
              <a:t>. Little, Brown and Company (2008). </a:t>
            </a:r>
          </a:p>
          <a:p>
            <a:r>
              <a:rPr lang="en-US" i="1" err="1"/>
              <a:t>Hewleett</a:t>
            </a:r>
            <a:r>
              <a:rPr lang="en-US" i="1"/>
              <a:t>, Sylvia </a:t>
            </a:r>
            <a:r>
              <a:rPr lang="en-US" i="1" err="1"/>
              <a:t>Ann,et</a:t>
            </a:r>
            <a:r>
              <a:rPr lang="en-US" i="1"/>
              <a:t>. al., “How Diversity Can Drive Innovation”, Harvard Business Review (Dec. 2013).</a:t>
            </a:r>
            <a:endParaRPr lang="en-US"/>
          </a:p>
          <a:p>
            <a:r>
              <a:rPr lang="en-US" err="1"/>
              <a:t>Kahneman</a:t>
            </a:r>
            <a:r>
              <a:rPr lang="en-US"/>
              <a:t>, Daniel, </a:t>
            </a:r>
            <a:r>
              <a:rPr lang="en-US" u="sng"/>
              <a:t>Thinking Fast and Slow</a:t>
            </a:r>
            <a:r>
              <a:rPr lang="en-US"/>
              <a:t>. Farrar, Strauss and Giroux (2011). </a:t>
            </a:r>
          </a:p>
          <a:p>
            <a:r>
              <a:rPr lang="en-US"/>
              <a:t>Kang, Jerry, </a:t>
            </a:r>
            <a:r>
              <a:rPr lang="en-US" i="1"/>
              <a:t>Implicit Bias: A Primer for Courts</a:t>
            </a:r>
            <a:r>
              <a:rPr lang="en-US"/>
              <a:t>. (2009). </a:t>
            </a:r>
            <a:r>
              <a:rPr lang="en-US">
                <a:hlinkClick r:id="rId5"/>
              </a:rPr>
              <a:t>http://wp.jerrykang.net.s110363.gridserver.com/wp-content/uploads/2010/10/kang-Implicit-Bias-Primer-for-courts-09.pdf</a:t>
            </a:r>
            <a:endParaRPr lang="en-US"/>
          </a:p>
          <a:p>
            <a:r>
              <a:rPr lang="en-US"/>
              <a:t>McIntosh, Peggy, </a:t>
            </a:r>
            <a:r>
              <a:rPr lang="en-US" i="1"/>
              <a:t>White Privilege: Unpacking the Invisible Knapsack (Wellesley, 1988). http://www.racialequitytools.org/resourcefiles/mcintosh.pdf</a:t>
            </a:r>
            <a:endParaRPr lang="en-US"/>
          </a:p>
          <a:p>
            <a:r>
              <a:rPr lang="en-US"/>
              <a:t>Myers, Verna, </a:t>
            </a:r>
            <a:r>
              <a:rPr lang="en-US" i="1"/>
              <a:t>Moving Diversity Forward: How to go from Well Meaning to Well Doing</a:t>
            </a:r>
            <a:r>
              <a:rPr lang="en-US"/>
              <a:t>. (ABA 2012). And generally, </a:t>
            </a:r>
            <a:r>
              <a:rPr lang="en-US" i="1">
                <a:hlinkClick r:id="rId6"/>
              </a:rPr>
              <a:t>https://vernamyers.com/</a:t>
            </a:r>
            <a:endParaRPr lang="en-US"/>
          </a:p>
          <a:p>
            <a:r>
              <a:rPr lang="en-US"/>
              <a:t>Reeves, Arin., </a:t>
            </a:r>
            <a:r>
              <a:rPr lang="en-US" i="1"/>
              <a:t>Written In Black &amp; White: Exploring Confirmation Bias in Racialized Perceptions of Writing Skills. Yellow Paper Series (2014).  </a:t>
            </a:r>
            <a:r>
              <a:rPr lang="en-US">
                <a:hlinkClick r:id="rId7"/>
              </a:rPr>
              <a:t>http://www.nextions.com/wp-content/files_mf/14468226472014040114WritteninBlackandWhiteYPS.pdf</a:t>
            </a:r>
            <a:endParaRPr lang="en-US"/>
          </a:p>
          <a:p>
            <a:r>
              <a:rPr lang="en-US" err="1"/>
              <a:t>Staats</a:t>
            </a:r>
            <a:r>
              <a:rPr lang="en-US"/>
              <a:t>, Cheryl, et. al., </a:t>
            </a:r>
            <a:r>
              <a:rPr lang="en-US" i="1"/>
              <a:t>State of the Science: Implicit Bias </a:t>
            </a:r>
            <a:r>
              <a:rPr lang="en-US"/>
              <a:t>Review Kirwan Institute (2016 Edition). http://kirwaninstitute.osu.edu/wp-content/uploads/2016/07/implicit-bias-2016.pdf</a:t>
            </a:r>
          </a:p>
          <a:p>
            <a:r>
              <a:rPr lang="en-US" i="1"/>
              <a:t>See Generally:</a:t>
            </a:r>
          </a:p>
          <a:p>
            <a:pPr lvl="1"/>
            <a:r>
              <a:rPr lang="en-US" i="1"/>
              <a:t>Deloitte University Leadership Center for Inclusion: </a:t>
            </a:r>
            <a:r>
              <a:rPr lang="en-US" i="1">
                <a:hlinkClick r:id="rId8"/>
              </a:rPr>
              <a:t>https://www2.deloitte.com/us/en/pages/about-deloitte/articles/deloitte-university-leadership-center-for-inclusion.html#</a:t>
            </a:r>
            <a:endParaRPr lang="en-US" i="1"/>
          </a:p>
          <a:p>
            <a:pPr lvl="1"/>
            <a:r>
              <a:rPr lang="en-US" i="1"/>
              <a:t>Kirwan Institute: </a:t>
            </a:r>
            <a:r>
              <a:rPr lang="en-US" i="1">
                <a:hlinkClick r:id="rId9"/>
              </a:rPr>
              <a:t>http://kirwaninstitute.osu.edu</a:t>
            </a:r>
            <a:endParaRPr lang="en-US" i="1"/>
          </a:p>
          <a:p>
            <a:pPr lvl="1"/>
            <a:r>
              <a:rPr lang="en-US" i="1"/>
              <a:t>Project Implicit, Harvard Implicit Association Test: </a:t>
            </a:r>
            <a:r>
              <a:rPr lang="en-US" i="1">
                <a:hlinkClick r:id="rId10"/>
              </a:rPr>
              <a:t>https://implicit.harvard.edu/implicit/takeatest.html</a:t>
            </a:r>
            <a:endParaRPr lang="en-US" i="1"/>
          </a:p>
          <a:p>
            <a:pPr lvl="1"/>
            <a:r>
              <a:rPr lang="en-US"/>
              <a:t>Gender Bias - https://www.youtube.com/watch?v=JFW2cfzevio</a:t>
            </a:r>
          </a:p>
          <a:p>
            <a:pPr lvl="1"/>
            <a:r>
              <a:rPr lang="en-US"/>
              <a:t>Implicit Bias in hiring - </a:t>
            </a:r>
            <a:r>
              <a:rPr lang="en-US">
                <a:hlinkClick r:id="rId11"/>
              </a:rPr>
              <a:t>https://www.youtube.com/watch?v=Q0ne13lv8hE</a:t>
            </a:r>
            <a:endParaRPr lang="en-US"/>
          </a:p>
          <a:p>
            <a:r>
              <a:rPr lang="en-US" err="1"/>
              <a:t>ealize</a:t>
            </a:r>
            <a:r>
              <a:rPr lang="en-US"/>
              <a:t> TIME</a:t>
            </a:r>
            <a:r>
              <a:rPr lang="en-US" baseline="0"/>
              <a:t> remaining.  Elicit reflections, reactions, responses as well as Questions from audience participants.</a:t>
            </a:r>
          </a:p>
          <a:p>
            <a:endParaRPr lang="en-US"/>
          </a:p>
        </p:txBody>
      </p:sp>
      <p:sp>
        <p:nvSpPr>
          <p:cNvPr id="4" name="Slide Number Placeholder 3"/>
          <p:cNvSpPr>
            <a:spLocks noGrp="1"/>
          </p:cNvSpPr>
          <p:nvPr>
            <p:ph type="sldNum" sz="quarter" idx="5"/>
          </p:nvPr>
        </p:nvSpPr>
        <p:spPr/>
        <p:txBody>
          <a:bodyPr/>
          <a:lstStyle/>
          <a:p>
            <a:fld id="{318FB36C-A8AC-49E2-8342-22D63B3C7526}" type="slidenum">
              <a:rPr lang="en-US" smtClean="0"/>
              <a:t>72</a:t>
            </a:fld>
            <a:endParaRPr lang="en-US"/>
          </a:p>
        </p:txBody>
      </p:sp>
      <p:sp>
        <p:nvSpPr>
          <p:cNvPr id="5" name="Footer Placeholder 4"/>
          <p:cNvSpPr>
            <a:spLocks noGrp="1"/>
          </p:cNvSpPr>
          <p:nvPr>
            <p:ph type="ftr" sz="quarter" idx="10"/>
          </p:nvPr>
        </p:nvSpPr>
        <p:spPr/>
        <p:txBody>
          <a:bodyPr/>
          <a:lstStyle/>
          <a:p>
            <a:r>
              <a:rPr lang="en-US"/>
              <a:t>CT Commission on RED CJS - IMRP | CCSU</a:t>
            </a:r>
          </a:p>
        </p:txBody>
      </p:sp>
      <p:sp>
        <p:nvSpPr>
          <p:cNvPr id="6" name="Header Placeholder 5"/>
          <p:cNvSpPr>
            <a:spLocks noGrp="1"/>
          </p:cNvSpPr>
          <p:nvPr>
            <p:ph type="hdr" sz="quarter" idx="11"/>
          </p:nvPr>
        </p:nvSpPr>
        <p:spPr/>
        <p:txBody>
          <a:bodyPr/>
          <a:lstStyle/>
          <a:p>
            <a:r>
              <a:rPr lang="en-US"/>
              <a:t>Implicit Bias Training Project                                                                State of CT 2019</a:t>
            </a:r>
          </a:p>
        </p:txBody>
      </p:sp>
      <p:sp>
        <p:nvSpPr>
          <p:cNvPr id="7" name="Date Placeholder 6"/>
          <p:cNvSpPr>
            <a:spLocks noGrp="1"/>
          </p:cNvSpPr>
          <p:nvPr>
            <p:ph type="dt" idx="12"/>
          </p:nvPr>
        </p:nvSpPr>
        <p:spPr/>
        <p:txBody>
          <a:bodyPr/>
          <a:lstStyle/>
          <a:p>
            <a:endParaRPr lang="en-US"/>
          </a:p>
        </p:txBody>
      </p:sp>
    </p:spTree>
    <p:extLst>
      <p:ext uri="{BB962C8B-B14F-4D97-AF65-F5344CB8AC3E}">
        <p14:creationId xmlns:p14="http://schemas.microsoft.com/office/powerpoint/2010/main" val="2537959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Relate the various dimensions of diversity/identity.</a:t>
            </a:r>
          </a:p>
          <a:p>
            <a:r>
              <a:rPr lang="en-US" dirty="0"/>
              <a:t>Internal = </a:t>
            </a:r>
            <a:r>
              <a:rPr lang="en-US" b="1" dirty="0"/>
              <a:t>Social</a:t>
            </a:r>
            <a:r>
              <a:rPr lang="en-US" dirty="0"/>
              <a:t> Identities – most apparent or obvious to others, often with little opportunity to change (race, gender, sexual orientation, physical ability, ethnicity, age)</a:t>
            </a:r>
          </a:p>
          <a:p>
            <a:r>
              <a:rPr lang="en-US" dirty="0"/>
              <a:t>External = </a:t>
            </a:r>
            <a:r>
              <a:rPr lang="en-US" b="1" dirty="0"/>
              <a:t>Personal</a:t>
            </a:r>
            <a:r>
              <a:rPr lang="en-US" dirty="0"/>
              <a:t> Identities – sometimes apparent, but often not but assumed; can be changed over life course (geographic</a:t>
            </a:r>
            <a:r>
              <a:rPr lang="en-US" baseline="0" dirty="0"/>
              <a:t> location, class/income, religion, work/career, appearance, education, familial status)</a:t>
            </a:r>
            <a:endParaRPr lang="en-US" dirty="0"/>
          </a:p>
          <a:p>
            <a:r>
              <a:rPr lang="en-US" dirty="0"/>
              <a:t>Organizational = Operational Identities – opportunities or privileges that influence perceptions by others (both work/career and community)</a:t>
            </a:r>
          </a:p>
          <a:p>
            <a:endParaRPr lang="en-US" dirty="0"/>
          </a:p>
          <a:p>
            <a:r>
              <a:rPr lang="en-US" dirty="0"/>
              <a:t>For those not referencing their training material, this is very hard to read. It may help to list each of the identities for the audience. </a:t>
            </a:r>
          </a:p>
          <a:p>
            <a:r>
              <a:rPr lang="en-US" dirty="0"/>
              <a:t>Note that identity, positive and negative, can be internalized by individuals so individuals may not readily share or claim an identity. </a:t>
            </a:r>
          </a:p>
          <a:p>
            <a:endParaRPr lang="en-US" dirty="0"/>
          </a:p>
        </p:txBody>
      </p:sp>
      <p:sp>
        <p:nvSpPr>
          <p:cNvPr id="4" name="Slide Number Placeholder 3"/>
          <p:cNvSpPr>
            <a:spLocks noGrp="1"/>
          </p:cNvSpPr>
          <p:nvPr>
            <p:ph type="sldNum" sz="quarter" idx="10"/>
          </p:nvPr>
        </p:nvSpPr>
        <p:spPr/>
        <p:txBody>
          <a:bodyPr/>
          <a:lstStyle/>
          <a:p>
            <a:fld id="{C6079260-FD3C-6649-BD4E-819CD09B65F3}" type="slidenum">
              <a:rPr lang="en-US" smtClean="0"/>
              <a:t>8</a:t>
            </a:fld>
            <a:endParaRPr lang="en-US"/>
          </a:p>
        </p:txBody>
      </p:sp>
      <p:sp>
        <p:nvSpPr>
          <p:cNvPr id="5" name="Footer Placeholder 4"/>
          <p:cNvSpPr>
            <a:spLocks noGrp="1"/>
          </p:cNvSpPr>
          <p:nvPr>
            <p:ph type="ftr" sz="quarter" idx="11"/>
          </p:nvPr>
        </p:nvSpPr>
        <p:spPr/>
        <p:txBody>
          <a:bodyPr/>
          <a:lstStyle/>
          <a:p>
            <a:r>
              <a:rPr lang="en-US"/>
              <a:t>CT Commission on RED CJS - IMRP | CCSU</a:t>
            </a:r>
          </a:p>
        </p:txBody>
      </p:sp>
      <p:sp>
        <p:nvSpPr>
          <p:cNvPr id="6" name="Header Placeholder 5"/>
          <p:cNvSpPr>
            <a:spLocks noGrp="1"/>
          </p:cNvSpPr>
          <p:nvPr>
            <p:ph type="hdr" sz="quarter" idx="12"/>
          </p:nvPr>
        </p:nvSpPr>
        <p:spPr/>
        <p:txBody>
          <a:bodyPr/>
          <a:lstStyle/>
          <a:p>
            <a:r>
              <a:rPr lang="en-US"/>
              <a:t>Implicit Bias Training Project                                                                State of CT 2019</a:t>
            </a:r>
          </a:p>
        </p:txBody>
      </p:sp>
      <p:sp>
        <p:nvSpPr>
          <p:cNvPr id="7" name="Date Placeholder 6"/>
          <p:cNvSpPr>
            <a:spLocks noGrp="1"/>
          </p:cNvSpPr>
          <p:nvPr>
            <p:ph type="dt" idx="13"/>
          </p:nvPr>
        </p:nvSpPr>
        <p:spPr/>
        <p:txBody>
          <a:bodyPr/>
          <a:lstStyle/>
          <a:p>
            <a:endParaRPr lang="en-US"/>
          </a:p>
        </p:txBody>
      </p:sp>
    </p:spTree>
    <p:extLst>
      <p:ext uri="{BB962C8B-B14F-4D97-AF65-F5344CB8AC3E}">
        <p14:creationId xmlns:p14="http://schemas.microsoft.com/office/powerpoint/2010/main" val="545581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if anyone can define implicit bias in their own words. </a:t>
            </a:r>
          </a:p>
        </p:txBody>
      </p:sp>
      <p:sp>
        <p:nvSpPr>
          <p:cNvPr id="4" name="Header Placeholder 3"/>
          <p:cNvSpPr>
            <a:spLocks noGrp="1"/>
          </p:cNvSpPr>
          <p:nvPr>
            <p:ph type="hdr" sz="quarter"/>
          </p:nvPr>
        </p:nvSpPr>
        <p:spPr/>
        <p:txBody>
          <a:bodyPr/>
          <a:lstStyle/>
          <a:p>
            <a:r>
              <a:rPr lang="en-US"/>
              <a:t>Implicit Bias Training Project                                                                State of CT 2019</a:t>
            </a:r>
          </a:p>
        </p:txBody>
      </p:sp>
      <p:sp>
        <p:nvSpPr>
          <p:cNvPr id="5" name="Date Placeholder 4"/>
          <p:cNvSpPr>
            <a:spLocks noGrp="1"/>
          </p:cNvSpPr>
          <p:nvPr>
            <p:ph type="dt" idx="1"/>
          </p:nvPr>
        </p:nvSpPr>
        <p:spPr/>
        <p:txBody>
          <a:bodyPr/>
          <a:lstStyle/>
          <a:p>
            <a:endParaRPr lang="en-US"/>
          </a:p>
        </p:txBody>
      </p:sp>
      <p:sp>
        <p:nvSpPr>
          <p:cNvPr id="6" name="Footer Placeholder 5"/>
          <p:cNvSpPr>
            <a:spLocks noGrp="1"/>
          </p:cNvSpPr>
          <p:nvPr>
            <p:ph type="ftr" sz="quarter" idx="4"/>
          </p:nvPr>
        </p:nvSpPr>
        <p:spPr/>
        <p:txBody>
          <a:bodyPr/>
          <a:lstStyle/>
          <a:p>
            <a:r>
              <a:rPr lang="en-US"/>
              <a:t>CT Commission on RED CJS - IMRP | CCSU</a:t>
            </a:r>
          </a:p>
        </p:txBody>
      </p:sp>
      <p:sp>
        <p:nvSpPr>
          <p:cNvPr id="7" name="Slide Number Placeholder 6"/>
          <p:cNvSpPr>
            <a:spLocks noGrp="1"/>
          </p:cNvSpPr>
          <p:nvPr>
            <p:ph type="sldNum" sz="quarter" idx="5"/>
          </p:nvPr>
        </p:nvSpPr>
        <p:spPr/>
        <p:txBody>
          <a:bodyPr/>
          <a:lstStyle/>
          <a:p>
            <a:fld id="{318FB36C-A8AC-49E2-8342-22D63B3C7526}" type="slidenum">
              <a:rPr lang="en-US" smtClean="0"/>
              <a:t>9</a:t>
            </a:fld>
            <a:endParaRPr lang="en-US"/>
          </a:p>
        </p:txBody>
      </p:sp>
    </p:spTree>
    <p:extLst>
      <p:ext uri="{BB962C8B-B14F-4D97-AF65-F5344CB8AC3E}">
        <p14:creationId xmlns:p14="http://schemas.microsoft.com/office/powerpoint/2010/main" val="3592821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7B6FFDF3-A11D-450B-ABBF-A0856064A26E}" type="datetime1">
              <a:rPr lang="en-US" smtClean="0"/>
              <a:t>1/30/2022</a:t>
            </a:fld>
            <a:endParaRPr lang="en-US"/>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598864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07C174-DF83-499E-8214-79910EB30CAF}" type="datetime1">
              <a:rPr lang="en-US" smtClean="0"/>
              <a:t>1/30/2022</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780421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0D951416-1A51-49E8-B14B-2BAD2B06EA21}" type="datetime1">
              <a:rPr lang="en-US" smtClean="0"/>
              <a:t>1/30/2022</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724345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CDB62D10-4547-4613-97C8-757C947207C2}" type="datetime1">
              <a:rPr lang="en-US" smtClean="0"/>
              <a:t>1/30/2022</a:t>
            </a:fld>
            <a:endParaRPr lang="en-US"/>
          </a:p>
        </p:txBody>
      </p:sp>
      <p:sp>
        <p:nvSpPr>
          <p:cNvPr id="5" name="Footer Placeholder 4"/>
          <p:cNvSpPr>
            <a:spLocks noGrp="1"/>
          </p:cNvSpPr>
          <p:nvPr>
            <p:ph type="ftr" sz="quarter" idx="11"/>
          </p:nvPr>
        </p:nvSpPr>
        <p:spPr/>
        <p:txBody>
          <a:bodyPr/>
          <a:lstStyle/>
          <a:p>
            <a:endParaRPr lang="en-US"/>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412956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CC9326-E110-4E67-9388-A63080EDD515}" type="datetime1">
              <a:rPr lang="en-US" smtClean="0"/>
              <a:t>1/30/2022</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239177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118BCD9-EC2A-4CC1-8503-FDDA87F7ABAB}" type="datetime1">
              <a:rPr lang="en-US" smtClean="0"/>
              <a:t>1/30/2022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049914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F0E2587-BBFB-42A6-9E05-1106B07D10A6}" type="datetime1">
              <a:rPr lang="en-US" smtClean="0"/>
              <a:t>1/30/2022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659508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E722A7-9064-474F-AE13-50BB3611BEE5}" type="datetime1">
              <a:rPr lang="en-US" smtClean="0"/>
              <a:t>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15025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A9D0EA-D2EB-4092-8C3B-0834FD9C2F63}" type="datetime1">
              <a:rPr lang="en-US" smtClean="0"/>
              <a:t>1/30/2022</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65501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88BCD9-AA9E-48AB-BFF6-82A8CC212C39}" type="datetime1">
              <a:rPr lang="en-US" smtClean="0"/>
              <a:t>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633917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442C93-76B6-4811-9A24-6A5D4885254B}" type="datetime1">
              <a:rPr lang="en-US" smtClean="0"/>
              <a:t>1/30/2022</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94901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DBC19B-FF76-461D-9F01-E3E424BDF4D9}" type="datetime1">
              <a:rPr lang="en-US" smtClean="0"/>
              <a:t>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74838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94B3E4-4E5B-4F3E-B415-829F56AB193C}" type="datetime1">
              <a:rPr lang="en-US" smtClean="0"/>
              <a:t>1/30/2022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95652867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B76935-4F63-4021-865A-2B74CB93625C}" type="datetime1">
              <a:rPr lang="en-US" smtClean="0"/>
              <a:t>1/30/2022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84398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3908F3-88E4-465A-BD55-B70A86BF3C4B}" type="datetime1">
              <a:rPr lang="en-US" smtClean="0"/>
              <a:t>1/30/2022</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65707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E40496E-B2EC-49DE-A957-23D8C975918E}" type="datetime1">
              <a:rPr lang="en-US" smtClean="0"/>
              <a:t>1/30/2022</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86393659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7F74ED0-C927-4D57-935C-302CC10185C4}" type="datetime1">
              <a:rPr lang="en-US" smtClean="0"/>
              <a:t>1/30/2022</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82868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18A87F40-3106-48A5-9380-B6FE864EC046}" type="datetime1">
              <a:rPr lang="en-US" smtClean="0"/>
              <a:t>1/30/2022</a:t>
            </a:fld>
            <a:endParaRPr lang="en-US"/>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456077195"/>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Lst>
  <p:hf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OQGIgohunVw?feature=oembed" TargetMode="Externa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implicit.harvard.edu/implicit/aboutus.html"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3.jfi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implicit.harvard.edu/implicit/selectatest.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forms.office.com/Pages/ResponsePage.aspx?id=-nyLEd2juUiwJjH_abtzi0s8RACPwuJLovtgPPSUTqZUNjBGMFpSNkhVQjRWS1ZEWkgySlZDN1hZMi4u"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4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5.xml.rels><?xml version="1.0" encoding="UTF-8" standalone="yes"?>
<Relationships xmlns="http://schemas.openxmlformats.org/package/2006/relationships"><Relationship Id="rId3" Type="http://schemas.openxmlformats.org/officeDocument/2006/relationships/hyperlink" Target="https://youtu.be/EQqAQgBwJxY"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in-mind.org/glossary/letter_p#prejudice"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hyperlink" Target="https://www.in-mind.org/glossary/letter_i#intergroup_conflict"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jpeg"/><Relationship Id="rId7" Type="http://schemas.openxmlformats.org/officeDocument/2006/relationships/diagramColors" Target="../diagrams/colors3.xm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hyperlink" Target="https://tinyurl.com/y4zckdbq" TargetMode="External"/></Relationships>
</file>

<file path=ppt/slides/_rels/slide72.xml.rels><?xml version="1.0" encoding="UTF-8" standalone="yes"?>
<Relationships xmlns="http://schemas.openxmlformats.org/package/2006/relationships"><Relationship Id="rId8" Type="http://schemas.openxmlformats.org/officeDocument/2006/relationships/hyperlink" Target="https://www.law.uconn.edu/" TargetMode="External"/><Relationship Id="rId3" Type="http://schemas.openxmlformats.org/officeDocument/2006/relationships/hyperlink" Target="http://www.safetyandjusticechallenge.org/about-the-challenge/" TargetMode="External"/><Relationship Id="rId7" Type="http://schemas.openxmlformats.org/officeDocument/2006/relationships/hyperlink" Target="https://www.ctbar.org/about/diversity-inclusion"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hyperlink" Target="https://www.jud.ct.gov/CSSD/default.htm" TargetMode="External"/><Relationship Id="rId5" Type="http://schemas.openxmlformats.org/officeDocument/2006/relationships/hyperlink" Target="https://www.ccsu.edu/imrp/index.html" TargetMode="External"/><Relationship Id="rId10" Type="http://schemas.openxmlformats.org/officeDocument/2006/relationships/image" Target="../media/image56.jpeg"/><Relationship Id="rId4" Type="http://schemas.openxmlformats.org/officeDocument/2006/relationships/hyperlink" Target="https://www.ct.gov/redcjs/site/default.asp" TargetMode="External"/><Relationship Id="rId9" Type="http://schemas.openxmlformats.org/officeDocument/2006/relationships/hyperlink" Target="https://www.ghla.org/abou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uscg.mil/diversity/Diversity_101.asp"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91808" y="2339869"/>
            <a:ext cx="11228608" cy="1475013"/>
          </a:xfrm>
        </p:spPr>
        <p:txBody>
          <a:bodyPr>
            <a:normAutofit/>
          </a:bodyPr>
          <a:lstStyle/>
          <a:p>
            <a:pPr algn="ctr"/>
            <a:r>
              <a:rPr lang="en-US" b="1" dirty="0">
                <a:solidFill>
                  <a:schemeClr val="bg1"/>
                </a:solidFill>
              </a:rPr>
              <a:t>Implicit Bias Training</a:t>
            </a:r>
            <a:br>
              <a:rPr lang="en-US" b="1" dirty="0"/>
            </a:br>
            <a:r>
              <a:rPr lang="en-US" sz="1800" b="1" dirty="0">
                <a:solidFill>
                  <a:schemeClr val="bg1"/>
                </a:solidFill>
              </a:rPr>
              <a:t>November 13</a:t>
            </a:r>
            <a:r>
              <a:rPr lang="en-US" sz="1800" b="1" baseline="30000" dirty="0">
                <a:solidFill>
                  <a:schemeClr val="bg1"/>
                </a:solidFill>
              </a:rPr>
              <a:t>th</a:t>
            </a:r>
            <a:r>
              <a:rPr lang="en-US" sz="1800" b="1" dirty="0">
                <a:solidFill>
                  <a:schemeClr val="bg1"/>
                </a:solidFill>
              </a:rPr>
              <a:t>, 2020</a:t>
            </a:r>
          </a:p>
        </p:txBody>
      </p:sp>
      <p:sp>
        <p:nvSpPr>
          <p:cNvPr id="5" name="Slide Number Placeholder 4"/>
          <p:cNvSpPr>
            <a:spLocks noGrp="1"/>
          </p:cNvSpPr>
          <p:nvPr>
            <p:ph type="sldNum" sz="quarter" idx="12"/>
          </p:nvPr>
        </p:nvSpPr>
        <p:spPr/>
        <p:txBody>
          <a:bodyPr/>
          <a:lstStyle/>
          <a:p>
            <a:fld id="{D57F1E4F-1CFF-5643-939E-217C01CDF565}" type="slidenum">
              <a:rPr lang="en-US" smtClean="0"/>
              <a:pPr/>
              <a:t>1</a:t>
            </a:fld>
            <a:endParaRPr lang="en-US"/>
          </a:p>
        </p:txBody>
      </p:sp>
    </p:spTree>
    <p:extLst>
      <p:ext uri="{BB962C8B-B14F-4D97-AF65-F5344CB8AC3E}">
        <p14:creationId xmlns:p14="http://schemas.microsoft.com/office/powerpoint/2010/main" val="875742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b="1"/>
              <a:t>Implicit Bias Defined</a:t>
            </a:r>
          </a:p>
        </p:txBody>
      </p:sp>
      <p:sp>
        <p:nvSpPr>
          <p:cNvPr id="3" name="Content Placeholder 2"/>
          <p:cNvSpPr>
            <a:spLocks noGrp="1"/>
          </p:cNvSpPr>
          <p:nvPr>
            <p:ph idx="1"/>
          </p:nvPr>
        </p:nvSpPr>
        <p:spPr>
          <a:xfrm>
            <a:off x="481263" y="2679031"/>
            <a:ext cx="11181348" cy="3801979"/>
          </a:xfrm>
        </p:spPr>
        <p:txBody>
          <a:bodyPr>
            <a:normAutofit fontScale="92500"/>
          </a:bodyPr>
          <a:lstStyle/>
          <a:p>
            <a:pPr algn="ctr">
              <a:buNone/>
            </a:pPr>
            <a:r>
              <a:rPr lang="en-US" sz="3600" b="1"/>
              <a:t>   </a:t>
            </a:r>
            <a:r>
              <a:rPr lang="en-US" sz="4000" b="1"/>
              <a:t>Implicit bias </a:t>
            </a:r>
            <a:r>
              <a:rPr lang="en-US" sz="4000"/>
              <a:t>refers to the attitudes that affect our understanding, actions, and decisions in an unconscious manner.  These biases can be both favorable and unfavorable, are activated involuntarily and without an individual’s awareness or intentional control.</a:t>
            </a:r>
            <a:endParaRPr lang="en-US" sz="2800"/>
          </a:p>
        </p:txBody>
      </p:sp>
      <p:sp>
        <p:nvSpPr>
          <p:cNvPr id="4" name="Slide Number Placeholder 3"/>
          <p:cNvSpPr>
            <a:spLocks noGrp="1"/>
          </p:cNvSpPr>
          <p:nvPr>
            <p:ph type="sldNum" sz="quarter" idx="12"/>
          </p:nvPr>
        </p:nvSpPr>
        <p:spPr/>
        <p:txBody>
          <a:bodyPr/>
          <a:lstStyle/>
          <a:p>
            <a:fld id="{D57F1E4F-1CFF-5643-939E-217C01CDF565}" type="slidenum">
              <a:rPr lang="en-US" smtClean="0"/>
              <a:pPr/>
              <a:t>10</a:t>
            </a:fld>
            <a:endParaRPr lang="en-US"/>
          </a:p>
        </p:txBody>
      </p:sp>
    </p:spTree>
    <p:extLst>
      <p:ext uri="{BB962C8B-B14F-4D97-AF65-F5344CB8AC3E}">
        <p14:creationId xmlns:p14="http://schemas.microsoft.com/office/powerpoint/2010/main" val="267064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t>Consequences of Implicit Bias</a:t>
            </a:r>
          </a:p>
        </p:txBody>
      </p:sp>
      <p:sp>
        <p:nvSpPr>
          <p:cNvPr id="3" name="Content Placeholder 2"/>
          <p:cNvSpPr>
            <a:spLocks noGrp="1"/>
          </p:cNvSpPr>
          <p:nvPr>
            <p:ph idx="1"/>
          </p:nvPr>
        </p:nvSpPr>
        <p:spPr>
          <a:xfrm>
            <a:off x="1154955" y="2603500"/>
            <a:ext cx="10035784" cy="3416300"/>
          </a:xfrm>
        </p:spPr>
        <p:txBody>
          <a:bodyPr/>
          <a:lstStyle/>
          <a:p>
            <a:pPr>
              <a:buFont typeface="Arial" panose="020B0604020202020204" pitchFamily="34" charset="0"/>
              <a:buNone/>
              <a:defRPr/>
            </a:pPr>
            <a:r>
              <a:rPr lang="en-US" altLang="en-US" sz="2400" b="1" dirty="0"/>
              <a:t>Negative impact of bias within the workplace are:</a:t>
            </a:r>
          </a:p>
          <a:p>
            <a:pPr>
              <a:buFont typeface="Arial" panose="020B0604020202020204" pitchFamily="34" charset="0"/>
              <a:buNone/>
              <a:defRPr/>
            </a:pPr>
            <a:endParaRPr lang="en-US" altLang="en-US" dirty="0"/>
          </a:p>
          <a:p>
            <a:pPr>
              <a:defRPr/>
            </a:pPr>
            <a:r>
              <a:rPr lang="en-US" altLang="en-US" sz="2400" dirty="0"/>
              <a:t>Marginalizes and under-utilizes talent</a:t>
            </a:r>
          </a:p>
          <a:p>
            <a:pPr>
              <a:defRPr/>
            </a:pPr>
            <a:r>
              <a:rPr lang="en-US" altLang="en-US" sz="2400" dirty="0"/>
              <a:t>Impairs recruitment and retention</a:t>
            </a:r>
          </a:p>
          <a:p>
            <a:pPr>
              <a:defRPr/>
            </a:pPr>
            <a:r>
              <a:rPr lang="en-US" altLang="en-US" sz="2400" dirty="0"/>
              <a:t>Erodes an individual’s performance</a:t>
            </a:r>
          </a:p>
          <a:p>
            <a:pPr>
              <a:defRPr/>
            </a:pPr>
            <a:r>
              <a:rPr lang="en-US" altLang="en-US" sz="2400" dirty="0"/>
              <a:t>Stifles innovation and growth</a:t>
            </a:r>
          </a:p>
          <a:p>
            <a:pPr>
              <a:defRPr/>
            </a:pPr>
            <a:r>
              <a:rPr lang="en-US" altLang="en-US" sz="2400" dirty="0"/>
              <a:t>Inhibits teamwork and collaboration</a:t>
            </a:r>
          </a:p>
          <a:p>
            <a:pPr>
              <a:buFont typeface="Arial" panose="020B0604020202020204" pitchFamily="34" charset="0"/>
              <a:buNone/>
              <a:defRPr/>
            </a:pPr>
            <a:endParaRPr lang="en-US" altLang="en-US" dirty="0"/>
          </a:p>
          <a:p>
            <a:pPr defTabSz="947014"/>
            <a:endParaRPr lang="en-US" dirty="0"/>
          </a:p>
          <a:p>
            <a:pPr defTabSz="947014"/>
            <a:endParaRPr lang="en-US" dirty="0"/>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a:t>
            </a:fld>
            <a:endParaRPr lang="en-US"/>
          </a:p>
        </p:txBody>
      </p:sp>
    </p:spTree>
    <p:extLst>
      <p:ext uri="{BB962C8B-B14F-4D97-AF65-F5344CB8AC3E}">
        <p14:creationId xmlns:p14="http://schemas.microsoft.com/office/powerpoint/2010/main" val="169120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1000"/>
                                        <p:tgtEl>
                                          <p:spTgt spid="3">
                                            <p:txEl>
                                              <p:pRg st="5" end="5"/>
                                            </p:txEl>
                                          </p:spTgt>
                                        </p:tgtEl>
                                      </p:cBhvr>
                                    </p:animEffect>
                                    <p:anim calcmode="lin" valueType="num">
                                      <p:cBhvr>
                                        <p:cTn id="2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1000"/>
                                        <p:tgtEl>
                                          <p:spTgt spid="3">
                                            <p:txEl>
                                              <p:pRg st="6" end="6"/>
                                            </p:txEl>
                                          </p:spTgt>
                                        </p:tgtEl>
                                      </p:cBhvr>
                                    </p:animEffect>
                                    <p:anim calcmode="lin" valueType="num">
                                      <p:cBhvr>
                                        <p:cTn id="2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t>IMPLICIT BIAS AND THE BRAIN</a:t>
            </a:r>
          </a:p>
        </p:txBody>
      </p:sp>
      <p:pic>
        <p:nvPicPr>
          <p:cNvPr id="5" name="Picture 4"/>
          <p:cNvPicPr>
            <a:picLocks noChangeAspect="1"/>
          </p:cNvPicPr>
          <p:nvPr/>
        </p:nvPicPr>
        <p:blipFill>
          <a:blip r:embed="rId3"/>
          <a:stretch>
            <a:fillRect/>
          </a:stretch>
        </p:blipFill>
        <p:spPr>
          <a:xfrm>
            <a:off x="6427845" y="2070100"/>
            <a:ext cx="5213776" cy="3261543"/>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12</a:t>
            </a:fld>
            <a:endParaRPr lang="en-US"/>
          </a:p>
        </p:txBody>
      </p:sp>
    </p:spTree>
    <p:extLst>
      <p:ext uri="{BB962C8B-B14F-4D97-AF65-F5344CB8AC3E}">
        <p14:creationId xmlns:p14="http://schemas.microsoft.com/office/powerpoint/2010/main" val="2871158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6AC5E-3E56-8344-8610-F3E63941E30F}"/>
              </a:ext>
            </a:extLst>
          </p:cNvPr>
          <p:cNvSpPr>
            <a:spLocks noGrp="1"/>
          </p:cNvSpPr>
          <p:nvPr>
            <p:ph type="title"/>
          </p:nvPr>
        </p:nvSpPr>
        <p:spPr>
          <a:xfrm>
            <a:off x="1155699" y="709934"/>
            <a:ext cx="8761413" cy="706964"/>
          </a:xfrm>
        </p:spPr>
        <p:txBody>
          <a:bodyPr/>
          <a:lstStyle/>
          <a:p>
            <a:pPr algn="ctr"/>
            <a:r>
              <a:rPr lang="en-US" sz="4400" b="1"/>
              <a:t>Information Overload</a:t>
            </a:r>
          </a:p>
        </p:txBody>
      </p:sp>
      <p:pic>
        <p:nvPicPr>
          <p:cNvPr id="14" name="Content Placeholder 3">
            <a:extLst>
              <a:ext uri="{FF2B5EF4-FFF2-40B4-BE49-F238E27FC236}">
                <a16:creationId xmlns:a16="http://schemas.microsoft.com/office/drawing/2014/main" id="{DED8180B-C5A9-A443-913F-4F6D8D231D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60156" y="3835400"/>
            <a:ext cx="952500" cy="952500"/>
          </a:xfrm>
        </p:spPr>
      </p:pic>
      <p:pic>
        <p:nvPicPr>
          <p:cNvPr id="5" name="Content Placeholder 3">
            <a:extLst>
              <a:ext uri="{FF2B5EF4-FFF2-40B4-BE49-F238E27FC236}">
                <a16:creationId xmlns:a16="http://schemas.microsoft.com/office/drawing/2014/main" id="{14C87A52-7C33-B842-A3CB-D6551A79D0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6701" y="1680631"/>
            <a:ext cx="8976566" cy="5093533"/>
          </a:xfrm>
          <a:prstGeom prst="rect">
            <a:avLst/>
          </a:prstGeom>
        </p:spPr>
      </p:pic>
      <p:sp>
        <p:nvSpPr>
          <p:cNvPr id="3" name="Slide Number Placeholder 2"/>
          <p:cNvSpPr>
            <a:spLocks noGrp="1"/>
          </p:cNvSpPr>
          <p:nvPr>
            <p:ph type="sldNum" sz="quarter" idx="12"/>
          </p:nvPr>
        </p:nvSpPr>
        <p:spPr/>
        <p:txBody>
          <a:bodyPr/>
          <a:lstStyle/>
          <a:p>
            <a:fld id="{D57F1E4F-1CFF-5643-939E-217C01CDF565}" type="slidenum">
              <a:rPr lang="en-US" smtClean="0"/>
              <a:pPr/>
              <a:t>13</a:t>
            </a:fld>
            <a:endParaRPr lang="en-US"/>
          </a:p>
        </p:txBody>
      </p:sp>
    </p:spTree>
    <p:extLst>
      <p:ext uri="{BB962C8B-B14F-4D97-AF65-F5344CB8AC3E}">
        <p14:creationId xmlns:p14="http://schemas.microsoft.com/office/powerpoint/2010/main" val="1265428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46E75A-6D2A-594E-8B6B-832A51FAD849}"/>
              </a:ext>
            </a:extLst>
          </p:cNvPr>
          <p:cNvPicPr>
            <a:picLocks noChangeAspect="1"/>
          </p:cNvPicPr>
          <p:nvPr/>
        </p:nvPicPr>
        <p:blipFill>
          <a:blip r:embed="rId3"/>
          <a:stretch>
            <a:fillRect/>
          </a:stretch>
        </p:blipFill>
        <p:spPr>
          <a:xfrm>
            <a:off x="7251030" y="3498141"/>
            <a:ext cx="4940969" cy="3359859"/>
          </a:xfrm>
          <a:prstGeom prst="rect">
            <a:avLst/>
          </a:prstGeom>
        </p:spPr>
      </p:pic>
      <p:sp>
        <p:nvSpPr>
          <p:cNvPr id="2" name="Title 1"/>
          <p:cNvSpPr>
            <a:spLocks noGrp="1"/>
          </p:cNvSpPr>
          <p:nvPr>
            <p:ph type="title"/>
          </p:nvPr>
        </p:nvSpPr>
        <p:spPr>
          <a:xfrm>
            <a:off x="569909" y="834189"/>
            <a:ext cx="10018713" cy="994612"/>
          </a:xfrm>
        </p:spPr>
        <p:txBody>
          <a:bodyPr/>
          <a:lstStyle/>
          <a:p>
            <a:pPr algn="ctr"/>
            <a:r>
              <a:rPr lang="en-US" sz="4400" b="1"/>
              <a:t>Schemas</a:t>
            </a:r>
          </a:p>
        </p:txBody>
      </p:sp>
      <p:sp>
        <p:nvSpPr>
          <p:cNvPr id="3" name="Content Placeholder 2"/>
          <p:cNvSpPr>
            <a:spLocks noGrp="1"/>
          </p:cNvSpPr>
          <p:nvPr>
            <p:ph idx="1"/>
          </p:nvPr>
        </p:nvSpPr>
        <p:spPr>
          <a:xfrm>
            <a:off x="492292" y="1628771"/>
            <a:ext cx="11293641" cy="5029199"/>
          </a:xfrm>
        </p:spPr>
        <p:txBody>
          <a:bodyPr>
            <a:normAutofit/>
          </a:bodyPr>
          <a:lstStyle/>
          <a:p>
            <a:pPr marL="0" indent="0">
              <a:buNone/>
            </a:pPr>
            <a:endParaRPr lang="en-US" sz="3200"/>
          </a:p>
          <a:p>
            <a:pPr marL="0" indent="0">
              <a:buNone/>
            </a:pPr>
            <a:r>
              <a:rPr lang="en-US" sz="3600"/>
              <a:t>Pattern of thought or behavior that organizes categories of information and creates relationships. </a:t>
            </a:r>
          </a:p>
          <a:p>
            <a:pPr marL="0" indent="0">
              <a:buNone/>
            </a:pPr>
            <a:endParaRPr lang="en-US" sz="3600"/>
          </a:p>
          <a:p>
            <a:pPr marL="0" indent="0">
              <a:buNone/>
            </a:pPr>
            <a:r>
              <a:rPr lang="en-US" sz="3600"/>
              <a:t>Processing objects, behaviors,                      situations and people; allowing                              quick response and reactions. </a:t>
            </a:r>
          </a:p>
          <a:p>
            <a:endParaRPr lang="en-US" sz="3600"/>
          </a:p>
          <a:p>
            <a:pPr marL="0" indent="0">
              <a:buNone/>
            </a:pPr>
            <a:endParaRPr lang="en-US" sz="3200"/>
          </a:p>
        </p:txBody>
      </p:sp>
      <p:sp>
        <p:nvSpPr>
          <p:cNvPr id="4" name="Slide Number Placeholder 3"/>
          <p:cNvSpPr>
            <a:spLocks noGrp="1"/>
          </p:cNvSpPr>
          <p:nvPr>
            <p:ph type="sldNum" sz="quarter" idx="12"/>
          </p:nvPr>
        </p:nvSpPr>
        <p:spPr/>
        <p:txBody>
          <a:bodyPr/>
          <a:lstStyle/>
          <a:p>
            <a:fld id="{D57F1E4F-1CFF-5643-939E-217C01CDF565}" type="slidenum">
              <a:rPr lang="en-US" smtClean="0"/>
              <a:pPr/>
              <a:t>14</a:t>
            </a:fld>
            <a:endParaRPr lang="en-US"/>
          </a:p>
        </p:txBody>
      </p:sp>
    </p:spTree>
    <p:extLst>
      <p:ext uri="{BB962C8B-B14F-4D97-AF65-F5344CB8AC3E}">
        <p14:creationId xmlns:p14="http://schemas.microsoft.com/office/powerpoint/2010/main" val="1052791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187BB-D630-4DC0-86AB-2B9E5F4FDC82}"/>
              </a:ext>
            </a:extLst>
          </p:cNvPr>
          <p:cNvSpPr>
            <a:spLocks noGrp="1"/>
          </p:cNvSpPr>
          <p:nvPr>
            <p:ph type="title"/>
          </p:nvPr>
        </p:nvSpPr>
        <p:spPr/>
        <p:txBody>
          <a:bodyPr/>
          <a:lstStyle/>
          <a:p>
            <a:r>
              <a:rPr lang="en-US" dirty="0"/>
              <a:t>Schemas </a:t>
            </a:r>
          </a:p>
        </p:txBody>
      </p:sp>
      <p:pic>
        <p:nvPicPr>
          <p:cNvPr id="5" name="Online Media 4" title="Implicit Bias | Lesson 1: Schemas">
            <a:hlinkClick r:id="" action="ppaction://media"/>
            <a:extLst>
              <a:ext uri="{FF2B5EF4-FFF2-40B4-BE49-F238E27FC236}">
                <a16:creationId xmlns:a16="http://schemas.microsoft.com/office/drawing/2014/main" id="{534B5167-1467-41C5-BF67-F277A1345FE1}"/>
              </a:ext>
            </a:extLst>
          </p:cNvPr>
          <p:cNvPicPr>
            <a:picLocks noGrp="1" noRot="1" noChangeAspect="1"/>
          </p:cNvPicPr>
          <p:nvPr>
            <p:ph idx="1"/>
            <a:videoFile r:link="rId1"/>
          </p:nvPr>
        </p:nvPicPr>
        <p:blipFill>
          <a:blip r:embed="rId4"/>
          <a:stretch>
            <a:fillRect/>
          </a:stretch>
        </p:blipFill>
        <p:spPr>
          <a:xfrm>
            <a:off x="2500313" y="2603500"/>
            <a:ext cx="6073775" cy="3416300"/>
          </a:xfrm>
          <a:prstGeom prst="rect">
            <a:avLst/>
          </a:prstGeom>
        </p:spPr>
      </p:pic>
      <p:sp>
        <p:nvSpPr>
          <p:cNvPr id="4" name="Slide Number Placeholder 3">
            <a:extLst>
              <a:ext uri="{FF2B5EF4-FFF2-40B4-BE49-F238E27FC236}">
                <a16:creationId xmlns:a16="http://schemas.microsoft.com/office/drawing/2014/main" id="{2C288887-8D40-400F-AB79-96C3690280F7}"/>
              </a:ext>
            </a:extLst>
          </p:cNvPr>
          <p:cNvSpPr>
            <a:spLocks noGrp="1"/>
          </p:cNvSpPr>
          <p:nvPr>
            <p:ph type="sldNum" sz="quarter" idx="12"/>
          </p:nvPr>
        </p:nvSpPr>
        <p:spPr/>
        <p:txBody>
          <a:bodyPr/>
          <a:lstStyle/>
          <a:p>
            <a:fld id="{D57F1E4F-1CFF-5643-939E-217C01CDF565}" type="slidenum">
              <a:rPr lang="en-US" smtClean="0"/>
              <a:pPr/>
              <a:t>15</a:t>
            </a:fld>
            <a:endParaRPr lang="en-US"/>
          </a:p>
        </p:txBody>
      </p:sp>
    </p:spTree>
    <p:extLst>
      <p:ext uri="{BB962C8B-B14F-4D97-AF65-F5344CB8AC3E}">
        <p14:creationId xmlns:p14="http://schemas.microsoft.com/office/powerpoint/2010/main" val="69347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HOW DO SCHEMAS RELATE TO STEREOTYPING…</a:t>
            </a:r>
          </a:p>
        </p:txBody>
      </p:sp>
      <p:sp>
        <p:nvSpPr>
          <p:cNvPr id="3" name="Text Placeholder 2"/>
          <p:cNvSpPr>
            <a:spLocks noGrp="1"/>
          </p:cNvSpPr>
          <p:nvPr>
            <p:ph type="body" sz="half" idx="2"/>
          </p:nvPr>
        </p:nvSpPr>
        <p:spPr>
          <a:xfrm>
            <a:off x="1154954" y="4803648"/>
            <a:ext cx="8825659" cy="1216152"/>
          </a:xfrm>
        </p:spPr>
        <p:txBody>
          <a:bodyPr>
            <a:normAutofit fontScale="92500" lnSpcReduction="20000"/>
          </a:bodyPr>
          <a:lstStyle/>
          <a:p>
            <a:r>
              <a:rPr lang="en-US" sz="2400"/>
              <a:t>They also enable us to make generalizations about situations, people and places. </a:t>
            </a:r>
            <a:r>
              <a:rPr lang="en-US" sz="2400" b="1" i="1"/>
              <a:t>Stereotypes </a:t>
            </a:r>
            <a:r>
              <a:rPr lang="en-US" sz="2400"/>
              <a:t>are an example of a social schema and how we can generalize about groups of people to save our cognitive energy.</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16</a:t>
            </a:fld>
            <a:endParaRPr lang="en-US"/>
          </a:p>
        </p:txBody>
      </p:sp>
      <p:sp>
        <p:nvSpPr>
          <p:cNvPr id="5" name="TextBox 4"/>
          <p:cNvSpPr txBox="1"/>
          <p:nvPr/>
        </p:nvSpPr>
        <p:spPr>
          <a:xfrm>
            <a:off x="1154954" y="3779520"/>
            <a:ext cx="8208502" cy="830997"/>
          </a:xfrm>
          <a:prstGeom prst="rect">
            <a:avLst/>
          </a:prstGeom>
          <a:noFill/>
        </p:spPr>
        <p:txBody>
          <a:bodyPr wrap="square" rtlCol="0">
            <a:spAutoFit/>
          </a:bodyPr>
          <a:lstStyle/>
          <a:p>
            <a:r>
              <a:rPr lang="en-US" sz="2400" b="1" u="sng">
                <a:solidFill>
                  <a:srgbClr val="92D050"/>
                </a:solidFill>
              </a:rPr>
              <a:t>SCHEMAS’ </a:t>
            </a:r>
            <a:r>
              <a:rPr lang="en-US" sz="2200"/>
              <a:t>function is to help us make sense of the complex world of information that we live in. </a:t>
            </a:r>
          </a:p>
        </p:txBody>
      </p:sp>
    </p:spTree>
    <p:extLst>
      <p:ext uri="{BB962C8B-B14F-4D97-AF65-F5344CB8AC3E}">
        <p14:creationId xmlns:p14="http://schemas.microsoft.com/office/powerpoint/2010/main" val="413378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909" y="834189"/>
            <a:ext cx="10018713" cy="994612"/>
          </a:xfrm>
        </p:spPr>
        <p:txBody>
          <a:bodyPr/>
          <a:lstStyle/>
          <a:p>
            <a:pPr algn="ctr"/>
            <a:r>
              <a:rPr lang="en-US" sz="4400" b="1"/>
              <a:t>Schemas</a:t>
            </a:r>
          </a:p>
        </p:txBody>
      </p:sp>
      <p:sp>
        <p:nvSpPr>
          <p:cNvPr id="3" name="Slide Number Placeholder 2"/>
          <p:cNvSpPr>
            <a:spLocks noGrp="1"/>
          </p:cNvSpPr>
          <p:nvPr>
            <p:ph type="sldNum" sz="quarter" idx="12"/>
          </p:nvPr>
        </p:nvSpPr>
        <p:spPr/>
        <p:txBody>
          <a:bodyPr/>
          <a:lstStyle/>
          <a:p>
            <a:fld id="{D57F1E4F-1CFF-5643-939E-217C01CDF565}" type="slidenum">
              <a:rPr lang="en-US" smtClean="0"/>
              <a:pPr/>
              <a:t>17</a:t>
            </a:fld>
            <a:endParaRPr lang="en-US"/>
          </a:p>
        </p:txBody>
      </p:sp>
      <p:pic>
        <p:nvPicPr>
          <p:cNvPr id="6" name="Picture 5">
            <a:extLst>
              <a:ext uri="{FF2B5EF4-FFF2-40B4-BE49-F238E27FC236}">
                <a16:creationId xmlns:a16="http://schemas.microsoft.com/office/drawing/2014/main" id="{3EC78261-F253-3248-8A12-4DFE8EF1B846}"/>
              </a:ext>
            </a:extLst>
          </p:cNvPr>
          <p:cNvPicPr>
            <a:picLocks noChangeAspect="1"/>
          </p:cNvPicPr>
          <p:nvPr/>
        </p:nvPicPr>
        <p:blipFill rotWithShape="1">
          <a:blip r:embed="rId3"/>
          <a:srcRect l="-914" t="-9379" r="914" b="-6750"/>
          <a:stretch/>
        </p:blipFill>
        <p:spPr>
          <a:xfrm>
            <a:off x="210978" y="2557220"/>
            <a:ext cx="11867035" cy="402956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02805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73526" y="737148"/>
            <a:ext cx="10717213" cy="5935662"/>
          </a:xfrm>
        </p:spPr>
        <p:txBody>
          <a:bodyPr>
            <a:normAutofit fontScale="92500"/>
          </a:bodyPr>
          <a:lstStyle/>
          <a:p>
            <a:pPr marL="0" indent="0">
              <a:buNone/>
            </a:pPr>
            <a:r>
              <a:rPr lang="en-US" sz="4300" err="1"/>
              <a:t>Aoccdrnig</a:t>
            </a:r>
            <a:r>
              <a:rPr lang="en-US" sz="4300"/>
              <a:t> to rscheearch at Cmabrigde Uinervtisy, it doesn't mttaer in waht oredr the ltteers in a wrod are, the olny iprmoetnt tihng is taht the frist and lsat ltteer be at the rghit pclae. The rset can be a toatl mses and you can sitll raed it wouthit porbelm. Tihs is bcuseae the huamn mnid deos not raed ervey lteter by istlef, but the wrod as a </a:t>
            </a:r>
            <a:r>
              <a:rPr lang="en-US" sz="4300" err="1"/>
              <a:t>wlohe</a:t>
            </a:r>
            <a:r>
              <a:rPr lang="en-US" sz="4300"/>
              <a:t>.</a:t>
            </a:r>
            <a:endParaRPr lang="en-US" sz="4000"/>
          </a:p>
        </p:txBody>
      </p:sp>
      <p:sp>
        <p:nvSpPr>
          <p:cNvPr id="2" name="Slide Number Placeholder 1"/>
          <p:cNvSpPr>
            <a:spLocks noGrp="1"/>
          </p:cNvSpPr>
          <p:nvPr>
            <p:ph type="sldNum" sz="quarter" idx="12"/>
          </p:nvPr>
        </p:nvSpPr>
        <p:spPr/>
        <p:txBody>
          <a:bodyPr/>
          <a:lstStyle/>
          <a:p>
            <a:fld id="{D57F1E4F-1CFF-5643-939E-217C01CDF565}" type="slidenum">
              <a:rPr lang="en-US" smtClean="0"/>
              <a:pPr/>
              <a:t>18</a:t>
            </a:fld>
            <a:endParaRPr lang="en-US"/>
          </a:p>
        </p:txBody>
      </p:sp>
    </p:spTree>
    <p:extLst>
      <p:ext uri="{BB962C8B-B14F-4D97-AF65-F5344CB8AC3E}">
        <p14:creationId xmlns:p14="http://schemas.microsoft.com/office/powerpoint/2010/main" val="1423937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t>STROOP TEST</a:t>
            </a:r>
          </a:p>
        </p:txBody>
      </p:sp>
      <p:sp>
        <p:nvSpPr>
          <p:cNvPr id="3" name="Text Placeholder 2"/>
          <p:cNvSpPr>
            <a:spLocks noGrp="1"/>
          </p:cNvSpPr>
          <p:nvPr>
            <p:ph type="body" idx="1"/>
          </p:nvPr>
        </p:nvSpPr>
        <p:spPr/>
        <p:txBody>
          <a:bodyPr/>
          <a:lstStyle/>
          <a:p>
            <a:pPr algn="ctr"/>
            <a:r>
              <a:rPr lang="en-US" b="1"/>
              <a:t>DO YOU KNOW YOUR COLORS??</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19</a:t>
            </a:fld>
            <a:endParaRPr lang="en-US"/>
          </a:p>
        </p:txBody>
      </p:sp>
    </p:spTree>
    <p:extLst>
      <p:ext uri="{BB962C8B-B14F-4D97-AF65-F5344CB8AC3E}">
        <p14:creationId xmlns:p14="http://schemas.microsoft.com/office/powerpoint/2010/main" val="20282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12">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12192000" cy="6867027"/>
            <a:chOff x="0" y="-2373"/>
            <a:chExt cx="12192000" cy="6867027"/>
          </a:xfrm>
        </p:grpSpPr>
        <p:sp>
          <p:nvSpPr>
            <p:cNvPr id="25" name="Rectangle 13">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Oval 14">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7" name="Oval 15">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Oval 17">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9"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Rectangle 21">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2248421-176D-4746-87F2-C1CD3512FE3D}"/>
              </a:ext>
            </a:extLst>
          </p:cNvPr>
          <p:cNvSpPr>
            <a:spLocks noGrp="1"/>
          </p:cNvSpPr>
          <p:nvPr>
            <p:ph type="title"/>
          </p:nvPr>
        </p:nvSpPr>
        <p:spPr>
          <a:xfrm>
            <a:off x="8160773" y="1113062"/>
            <a:ext cx="3382297" cy="3281957"/>
          </a:xfrm>
        </p:spPr>
        <p:txBody>
          <a:bodyPr vert="horz" lIns="91440" tIns="45720" rIns="91440" bIns="45720" rtlCol="0" anchor="b">
            <a:normAutofit/>
          </a:bodyPr>
          <a:lstStyle/>
          <a:p>
            <a:pPr>
              <a:lnSpc>
                <a:spcPct val="90000"/>
              </a:lnSpc>
            </a:pPr>
            <a:r>
              <a:rPr lang="en-US" sz="4600" b="0" i="0" kern="1200">
                <a:solidFill>
                  <a:schemeClr val="bg2"/>
                </a:solidFill>
                <a:latin typeface="+mj-lt"/>
                <a:ea typeface="+mj-ea"/>
                <a:cs typeface="+mj-cs"/>
              </a:rPr>
              <a:t>Navigating the Virtual Platform </a:t>
            </a:r>
            <a:endParaRPr lang="en-US" sz="4600" b="0" i="0" kern="1200" dirty="0">
              <a:solidFill>
                <a:schemeClr val="bg2"/>
              </a:solidFill>
              <a:latin typeface="+mj-lt"/>
              <a:ea typeface="+mj-ea"/>
              <a:cs typeface="+mj-cs"/>
            </a:endParaRPr>
          </a:p>
        </p:txBody>
      </p:sp>
      <p:pic>
        <p:nvPicPr>
          <p:cNvPr id="4" name="Content Placeholder 3">
            <a:extLst>
              <a:ext uri="{FF2B5EF4-FFF2-40B4-BE49-F238E27FC236}">
                <a16:creationId xmlns:a16="http://schemas.microsoft.com/office/drawing/2014/main" id="{15F7FF09-A615-4C26-B263-E49E9AE93C83}"/>
              </a:ext>
            </a:extLst>
          </p:cNvPr>
          <p:cNvPicPr>
            <a:picLocks noGrp="1" noChangeAspect="1"/>
          </p:cNvPicPr>
          <p:nvPr>
            <p:ph idx="1"/>
          </p:nvPr>
        </p:nvPicPr>
        <p:blipFill rotWithShape="1">
          <a:blip r:embed="rId4"/>
          <a:srcRect l="2942" r="2945" b="39842"/>
          <a:stretch/>
        </p:blipFill>
        <p:spPr>
          <a:xfrm>
            <a:off x="763588" y="681925"/>
            <a:ext cx="7234193" cy="3281957"/>
          </a:xfrm>
          <a:prstGeom prst="roundRect">
            <a:avLst>
              <a:gd name="adj" fmla="val 1858"/>
            </a:avLst>
          </a:prstGeom>
          <a:effectLst>
            <a:outerShdw blurRad="50800" dist="50800" dir="5400000" algn="tl" rotWithShape="0">
              <a:srgbClr val="000000">
                <a:alpha val="43000"/>
              </a:srgbClr>
            </a:outerShdw>
          </a:effectLst>
        </p:spPr>
      </p:pic>
      <p:pic>
        <p:nvPicPr>
          <p:cNvPr id="1028" name="Picture 4" descr="Feature Focus: The 3x3 Grid View for Microsoft Teams | Get Support IT  Services">
            <a:extLst>
              <a:ext uri="{FF2B5EF4-FFF2-40B4-BE49-F238E27FC236}">
                <a16:creationId xmlns:a16="http://schemas.microsoft.com/office/drawing/2014/main" id="{087D5557-3B8A-4300-A202-762B3EF8F7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3223"/>
          <a:stretch/>
        </p:blipFill>
        <p:spPr bwMode="auto">
          <a:xfrm>
            <a:off x="911267" y="4340690"/>
            <a:ext cx="7234193" cy="15679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6135EE6-507D-4841-A55F-E820483280D3}"/>
              </a:ext>
            </a:extLst>
          </p:cNvPr>
          <p:cNvSpPr txBox="1"/>
          <p:nvPr/>
        </p:nvSpPr>
        <p:spPr>
          <a:xfrm>
            <a:off x="8609012" y="4773478"/>
            <a:ext cx="2671721" cy="646331"/>
          </a:xfrm>
          <a:prstGeom prst="rect">
            <a:avLst/>
          </a:prstGeom>
          <a:noFill/>
        </p:spPr>
        <p:txBody>
          <a:bodyPr wrap="square" rtlCol="0">
            <a:spAutoFit/>
          </a:bodyPr>
          <a:lstStyle/>
          <a:p>
            <a:pPr algn="ctr"/>
            <a:r>
              <a:rPr lang="en-US" dirty="0">
                <a:solidFill>
                  <a:schemeClr val="bg1"/>
                </a:solidFill>
              </a:rPr>
              <a:t>Log out of VDI/VPN During the Training </a:t>
            </a:r>
          </a:p>
        </p:txBody>
      </p:sp>
    </p:spTree>
    <p:extLst>
      <p:ext uri="{BB962C8B-B14F-4D97-AF65-F5344CB8AC3E}">
        <p14:creationId xmlns:p14="http://schemas.microsoft.com/office/powerpoint/2010/main" val="1760491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4157844665"/>
              </p:ext>
            </p:extLst>
          </p:nvPr>
        </p:nvGraphicFramePr>
        <p:xfrm>
          <a:off x="310181" y="-433137"/>
          <a:ext cx="10042359" cy="7291137"/>
        </p:xfrm>
        <a:graphic>
          <a:graphicData uri="http://schemas.openxmlformats.org/drawingml/2006/table">
            <a:tbl>
              <a:tblPr firstRow="1" bandRow="1">
                <a:tableStyleId>{5C22544A-7EE6-4342-B048-85BDC9FD1C3A}</a:tableStyleId>
              </a:tblPr>
              <a:tblGrid>
                <a:gridCol w="3347453">
                  <a:extLst>
                    <a:ext uri="{9D8B030D-6E8A-4147-A177-3AD203B41FA5}">
                      <a16:colId xmlns:a16="http://schemas.microsoft.com/office/drawing/2014/main" val="20000"/>
                    </a:ext>
                  </a:extLst>
                </a:gridCol>
                <a:gridCol w="3347453">
                  <a:extLst>
                    <a:ext uri="{9D8B030D-6E8A-4147-A177-3AD203B41FA5}">
                      <a16:colId xmlns:a16="http://schemas.microsoft.com/office/drawing/2014/main" val="20001"/>
                    </a:ext>
                  </a:extLst>
                </a:gridCol>
                <a:gridCol w="3347453">
                  <a:extLst>
                    <a:ext uri="{9D8B030D-6E8A-4147-A177-3AD203B41FA5}">
                      <a16:colId xmlns:a16="http://schemas.microsoft.com/office/drawing/2014/main" val="20002"/>
                    </a:ext>
                  </a:extLst>
                </a:gridCol>
              </a:tblGrid>
              <a:tr h="1752329">
                <a:tc>
                  <a:txBody>
                    <a:bodyPr/>
                    <a:lstStyle/>
                    <a:p>
                      <a:pPr algn="ctr"/>
                      <a:endParaRPr lang="en-US" sz="4800"/>
                    </a:p>
                    <a:p>
                      <a:pPr algn="ctr"/>
                      <a:r>
                        <a:rPr lang="en-US" sz="4800"/>
                        <a:t>#1</a:t>
                      </a:r>
                    </a:p>
                  </a:txBody>
                  <a:tcPr>
                    <a:solidFill>
                      <a:srgbClr val="000000"/>
                    </a:solidFill>
                  </a:tcPr>
                </a:tc>
                <a:tc>
                  <a:txBody>
                    <a:bodyPr/>
                    <a:lstStyle/>
                    <a:p>
                      <a:pPr algn="ctr"/>
                      <a:endParaRPr lang="en-US" sz="4800"/>
                    </a:p>
                    <a:p>
                      <a:pPr algn="ctr"/>
                      <a:r>
                        <a:rPr lang="en-US" sz="4800"/>
                        <a:t>#2</a:t>
                      </a:r>
                    </a:p>
                  </a:txBody>
                  <a:tcPr>
                    <a:solidFill>
                      <a:srgbClr val="000000"/>
                    </a:solidFill>
                  </a:tcPr>
                </a:tc>
                <a:tc>
                  <a:txBody>
                    <a:bodyPr/>
                    <a:lstStyle/>
                    <a:p>
                      <a:pPr algn="ctr"/>
                      <a:endParaRPr lang="en-US" sz="4800"/>
                    </a:p>
                    <a:p>
                      <a:pPr algn="ctr"/>
                      <a:r>
                        <a:rPr lang="en-US" sz="4800"/>
                        <a:t>#3</a:t>
                      </a:r>
                    </a:p>
                  </a:txBody>
                  <a:tcPr>
                    <a:solidFill>
                      <a:srgbClr val="000000"/>
                    </a:solidFill>
                  </a:tcPr>
                </a:tc>
                <a:extLst>
                  <a:ext uri="{0D108BD9-81ED-4DB2-BD59-A6C34878D82A}">
                    <a16:rowId xmlns:a16="http://schemas.microsoft.com/office/drawing/2014/main" val="10000"/>
                  </a:ext>
                </a:extLst>
              </a:tr>
              <a:tr h="1384702">
                <a:tc>
                  <a:txBody>
                    <a:bodyPr/>
                    <a:lstStyle/>
                    <a:p>
                      <a:pPr algn="ctr"/>
                      <a:r>
                        <a:rPr lang="en-US" sz="4800">
                          <a:solidFill>
                            <a:srgbClr val="00B050"/>
                          </a:solidFill>
                        </a:rPr>
                        <a:t>SLB</a:t>
                      </a:r>
                    </a:p>
                  </a:txBody>
                  <a:tcPr>
                    <a:solidFill>
                      <a:srgbClr val="000000"/>
                    </a:solidFill>
                  </a:tcPr>
                </a:tc>
                <a:tc>
                  <a:txBody>
                    <a:bodyPr/>
                    <a:lstStyle/>
                    <a:p>
                      <a:pPr algn="ctr"/>
                      <a:r>
                        <a:rPr lang="en-US" sz="4800">
                          <a:solidFill>
                            <a:schemeClr val="accent4">
                              <a:lumMod val="60000"/>
                              <a:lumOff val="40000"/>
                            </a:schemeClr>
                          </a:solidFill>
                        </a:rPr>
                        <a:t>CFLTK</a:t>
                      </a:r>
                    </a:p>
                  </a:txBody>
                  <a:tcPr>
                    <a:solidFill>
                      <a:srgbClr val="000000"/>
                    </a:solidFill>
                  </a:tcPr>
                </a:tc>
                <a:tc>
                  <a:txBody>
                    <a:bodyPr/>
                    <a:lstStyle/>
                    <a:p>
                      <a:pPr algn="ctr"/>
                      <a:r>
                        <a:rPr lang="en-US" sz="4800">
                          <a:solidFill>
                            <a:srgbClr val="00B050"/>
                          </a:solidFill>
                        </a:rPr>
                        <a:t>CFLTK</a:t>
                      </a:r>
                    </a:p>
                  </a:txBody>
                  <a:tcPr>
                    <a:solidFill>
                      <a:srgbClr val="000000"/>
                    </a:solidFill>
                  </a:tcPr>
                </a:tc>
                <a:extLst>
                  <a:ext uri="{0D108BD9-81ED-4DB2-BD59-A6C34878D82A}">
                    <a16:rowId xmlns:a16="http://schemas.microsoft.com/office/drawing/2014/main" val="10001"/>
                  </a:ext>
                </a:extLst>
              </a:tr>
              <a:tr h="1384702">
                <a:tc>
                  <a:txBody>
                    <a:bodyPr/>
                    <a:lstStyle/>
                    <a:p>
                      <a:pPr algn="ctr"/>
                      <a:r>
                        <a:rPr lang="en-US" sz="4800">
                          <a:solidFill>
                            <a:srgbClr val="FF0000"/>
                          </a:solidFill>
                        </a:rPr>
                        <a:t>SPRND</a:t>
                      </a:r>
                    </a:p>
                  </a:txBody>
                  <a:tcPr>
                    <a:solidFill>
                      <a:srgbClr val="000000"/>
                    </a:solidFill>
                  </a:tcPr>
                </a:tc>
                <a:tc>
                  <a:txBody>
                    <a:bodyPr/>
                    <a:lstStyle/>
                    <a:p>
                      <a:pPr algn="ctr"/>
                      <a:r>
                        <a:rPr lang="en-US" sz="4800">
                          <a:solidFill>
                            <a:srgbClr val="FFFF00"/>
                          </a:solidFill>
                        </a:rPr>
                        <a:t>HLMG</a:t>
                      </a:r>
                    </a:p>
                  </a:txBody>
                  <a:tcPr>
                    <a:solidFill>
                      <a:srgbClr val="000000"/>
                    </a:solidFill>
                  </a:tcPr>
                </a:tc>
                <a:tc>
                  <a:txBody>
                    <a:bodyPr/>
                    <a:lstStyle/>
                    <a:p>
                      <a:pPr algn="ctr"/>
                      <a:r>
                        <a:rPr lang="en-US" sz="4800">
                          <a:solidFill>
                            <a:srgbClr val="FFFF00"/>
                          </a:solidFill>
                        </a:rPr>
                        <a:t>CFLTK</a:t>
                      </a:r>
                    </a:p>
                  </a:txBody>
                  <a:tcPr>
                    <a:solidFill>
                      <a:srgbClr val="000000"/>
                    </a:solidFill>
                  </a:tcPr>
                </a:tc>
                <a:extLst>
                  <a:ext uri="{0D108BD9-81ED-4DB2-BD59-A6C34878D82A}">
                    <a16:rowId xmlns:a16="http://schemas.microsoft.com/office/drawing/2014/main" val="10002"/>
                  </a:ext>
                </a:extLst>
              </a:tr>
              <a:tr h="1384702">
                <a:tc>
                  <a:txBody>
                    <a:bodyPr/>
                    <a:lstStyle/>
                    <a:p>
                      <a:pPr algn="ctr"/>
                      <a:r>
                        <a:rPr lang="en-US" sz="4800">
                          <a:solidFill>
                            <a:srgbClr val="7030A0"/>
                          </a:solidFill>
                        </a:rPr>
                        <a:t>SLB</a:t>
                      </a:r>
                    </a:p>
                  </a:txBody>
                  <a:tcPr>
                    <a:solidFill>
                      <a:srgbClr val="000000"/>
                    </a:solidFill>
                  </a:tcPr>
                </a:tc>
                <a:tc>
                  <a:txBody>
                    <a:bodyPr/>
                    <a:lstStyle/>
                    <a:p>
                      <a:pPr algn="ctr"/>
                      <a:r>
                        <a:rPr lang="en-US" sz="4800">
                          <a:solidFill>
                            <a:schemeClr val="accent4">
                              <a:lumMod val="60000"/>
                              <a:lumOff val="40000"/>
                            </a:schemeClr>
                          </a:solidFill>
                        </a:rPr>
                        <a:t>SPRND</a:t>
                      </a:r>
                    </a:p>
                  </a:txBody>
                  <a:tcPr>
                    <a:solidFill>
                      <a:srgbClr val="000000"/>
                    </a:solidFill>
                  </a:tcPr>
                </a:tc>
                <a:tc>
                  <a:txBody>
                    <a:bodyPr/>
                    <a:lstStyle/>
                    <a:p>
                      <a:pPr algn="ctr"/>
                      <a:r>
                        <a:rPr lang="en-US" sz="4800">
                          <a:solidFill>
                            <a:srgbClr val="FF0000"/>
                          </a:solidFill>
                        </a:rPr>
                        <a:t>SLB</a:t>
                      </a:r>
                    </a:p>
                  </a:txBody>
                  <a:tcPr>
                    <a:solidFill>
                      <a:srgbClr val="000000"/>
                    </a:solidFill>
                  </a:tcPr>
                </a:tc>
                <a:extLst>
                  <a:ext uri="{0D108BD9-81ED-4DB2-BD59-A6C34878D82A}">
                    <a16:rowId xmlns:a16="http://schemas.microsoft.com/office/drawing/2014/main" val="10003"/>
                  </a:ext>
                </a:extLst>
              </a:tr>
              <a:tr h="1384702">
                <a:tc>
                  <a:txBody>
                    <a:bodyPr/>
                    <a:lstStyle/>
                    <a:p>
                      <a:pPr algn="ctr"/>
                      <a:r>
                        <a:rPr lang="en-US" sz="4800">
                          <a:solidFill>
                            <a:srgbClr val="00B050"/>
                          </a:solidFill>
                        </a:rPr>
                        <a:t>SPRND</a:t>
                      </a:r>
                    </a:p>
                  </a:txBody>
                  <a:tcPr>
                    <a:solidFill>
                      <a:srgbClr val="000000"/>
                    </a:solidFill>
                  </a:tcPr>
                </a:tc>
                <a:tc>
                  <a:txBody>
                    <a:bodyPr/>
                    <a:lstStyle/>
                    <a:p>
                      <a:pPr algn="ctr"/>
                      <a:r>
                        <a:rPr lang="en-US" sz="4800">
                          <a:solidFill>
                            <a:srgbClr val="FFFF00"/>
                          </a:solidFill>
                        </a:rPr>
                        <a:t>HLMG</a:t>
                      </a:r>
                    </a:p>
                  </a:txBody>
                  <a:tcPr>
                    <a:solidFill>
                      <a:srgbClr val="000000"/>
                    </a:solidFill>
                  </a:tcPr>
                </a:tc>
                <a:tc>
                  <a:txBody>
                    <a:bodyPr/>
                    <a:lstStyle/>
                    <a:p>
                      <a:pPr algn="ctr"/>
                      <a:r>
                        <a:rPr lang="en-US" sz="4800">
                          <a:solidFill>
                            <a:srgbClr val="7030A0"/>
                          </a:solidFill>
                        </a:rPr>
                        <a:t>CFLTK</a:t>
                      </a:r>
                    </a:p>
                  </a:txBody>
                  <a:tcPr>
                    <a:solidFill>
                      <a:srgbClr val="000000"/>
                    </a:solidFill>
                  </a:tcPr>
                </a:tc>
                <a:extLst>
                  <a:ext uri="{0D108BD9-81ED-4DB2-BD59-A6C34878D82A}">
                    <a16:rowId xmlns:a16="http://schemas.microsoft.com/office/drawing/2014/main" val="10004"/>
                  </a:ext>
                </a:extLst>
              </a:tr>
            </a:tbl>
          </a:graphicData>
        </a:graphic>
      </p:graphicFrame>
      <p:sp>
        <p:nvSpPr>
          <p:cNvPr id="2" name="Slide Number Placeholder 1"/>
          <p:cNvSpPr>
            <a:spLocks noGrp="1"/>
          </p:cNvSpPr>
          <p:nvPr>
            <p:ph type="sldNum" sz="quarter" idx="12"/>
          </p:nvPr>
        </p:nvSpPr>
        <p:spPr/>
        <p:txBody>
          <a:bodyPr/>
          <a:lstStyle/>
          <a:p>
            <a:fld id="{D57F1E4F-1CFF-5643-939E-217C01CDF565}" type="slidenum">
              <a:rPr lang="en-US" smtClean="0"/>
              <a:pPr/>
              <a:t>20</a:t>
            </a:fld>
            <a:endParaRPr lang="en-US"/>
          </a:p>
        </p:txBody>
      </p:sp>
    </p:spTree>
    <p:extLst>
      <p:ext uri="{BB962C8B-B14F-4D97-AF65-F5344CB8AC3E}">
        <p14:creationId xmlns:p14="http://schemas.microsoft.com/office/powerpoint/2010/main" val="2883862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2649266725"/>
              </p:ext>
            </p:extLst>
          </p:nvPr>
        </p:nvGraphicFramePr>
        <p:xfrm>
          <a:off x="358307" y="-794081"/>
          <a:ext cx="9994233" cy="7652081"/>
        </p:xfrm>
        <a:graphic>
          <a:graphicData uri="http://schemas.openxmlformats.org/drawingml/2006/table">
            <a:tbl>
              <a:tblPr firstRow="1" bandRow="1">
                <a:tableStyleId>{5C22544A-7EE6-4342-B048-85BDC9FD1C3A}</a:tableStyleId>
              </a:tblPr>
              <a:tblGrid>
                <a:gridCol w="3331411">
                  <a:extLst>
                    <a:ext uri="{9D8B030D-6E8A-4147-A177-3AD203B41FA5}">
                      <a16:colId xmlns:a16="http://schemas.microsoft.com/office/drawing/2014/main" val="20000"/>
                    </a:ext>
                  </a:extLst>
                </a:gridCol>
                <a:gridCol w="3331411">
                  <a:extLst>
                    <a:ext uri="{9D8B030D-6E8A-4147-A177-3AD203B41FA5}">
                      <a16:colId xmlns:a16="http://schemas.microsoft.com/office/drawing/2014/main" val="20001"/>
                    </a:ext>
                  </a:extLst>
                </a:gridCol>
                <a:gridCol w="3331411">
                  <a:extLst>
                    <a:ext uri="{9D8B030D-6E8A-4147-A177-3AD203B41FA5}">
                      <a16:colId xmlns:a16="http://schemas.microsoft.com/office/drawing/2014/main" val="20002"/>
                    </a:ext>
                  </a:extLst>
                </a:gridCol>
              </a:tblGrid>
              <a:tr h="1797829">
                <a:tc>
                  <a:txBody>
                    <a:bodyPr/>
                    <a:lstStyle/>
                    <a:p>
                      <a:pPr algn="ctr"/>
                      <a:endParaRPr lang="en-US" sz="4800"/>
                    </a:p>
                    <a:p>
                      <a:pPr algn="ctr"/>
                      <a:r>
                        <a:rPr lang="en-US" sz="4800"/>
                        <a:t>#1</a:t>
                      </a:r>
                    </a:p>
                  </a:txBody>
                  <a:tcPr>
                    <a:solidFill>
                      <a:srgbClr val="000000"/>
                    </a:solidFill>
                  </a:tcPr>
                </a:tc>
                <a:tc>
                  <a:txBody>
                    <a:bodyPr/>
                    <a:lstStyle/>
                    <a:p>
                      <a:pPr algn="ctr"/>
                      <a:endParaRPr lang="en-US" sz="4800"/>
                    </a:p>
                    <a:p>
                      <a:pPr algn="ctr"/>
                      <a:r>
                        <a:rPr lang="en-US" sz="4800"/>
                        <a:t>#2</a:t>
                      </a:r>
                    </a:p>
                  </a:txBody>
                  <a:tcPr>
                    <a:solidFill>
                      <a:srgbClr val="000000"/>
                    </a:solidFill>
                  </a:tcPr>
                </a:tc>
                <a:tc>
                  <a:txBody>
                    <a:bodyPr/>
                    <a:lstStyle/>
                    <a:p>
                      <a:pPr algn="ctr"/>
                      <a:endParaRPr lang="en-US" sz="4800"/>
                    </a:p>
                    <a:p>
                      <a:pPr algn="ctr"/>
                      <a:r>
                        <a:rPr lang="en-US" sz="4800"/>
                        <a:t>#3</a:t>
                      </a:r>
                    </a:p>
                  </a:txBody>
                  <a:tcPr>
                    <a:solidFill>
                      <a:srgbClr val="000000"/>
                    </a:solidFill>
                  </a:tcPr>
                </a:tc>
                <a:extLst>
                  <a:ext uri="{0D108BD9-81ED-4DB2-BD59-A6C34878D82A}">
                    <a16:rowId xmlns:a16="http://schemas.microsoft.com/office/drawing/2014/main" val="10000"/>
                  </a:ext>
                </a:extLst>
              </a:tr>
              <a:tr h="1463563">
                <a:tc>
                  <a:txBody>
                    <a:bodyPr/>
                    <a:lstStyle/>
                    <a:p>
                      <a:pPr algn="ctr"/>
                      <a:r>
                        <a:rPr lang="en-US" sz="4800">
                          <a:solidFill>
                            <a:srgbClr val="00B050"/>
                          </a:solidFill>
                        </a:rPr>
                        <a:t>GREEN</a:t>
                      </a:r>
                    </a:p>
                  </a:txBody>
                  <a:tcPr>
                    <a:solidFill>
                      <a:srgbClr val="000000"/>
                    </a:solidFill>
                  </a:tcPr>
                </a:tc>
                <a:tc>
                  <a:txBody>
                    <a:bodyPr/>
                    <a:lstStyle/>
                    <a:p>
                      <a:pPr algn="ctr"/>
                      <a:r>
                        <a:rPr lang="en-US" sz="4800">
                          <a:solidFill>
                            <a:schemeClr val="accent4">
                              <a:lumMod val="60000"/>
                              <a:lumOff val="40000"/>
                            </a:schemeClr>
                          </a:solidFill>
                        </a:rPr>
                        <a:t>BLUE</a:t>
                      </a:r>
                    </a:p>
                  </a:txBody>
                  <a:tcPr>
                    <a:solidFill>
                      <a:srgbClr val="000000"/>
                    </a:solidFill>
                  </a:tcPr>
                </a:tc>
                <a:tc>
                  <a:txBody>
                    <a:bodyPr/>
                    <a:lstStyle/>
                    <a:p>
                      <a:pPr algn="ctr"/>
                      <a:r>
                        <a:rPr lang="en-US" sz="4800">
                          <a:solidFill>
                            <a:srgbClr val="00B050"/>
                          </a:solidFill>
                        </a:rPr>
                        <a:t>GREEN</a:t>
                      </a:r>
                    </a:p>
                  </a:txBody>
                  <a:tcPr>
                    <a:solidFill>
                      <a:srgbClr val="000000"/>
                    </a:solidFill>
                  </a:tcPr>
                </a:tc>
                <a:extLst>
                  <a:ext uri="{0D108BD9-81ED-4DB2-BD59-A6C34878D82A}">
                    <a16:rowId xmlns:a16="http://schemas.microsoft.com/office/drawing/2014/main" val="10001"/>
                  </a:ext>
                </a:extLst>
              </a:tr>
              <a:tr h="1463563">
                <a:tc>
                  <a:txBody>
                    <a:bodyPr/>
                    <a:lstStyle/>
                    <a:p>
                      <a:pPr algn="ctr"/>
                      <a:r>
                        <a:rPr lang="en-US" sz="4800">
                          <a:solidFill>
                            <a:srgbClr val="FF0000"/>
                          </a:solidFill>
                        </a:rPr>
                        <a:t>RED</a:t>
                      </a:r>
                    </a:p>
                  </a:txBody>
                  <a:tcPr>
                    <a:solidFill>
                      <a:srgbClr val="000000"/>
                    </a:solidFill>
                  </a:tcPr>
                </a:tc>
                <a:tc>
                  <a:txBody>
                    <a:bodyPr/>
                    <a:lstStyle/>
                    <a:p>
                      <a:pPr algn="ctr"/>
                      <a:r>
                        <a:rPr lang="en-US" sz="4800">
                          <a:solidFill>
                            <a:srgbClr val="FFFF00"/>
                          </a:solidFill>
                        </a:rPr>
                        <a:t>YELLOW</a:t>
                      </a:r>
                    </a:p>
                  </a:txBody>
                  <a:tcPr>
                    <a:solidFill>
                      <a:srgbClr val="000000"/>
                    </a:solidFill>
                  </a:tcPr>
                </a:tc>
                <a:tc>
                  <a:txBody>
                    <a:bodyPr/>
                    <a:lstStyle/>
                    <a:p>
                      <a:pPr algn="ctr"/>
                      <a:r>
                        <a:rPr lang="en-US" sz="4800">
                          <a:solidFill>
                            <a:srgbClr val="FFFF00"/>
                          </a:solidFill>
                        </a:rPr>
                        <a:t>YELLOW</a:t>
                      </a:r>
                    </a:p>
                  </a:txBody>
                  <a:tcPr>
                    <a:solidFill>
                      <a:srgbClr val="000000"/>
                    </a:solidFill>
                  </a:tcPr>
                </a:tc>
                <a:extLst>
                  <a:ext uri="{0D108BD9-81ED-4DB2-BD59-A6C34878D82A}">
                    <a16:rowId xmlns:a16="http://schemas.microsoft.com/office/drawing/2014/main" val="10002"/>
                  </a:ext>
                </a:extLst>
              </a:tr>
              <a:tr h="1463563">
                <a:tc>
                  <a:txBody>
                    <a:bodyPr/>
                    <a:lstStyle/>
                    <a:p>
                      <a:pPr algn="ctr"/>
                      <a:r>
                        <a:rPr lang="en-US" sz="4800">
                          <a:solidFill>
                            <a:srgbClr val="7030A0"/>
                          </a:solidFill>
                        </a:rPr>
                        <a:t>PURPLE</a:t>
                      </a:r>
                    </a:p>
                  </a:txBody>
                  <a:tcPr>
                    <a:solidFill>
                      <a:srgbClr val="000000"/>
                    </a:solidFill>
                  </a:tcPr>
                </a:tc>
                <a:tc>
                  <a:txBody>
                    <a:bodyPr/>
                    <a:lstStyle/>
                    <a:p>
                      <a:pPr algn="ctr"/>
                      <a:r>
                        <a:rPr lang="en-US" sz="4800">
                          <a:solidFill>
                            <a:schemeClr val="accent4">
                              <a:lumMod val="60000"/>
                              <a:lumOff val="40000"/>
                            </a:schemeClr>
                          </a:solidFill>
                        </a:rPr>
                        <a:t>BLUE</a:t>
                      </a:r>
                    </a:p>
                  </a:txBody>
                  <a:tcPr>
                    <a:solidFill>
                      <a:srgbClr val="000000"/>
                    </a:solidFill>
                  </a:tcPr>
                </a:tc>
                <a:tc>
                  <a:txBody>
                    <a:bodyPr/>
                    <a:lstStyle/>
                    <a:p>
                      <a:pPr algn="ctr"/>
                      <a:r>
                        <a:rPr lang="en-US" sz="4800">
                          <a:solidFill>
                            <a:srgbClr val="FF0000"/>
                          </a:solidFill>
                        </a:rPr>
                        <a:t>RED</a:t>
                      </a:r>
                    </a:p>
                  </a:txBody>
                  <a:tcPr>
                    <a:solidFill>
                      <a:srgbClr val="000000"/>
                    </a:solidFill>
                  </a:tcPr>
                </a:tc>
                <a:extLst>
                  <a:ext uri="{0D108BD9-81ED-4DB2-BD59-A6C34878D82A}">
                    <a16:rowId xmlns:a16="http://schemas.microsoft.com/office/drawing/2014/main" val="10003"/>
                  </a:ext>
                </a:extLst>
              </a:tr>
              <a:tr h="1463563">
                <a:tc>
                  <a:txBody>
                    <a:bodyPr/>
                    <a:lstStyle/>
                    <a:p>
                      <a:pPr algn="ctr"/>
                      <a:r>
                        <a:rPr lang="en-US" sz="4800">
                          <a:solidFill>
                            <a:srgbClr val="00B050"/>
                          </a:solidFill>
                        </a:rPr>
                        <a:t>GREEN</a:t>
                      </a:r>
                    </a:p>
                  </a:txBody>
                  <a:tcPr>
                    <a:solidFill>
                      <a:srgbClr val="000000"/>
                    </a:solidFill>
                  </a:tcPr>
                </a:tc>
                <a:tc>
                  <a:txBody>
                    <a:bodyPr/>
                    <a:lstStyle/>
                    <a:p>
                      <a:pPr algn="ctr"/>
                      <a:r>
                        <a:rPr lang="en-US" sz="4800">
                          <a:solidFill>
                            <a:srgbClr val="FFFF00"/>
                          </a:solidFill>
                        </a:rPr>
                        <a:t>YELLOW</a:t>
                      </a:r>
                    </a:p>
                  </a:txBody>
                  <a:tcPr>
                    <a:solidFill>
                      <a:srgbClr val="000000"/>
                    </a:solidFill>
                  </a:tcPr>
                </a:tc>
                <a:tc>
                  <a:txBody>
                    <a:bodyPr/>
                    <a:lstStyle/>
                    <a:p>
                      <a:pPr algn="ctr"/>
                      <a:r>
                        <a:rPr lang="en-US" sz="4800">
                          <a:solidFill>
                            <a:srgbClr val="7030A0"/>
                          </a:solidFill>
                        </a:rPr>
                        <a:t>PURPLE</a:t>
                      </a:r>
                    </a:p>
                  </a:txBody>
                  <a:tcPr>
                    <a:solidFill>
                      <a:srgbClr val="000000"/>
                    </a:solidFill>
                  </a:tcPr>
                </a:tc>
                <a:extLst>
                  <a:ext uri="{0D108BD9-81ED-4DB2-BD59-A6C34878D82A}">
                    <a16:rowId xmlns:a16="http://schemas.microsoft.com/office/drawing/2014/main" val="10004"/>
                  </a:ext>
                </a:extLst>
              </a:tr>
            </a:tbl>
          </a:graphicData>
        </a:graphic>
      </p:graphicFrame>
      <p:sp>
        <p:nvSpPr>
          <p:cNvPr id="2" name="Slide Number Placeholder 1"/>
          <p:cNvSpPr>
            <a:spLocks noGrp="1"/>
          </p:cNvSpPr>
          <p:nvPr>
            <p:ph type="sldNum" sz="quarter" idx="12"/>
          </p:nvPr>
        </p:nvSpPr>
        <p:spPr/>
        <p:txBody>
          <a:bodyPr/>
          <a:lstStyle/>
          <a:p>
            <a:fld id="{D57F1E4F-1CFF-5643-939E-217C01CDF565}" type="slidenum">
              <a:rPr lang="en-US" smtClean="0"/>
              <a:pPr/>
              <a:t>21</a:t>
            </a:fld>
            <a:endParaRPr lang="en-US"/>
          </a:p>
        </p:txBody>
      </p:sp>
    </p:spTree>
    <p:extLst>
      <p:ext uri="{BB962C8B-B14F-4D97-AF65-F5344CB8AC3E}">
        <p14:creationId xmlns:p14="http://schemas.microsoft.com/office/powerpoint/2010/main" val="2475107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2794720989"/>
              </p:ext>
            </p:extLst>
          </p:nvPr>
        </p:nvGraphicFramePr>
        <p:xfrm>
          <a:off x="342266" y="-390859"/>
          <a:ext cx="10010274" cy="7248859"/>
        </p:xfrm>
        <a:graphic>
          <a:graphicData uri="http://schemas.openxmlformats.org/drawingml/2006/table">
            <a:tbl>
              <a:tblPr firstRow="1" bandRow="1">
                <a:tableStyleId>{5C22544A-7EE6-4342-B048-85BDC9FD1C3A}</a:tableStyleId>
              </a:tblPr>
              <a:tblGrid>
                <a:gridCol w="3336758">
                  <a:extLst>
                    <a:ext uri="{9D8B030D-6E8A-4147-A177-3AD203B41FA5}">
                      <a16:colId xmlns:a16="http://schemas.microsoft.com/office/drawing/2014/main" val="20000"/>
                    </a:ext>
                  </a:extLst>
                </a:gridCol>
                <a:gridCol w="3336758">
                  <a:extLst>
                    <a:ext uri="{9D8B030D-6E8A-4147-A177-3AD203B41FA5}">
                      <a16:colId xmlns:a16="http://schemas.microsoft.com/office/drawing/2014/main" val="20001"/>
                    </a:ext>
                  </a:extLst>
                </a:gridCol>
                <a:gridCol w="3336758">
                  <a:extLst>
                    <a:ext uri="{9D8B030D-6E8A-4147-A177-3AD203B41FA5}">
                      <a16:colId xmlns:a16="http://schemas.microsoft.com/office/drawing/2014/main" val="20002"/>
                    </a:ext>
                  </a:extLst>
                </a:gridCol>
              </a:tblGrid>
              <a:tr h="1760483">
                <a:tc>
                  <a:txBody>
                    <a:bodyPr/>
                    <a:lstStyle/>
                    <a:p>
                      <a:pPr algn="ctr"/>
                      <a:endParaRPr lang="en-US" sz="4800"/>
                    </a:p>
                    <a:p>
                      <a:pPr algn="ctr"/>
                      <a:r>
                        <a:rPr lang="en-US" sz="4800"/>
                        <a:t>#1</a:t>
                      </a:r>
                    </a:p>
                  </a:txBody>
                  <a:tcPr>
                    <a:solidFill>
                      <a:srgbClr val="000000"/>
                    </a:solidFill>
                  </a:tcPr>
                </a:tc>
                <a:tc>
                  <a:txBody>
                    <a:bodyPr/>
                    <a:lstStyle/>
                    <a:p>
                      <a:pPr algn="ctr"/>
                      <a:endParaRPr lang="en-US" sz="4800"/>
                    </a:p>
                    <a:p>
                      <a:pPr algn="ctr"/>
                      <a:r>
                        <a:rPr lang="en-US" sz="4800"/>
                        <a:t>#2</a:t>
                      </a:r>
                    </a:p>
                  </a:txBody>
                  <a:tcPr>
                    <a:solidFill>
                      <a:srgbClr val="000000"/>
                    </a:solidFill>
                  </a:tcPr>
                </a:tc>
                <a:tc>
                  <a:txBody>
                    <a:bodyPr/>
                    <a:lstStyle/>
                    <a:p>
                      <a:pPr algn="ctr"/>
                      <a:endParaRPr lang="en-US" sz="4800"/>
                    </a:p>
                    <a:p>
                      <a:pPr algn="ctr"/>
                      <a:r>
                        <a:rPr lang="en-US" sz="4800"/>
                        <a:t>#3</a:t>
                      </a:r>
                    </a:p>
                  </a:txBody>
                  <a:tcPr>
                    <a:solidFill>
                      <a:srgbClr val="000000"/>
                    </a:solidFill>
                  </a:tcPr>
                </a:tc>
                <a:extLst>
                  <a:ext uri="{0D108BD9-81ED-4DB2-BD59-A6C34878D82A}">
                    <a16:rowId xmlns:a16="http://schemas.microsoft.com/office/drawing/2014/main" val="10000"/>
                  </a:ext>
                </a:extLst>
              </a:tr>
              <a:tr h="1372094">
                <a:tc>
                  <a:txBody>
                    <a:bodyPr/>
                    <a:lstStyle/>
                    <a:p>
                      <a:pPr algn="ctr"/>
                      <a:r>
                        <a:rPr lang="en-US" sz="4800">
                          <a:solidFill>
                            <a:srgbClr val="00B050"/>
                          </a:solidFill>
                        </a:rPr>
                        <a:t>RED</a:t>
                      </a:r>
                    </a:p>
                  </a:txBody>
                  <a:tcPr>
                    <a:solidFill>
                      <a:srgbClr val="000000"/>
                    </a:solidFill>
                  </a:tcPr>
                </a:tc>
                <a:tc>
                  <a:txBody>
                    <a:bodyPr/>
                    <a:lstStyle/>
                    <a:p>
                      <a:pPr algn="ctr"/>
                      <a:r>
                        <a:rPr lang="en-US" sz="4800">
                          <a:solidFill>
                            <a:schemeClr val="accent4">
                              <a:lumMod val="60000"/>
                              <a:lumOff val="40000"/>
                            </a:schemeClr>
                          </a:solidFill>
                        </a:rPr>
                        <a:t>GREEN</a:t>
                      </a:r>
                    </a:p>
                  </a:txBody>
                  <a:tcPr>
                    <a:solidFill>
                      <a:srgbClr val="000000"/>
                    </a:solidFill>
                  </a:tcPr>
                </a:tc>
                <a:tc>
                  <a:txBody>
                    <a:bodyPr/>
                    <a:lstStyle/>
                    <a:p>
                      <a:pPr algn="ctr"/>
                      <a:r>
                        <a:rPr lang="en-US" sz="4800">
                          <a:solidFill>
                            <a:srgbClr val="00B050"/>
                          </a:solidFill>
                        </a:rPr>
                        <a:t>YELLOW</a:t>
                      </a:r>
                    </a:p>
                  </a:txBody>
                  <a:tcPr>
                    <a:solidFill>
                      <a:srgbClr val="000000"/>
                    </a:solidFill>
                  </a:tcPr>
                </a:tc>
                <a:extLst>
                  <a:ext uri="{0D108BD9-81ED-4DB2-BD59-A6C34878D82A}">
                    <a16:rowId xmlns:a16="http://schemas.microsoft.com/office/drawing/2014/main" val="10001"/>
                  </a:ext>
                </a:extLst>
              </a:tr>
              <a:tr h="1372094">
                <a:tc>
                  <a:txBody>
                    <a:bodyPr/>
                    <a:lstStyle/>
                    <a:p>
                      <a:pPr algn="ctr"/>
                      <a:r>
                        <a:rPr lang="en-US" sz="4800">
                          <a:solidFill>
                            <a:srgbClr val="FF0000"/>
                          </a:solidFill>
                        </a:rPr>
                        <a:t>BLUE</a:t>
                      </a:r>
                    </a:p>
                  </a:txBody>
                  <a:tcPr>
                    <a:solidFill>
                      <a:srgbClr val="000000"/>
                    </a:solidFill>
                  </a:tcPr>
                </a:tc>
                <a:tc>
                  <a:txBody>
                    <a:bodyPr/>
                    <a:lstStyle/>
                    <a:p>
                      <a:pPr algn="ctr"/>
                      <a:r>
                        <a:rPr lang="en-US" sz="4800">
                          <a:solidFill>
                            <a:srgbClr val="FFFF00"/>
                          </a:solidFill>
                        </a:rPr>
                        <a:t>GREEN</a:t>
                      </a:r>
                    </a:p>
                  </a:txBody>
                  <a:tcPr>
                    <a:solidFill>
                      <a:srgbClr val="000000"/>
                    </a:solidFill>
                  </a:tcPr>
                </a:tc>
                <a:tc>
                  <a:txBody>
                    <a:bodyPr/>
                    <a:lstStyle/>
                    <a:p>
                      <a:pPr algn="ctr"/>
                      <a:r>
                        <a:rPr lang="en-US" sz="4800">
                          <a:solidFill>
                            <a:srgbClr val="FFFF00"/>
                          </a:solidFill>
                        </a:rPr>
                        <a:t>BROWN</a:t>
                      </a:r>
                    </a:p>
                  </a:txBody>
                  <a:tcPr>
                    <a:solidFill>
                      <a:srgbClr val="000000"/>
                    </a:solidFill>
                  </a:tcPr>
                </a:tc>
                <a:extLst>
                  <a:ext uri="{0D108BD9-81ED-4DB2-BD59-A6C34878D82A}">
                    <a16:rowId xmlns:a16="http://schemas.microsoft.com/office/drawing/2014/main" val="10002"/>
                  </a:ext>
                </a:extLst>
              </a:tr>
              <a:tr h="1372094">
                <a:tc>
                  <a:txBody>
                    <a:bodyPr/>
                    <a:lstStyle/>
                    <a:p>
                      <a:pPr algn="ctr"/>
                      <a:r>
                        <a:rPr lang="en-US" sz="4800">
                          <a:solidFill>
                            <a:srgbClr val="7030A0"/>
                          </a:solidFill>
                        </a:rPr>
                        <a:t>RED</a:t>
                      </a:r>
                    </a:p>
                  </a:txBody>
                  <a:tcPr>
                    <a:solidFill>
                      <a:srgbClr val="000000"/>
                    </a:solidFill>
                  </a:tcPr>
                </a:tc>
                <a:tc>
                  <a:txBody>
                    <a:bodyPr/>
                    <a:lstStyle/>
                    <a:p>
                      <a:pPr algn="ctr"/>
                      <a:r>
                        <a:rPr lang="en-US" sz="4800">
                          <a:solidFill>
                            <a:schemeClr val="accent4">
                              <a:lumMod val="60000"/>
                              <a:lumOff val="40000"/>
                            </a:schemeClr>
                          </a:solidFill>
                        </a:rPr>
                        <a:t>YELLOW</a:t>
                      </a:r>
                    </a:p>
                  </a:txBody>
                  <a:tcPr>
                    <a:solidFill>
                      <a:srgbClr val="000000"/>
                    </a:solidFill>
                  </a:tcPr>
                </a:tc>
                <a:tc>
                  <a:txBody>
                    <a:bodyPr/>
                    <a:lstStyle/>
                    <a:p>
                      <a:pPr algn="ctr"/>
                      <a:r>
                        <a:rPr lang="en-US" sz="4800">
                          <a:solidFill>
                            <a:srgbClr val="FF0000"/>
                          </a:solidFill>
                        </a:rPr>
                        <a:t>BLUE</a:t>
                      </a:r>
                    </a:p>
                  </a:txBody>
                  <a:tcPr>
                    <a:solidFill>
                      <a:srgbClr val="000000"/>
                    </a:solidFill>
                  </a:tcPr>
                </a:tc>
                <a:extLst>
                  <a:ext uri="{0D108BD9-81ED-4DB2-BD59-A6C34878D82A}">
                    <a16:rowId xmlns:a16="http://schemas.microsoft.com/office/drawing/2014/main" val="10003"/>
                  </a:ext>
                </a:extLst>
              </a:tr>
              <a:tr h="1372094">
                <a:tc>
                  <a:txBody>
                    <a:bodyPr/>
                    <a:lstStyle/>
                    <a:p>
                      <a:pPr algn="ctr"/>
                      <a:r>
                        <a:rPr lang="en-US" sz="4800">
                          <a:solidFill>
                            <a:srgbClr val="00B050"/>
                          </a:solidFill>
                        </a:rPr>
                        <a:t>BROWN</a:t>
                      </a:r>
                    </a:p>
                  </a:txBody>
                  <a:tcPr>
                    <a:solidFill>
                      <a:srgbClr val="000000"/>
                    </a:solidFill>
                  </a:tcPr>
                </a:tc>
                <a:tc>
                  <a:txBody>
                    <a:bodyPr/>
                    <a:lstStyle/>
                    <a:p>
                      <a:pPr algn="ctr"/>
                      <a:r>
                        <a:rPr lang="en-US" sz="4800">
                          <a:solidFill>
                            <a:srgbClr val="FFFF00"/>
                          </a:solidFill>
                        </a:rPr>
                        <a:t>BROWN</a:t>
                      </a:r>
                    </a:p>
                  </a:txBody>
                  <a:tcPr>
                    <a:solidFill>
                      <a:srgbClr val="000000"/>
                    </a:solidFill>
                  </a:tcPr>
                </a:tc>
                <a:tc>
                  <a:txBody>
                    <a:bodyPr/>
                    <a:lstStyle/>
                    <a:p>
                      <a:pPr algn="ctr"/>
                      <a:r>
                        <a:rPr lang="en-US" sz="4800">
                          <a:solidFill>
                            <a:srgbClr val="7030A0"/>
                          </a:solidFill>
                        </a:rPr>
                        <a:t>BLUE</a:t>
                      </a:r>
                    </a:p>
                  </a:txBody>
                  <a:tcPr>
                    <a:solidFill>
                      <a:srgbClr val="000000"/>
                    </a:solidFill>
                  </a:tcPr>
                </a:tc>
                <a:extLst>
                  <a:ext uri="{0D108BD9-81ED-4DB2-BD59-A6C34878D82A}">
                    <a16:rowId xmlns:a16="http://schemas.microsoft.com/office/drawing/2014/main" val="10004"/>
                  </a:ext>
                </a:extLst>
              </a:tr>
            </a:tbl>
          </a:graphicData>
        </a:graphic>
      </p:graphicFrame>
      <p:sp>
        <p:nvSpPr>
          <p:cNvPr id="2" name="Slide Number Placeholder 1"/>
          <p:cNvSpPr>
            <a:spLocks noGrp="1"/>
          </p:cNvSpPr>
          <p:nvPr>
            <p:ph type="sldNum" sz="quarter" idx="12"/>
          </p:nvPr>
        </p:nvSpPr>
        <p:spPr/>
        <p:txBody>
          <a:bodyPr/>
          <a:lstStyle/>
          <a:p>
            <a:fld id="{D57F1E4F-1CFF-5643-939E-217C01CDF565}" type="slidenum">
              <a:rPr lang="en-US" smtClean="0"/>
              <a:pPr/>
              <a:t>22</a:t>
            </a:fld>
            <a:endParaRPr lang="en-US"/>
          </a:p>
        </p:txBody>
      </p:sp>
    </p:spTree>
    <p:extLst>
      <p:ext uri="{BB962C8B-B14F-4D97-AF65-F5344CB8AC3E}">
        <p14:creationId xmlns:p14="http://schemas.microsoft.com/office/powerpoint/2010/main" val="10071814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36558F0-10D5-E944-BADC-324C88A74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452" y="-227075"/>
            <a:ext cx="9099088" cy="7801480"/>
          </a:xfrm>
          <a:prstGeom prst="rect">
            <a:avLst/>
          </a:prstGeom>
        </p:spPr>
      </p:pic>
      <p:pic>
        <p:nvPicPr>
          <p:cNvPr id="5" name="Content Placeholder 3">
            <a:extLst>
              <a:ext uri="{FF2B5EF4-FFF2-40B4-BE49-F238E27FC236}">
                <a16:creationId xmlns:a16="http://schemas.microsoft.com/office/drawing/2014/main" id="{286280BA-40EF-CB45-BD96-26E3D7588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662" y="-227075"/>
            <a:ext cx="9276836" cy="7953880"/>
          </a:xfrm>
          <a:prstGeom prst="rect">
            <a:avLst/>
          </a:prstGeom>
        </p:spPr>
      </p:pic>
      <p:sp>
        <p:nvSpPr>
          <p:cNvPr id="2" name="Slide Number Placeholder 1"/>
          <p:cNvSpPr>
            <a:spLocks noGrp="1"/>
          </p:cNvSpPr>
          <p:nvPr>
            <p:ph type="sldNum" sz="quarter" idx="12"/>
          </p:nvPr>
        </p:nvSpPr>
        <p:spPr/>
        <p:txBody>
          <a:bodyPr/>
          <a:lstStyle/>
          <a:p>
            <a:fld id="{D57F1E4F-1CFF-5643-939E-217C01CDF565}" type="slidenum">
              <a:rPr lang="en-US" smtClean="0"/>
              <a:pPr/>
              <a:t>23</a:t>
            </a:fld>
            <a:endParaRPr lang="en-US"/>
          </a:p>
        </p:txBody>
      </p:sp>
    </p:spTree>
    <p:extLst>
      <p:ext uri="{BB962C8B-B14F-4D97-AF65-F5344CB8AC3E}">
        <p14:creationId xmlns:p14="http://schemas.microsoft.com/office/powerpoint/2010/main" val="3417141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915566-031A-B748-A5B7-C8177BE42EDE}"/>
              </a:ext>
            </a:extLst>
          </p:cNvPr>
          <p:cNvPicPr>
            <a:picLocks noChangeAspect="1"/>
          </p:cNvPicPr>
          <p:nvPr/>
        </p:nvPicPr>
        <p:blipFill>
          <a:blip r:embed="rId3"/>
          <a:stretch>
            <a:fillRect/>
          </a:stretch>
        </p:blipFill>
        <p:spPr>
          <a:xfrm>
            <a:off x="418730" y="2303090"/>
            <a:ext cx="3190744" cy="4213659"/>
          </a:xfrm>
          <a:prstGeom prst="rect">
            <a:avLst/>
          </a:prstGeom>
        </p:spPr>
      </p:pic>
      <p:sp>
        <p:nvSpPr>
          <p:cNvPr id="2" name="Title 1"/>
          <p:cNvSpPr>
            <a:spLocks noGrp="1"/>
          </p:cNvSpPr>
          <p:nvPr>
            <p:ph type="title"/>
          </p:nvPr>
        </p:nvSpPr>
        <p:spPr>
          <a:xfrm>
            <a:off x="850232" y="657725"/>
            <a:ext cx="10459451" cy="1283369"/>
          </a:xfrm>
        </p:spPr>
        <p:txBody>
          <a:bodyPr>
            <a:noAutofit/>
          </a:bodyPr>
          <a:lstStyle/>
          <a:p>
            <a:r>
              <a:rPr lang="en-US" sz="4400" b="1"/>
              <a:t>When are we MOST susceptible to 		     </a:t>
            </a:r>
            <a:br>
              <a:rPr lang="en-US" sz="4400" b="1"/>
            </a:br>
            <a:r>
              <a:rPr lang="en-US" sz="4400" b="1"/>
              <a:t>                     Implicit Bias?</a:t>
            </a:r>
          </a:p>
        </p:txBody>
      </p:sp>
      <p:sp>
        <p:nvSpPr>
          <p:cNvPr id="3" name="Content Placeholder 2"/>
          <p:cNvSpPr>
            <a:spLocks noGrp="1"/>
          </p:cNvSpPr>
          <p:nvPr>
            <p:ph idx="1"/>
          </p:nvPr>
        </p:nvSpPr>
        <p:spPr>
          <a:xfrm>
            <a:off x="3753853" y="2627563"/>
            <a:ext cx="8438147" cy="4230437"/>
          </a:xfrm>
        </p:spPr>
        <p:txBody>
          <a:bodyPr>
            <a:normAutofit/>
          </a:bodyPr>
          <a:lstStyle/>
          <a:p>
            <a:r>
              <a:rPr lang="en-US" sz="3600"/>
              <a:t>High pressure situations.</a:t>
            </a:r>
          </a:p>
          <a:p>
            <a:r>
              <a:rPr lang="en-US" sz="3600"/>
              <a:t>Certain emotional states.</a:t>
            </a:r>
          </a:p>
          <a:p>
            <a:r>
              <a:rPr lang="en-US" sz="3600"/>
              <a:t>Ambiguity in judgment.</a:t>
            </a:r>
          </a:p>
          <a:p>
            <a:r>
              <a:rPr lang="en-US" sz="3600"/>
              <a:t>Low-effort cognitive processing.</a:t>
            </a:r>
          </a:p>
          <a:p>
            <a:r>
              <a:rPr lang="en-US" sz="3600"/>
              <a:t>Lack of opportunities for feedback.</a:t>
            </a:r>
          </a:p>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24</a:t>
            </a:fld>
            <a:endParaRPr lang="en-US"/>
          </a:p>
        </p:txBody>
      </p:sp>
    </p:spTree>
    <p:extLst>
      <p:ext uri="{BB962C8B-B14F-4D97-AF65-F5344CB8AC3E}">
        <p14:creationId xmlns:p14="http://schemas.microsoft.com/office/powerpoint/2010/main" val="1065405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562AC-9ADA-4848-8E79-E83B579E26EE}"/>
              </a:ext>
            </a:extLst>
          </p:cNvPr>
          <p:cNvSpPr>
            <a:spLocks noGrp="1"/>
          </p:cNvSpPr>
          <p:nvPr>
            <p:ph type="title"/>
          </p:nvPr>
        </p:nvSpPr>
        <p:spPr>
          <a:xfrm>
            <a:off x="882317" y="973668"/>
            <a:ext cx="10331116" cy="706964"/>
          </a:xfrm>
        </p:spPr>
        <p:txBody>
          <a:bodyPr/>
          <a:lstStyle/>
          <a:p>
            <a:r>
              <a:rPr lang="en-US" sz="4400" b="1"/>
              <a:t>Harvard Implicit Association Test</a:t>
            </a:r>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7320" y="2647314"/>
            <a:ext cx="4454968" cy="3336926"/>
          </a:xfrm>
          <a:prstGeom prst="rect">
            <a:avLst/>
          </a:prstGeom>
        </p:spPr>
      </p:pic>
      <p:sp>
        <p:nvSpPr>
          <p:cNvPr id="3" name="Slide Number Placeholder 2"/>
          <p:cNvSpPr>
            <a:spLocks noGrp="1"/>
          </p:cNvSpPr>
          <p:nvPr>
            <p:ph type="sldNum" sz="quarter" idx="12"/>
          </p:nvPr>
        </p:nvSpPr>
        <p:spPr/>
        <p:txBody>
          <a:bodyPr/>
          <a:lstStyle/>
          <a:p>
            <a:fld id="{D57F1E4F-1CFF-5643-939E-217C01CDF565}" type="slidenum">
              <a:rPr lang="en-US" smtClean="0"/>
              <a:pPr/>
              <a:t>25</a:t>
            </a:fld>
            <a:endParaRPr lang="en-US"/>
          </a:p>
        </p:txBody>
      </p:sp>
    </p:spTree>
    <p:extLst>
      <p:ext uri="{BB962C8B-B14F-4D97-AF65-F5344CB8AC3E}">
        <p14:creationId xmlns:p14="http://schemas.microsoft.com/office/powerpoint/2010/main" val="33171760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562AC-9ADA-4848-8E79-E83B579E26EE}"/>
              </a:ext>
            </a:extLst>
          </p:cNvPr>
          <p:cNvSpPr>
            <a:spLocks noGrp="1"/>
          </p:cNvSpPr>
          <p:nvPr>
            <p:ph type="title"/>
          </p:nvPr>
        </p:nvSpPr>
        <p:spPr>
          <a:xfrm>
            <a:off x="882317" y="973668"/>
            <a:ext cx="10331116" cy="706964"/>
          </a:xfrm>
        </p:spPr>
        <p:txBody>
          <a:bodyPr/>
          <a:lstStyle/>
          <a:p>
            <a:r>
              <a:rPr lang="en-US" sz="4400" b="1"/>
              <a:t>Harvard Implicit Association Test</a:t>
            </a:r>
          </a:p>
        </p:txBody>
      </p:sp>
      <p:pic>
        <p:nvPicPr>
          <p:cNvPr id="5" name="Lesson 5 IB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3" name="Slide Number Placeholder 2"/>
          <p:cNvSpPr>
            <a:spLocks noGrp="1"/>
          </p:cNvSpPr>
          <p:nvPr>
            <p:ph type="sldNum" sz="quarter" idx="12"/>
          </p:nvPr>
        </p:nvSpPr>
        <p:spPr/>
        <p:txBody>
          <a:bodyPr/>
          <a:lstStyle/>
          <a:p>
            <a:fld id="{D57F1E4F-1CFF-5643-939E-217C01CDF565}" type="slidenum">
              <a:rPr lang="en-US" smtClean="0"/>
              <a:pPr/>
              <a:t>26</a:t>
            </a:fld>
            <a:endParaRPr lang="en-US"/>
          </a:p>
        </p:txBody>
      </p:sp>
    </p:spTree>
    <p:extLst>
      <p:ext uri="{BB962C8B-B14F-4D97-AF65-F5344CB8AC3E}">
        <p14:creationId xmlns:p14="http://schemas.microsoft.com/office/powerpoint/2010/main" val="35300583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 </a:t>
            </a:r>
            <a:r>
              <a:rPr lang="en-US" b="1"/>
              <a:t>Perceptions </a:t>
            </a:r>
            <a:br>
              <a:rPr lang="en-US" b="1"/>
            </a:br>
            <a:r>
              <a:rPr lang="en-US" b="1"/>
              <a:t>&amp;</a:t>
            </a:r>
            <a:br>
              <a:rPr lang="en-US" b="1"/>
            </a:br>
            <a:r>
              <a:rPr lang="en-US" b="1"/>
              <a:t> Stereotypes </a:t>
            </a:r>
            <a:r>
              <a:rPr lang="en-US"/>
              <a:t>	</a:t>
            </a:r>
          </a:p>
        </p:txBody>
      </p:sp>
      <p:sp>
        <p:nvSpPr>
          <p:cNvPr id="3" name="Text Placeholder 2"/>
          <p:cNvSpPr>
            <a:spLocks noGrp="1"/>
          </p:cNvSpPr>
          <p:nvPr>
            <p:ph type="body" idx="1"/>
          </p:nvPr>
        </p:nvSpPr>
        <p:spPr/>
        <p:txBody>
          <a:bodyPr/>
          <a:lstStyle/>
          <a:p>
            <a:r>
              <a:rPr lang="en-US" b="1"/>
              <a:t>Can it make an impact?</a:t>
            </a:r>
          </a:p>
        </p:txBody>
      </p:sp>
      <p:sp>
        <p:nvSpPr>
          <p:cNvPr id="4" name="Slide Number Placeholder 3"/>
          <p:cNvSpPr>
            <a:spLocks noGrp="1"/>
          </p:cNvSpPr>
          <p:nvPr>
            <p:ph type="sldNum" sz="quarter" idx="12"/>
          </p:nvPr>
        </p:nvSpPr>
        <p:spPr/>
        <p:txBody>
          <a:bodyPr/>
          <a:lstStyle/>
          <a:p>
            <a:fld id="{D57F1E4F-1CFF-5643-939E-217C01CDF565}" type="slidenum">
              <a:rPr lang="en-US" smtClean="0"/>
              <a:pPr/>
              <a:t>27</a:t>
            </a:fld>
            <a:endParaRPr lang="en-US"/>
          </a:p>
        </p:txBody>
      </p:sp>
    </p:spTree>
    <p:extLst>
      <p:ext uri="{BB962C8B-B14F-4D97-AF65-F5344CB8AC3E}">
        <p14:creationId xmlns:p14="http://schemas.microsoft.com/office/powerpoint/2010/main" val="612911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2700" y="1103313"/>
            <a:ext cx="8110538" cy="406401"/>
          </a:xfrm>
        </p:spPr>
        <p:txBody>
          <a:bodyPr>
            <a:noAutofit/>
          </a:bodyPr>
          <a:lstStyle/>
          <a:p>
            <a:pPr algn="ctr"/>
            <a:r>
              <a:rPr lang="en-US" sz="4400" b="1"/>
              <a:t>Perceptions</a:t>
            </a:r>
          </a:p>
        </p:txBody>
      </p:sp>
      <p:pic>
        <p:nvPicPr>
          <p:cNvPr id="13" name="man boss woman bossy">
            <a:hlinkClick r:id="" action="ppaction://media"/>
            <a:extLst>
              <a:ext uri="{FF2B5EF4-FFF2-40B4-BE49-F238E27FC236}">
                <a16:creationId xmlns:a16="http://schemas.microsoft.com/office/drawing/2014/main" id="{21336193-74C5-4387-986C-858D8B8DC53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01053" y="0"/>
            <a:ext cx="11319961" cy="6368774"/>
          </a:xfrm>
        </p:spPr>
      </p:pic>
      <p:sp>
        <p:nvSpPr>
          <p:cNvPr id="3" name="Slide Number Placeholder 2"/>
          <p:cNvSpPr>
            <a:spLocks noGrp="1"/>
          </p:cNvSpPr>
          <p:nvPr>
            <p:ph type="sldNum" sz="quarter" idx="12"/>
          </p:nvPr>
        </p:nvSpPr>
        <p:spPr/>
        <p:txBody>
          <a:bodyPr/>
          <a:lstStyle/>
          <a:p>
            <a:fld id="{D57F1E4F-1CFF-5643-939E-217C01CDF565}" type="slidenum">
              <a:rPr lang="en-US" smtClean="0"/>
              <a:pPr/>
              <a:t>28</a:t>
            </a:fld>
            <a:endParaRPr lang="en-US"/>
          </a:p>
        </p:txBody>
      </p:sp>
    </p:spTree>
    <p:extLst>
      <p:ext uri="{BB962C8B-B14F-4D97-AF65-F5344CB8AC3E}">
        <p14:creationId xmlns:p14="http://schemas.microsoft.com/office/powerpoint/2010/main" val="29063533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fullScrn="1">
              <p:cMediaNode vol="80000">
                <p:cTn id="7" fill="hold" display="0">
                  <p:stCondLst>
                    <p:cond delay="indefinite"/>
                  </p:stCondLst>
                </p:cTn>
                <p:tgtEl>
                  <p:spTgt spid="1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067F62-6F6F-BC4C-B7D6-8E93C2351541}"/>
              </a:ext>
            </a:extLst>
          </p:cNvPr>
          <p:cNvPicPr>
            <a:picLocks noChangeAspect="1"/>
          </p:cNvPicPr>
          <p:nvPr/>
        </p:nvPicPr>
        <p:blipFill>
          <a:blip r:embed="rId3"/>
          <a:stretch>
            <a:fillRect/>
          </a:stretch>
        </p:blipFill>
        <p:spPr>
          <a:xfrm>
            <a:off x="7994227" y="2838450"/>
            <a:ext cx="3520440" cy="3520440"/>
          </a:xfrm>
          <a:prstGeom prst="rect">
            <a:avLst/>
          </a:prstGeom>
        </p:spPr>
      </p:pic>
      <p:sp>
        <p:nvSpPr>
          <p:cNvPr id="2" name="Title 1"/>
          <p:cNvSpPr>
            <a:spLocks noGrp="1"/>
          </p:cNvSpPr>
          <p:nvPr>
            <p:ph type="title"/>
          </p:nvPr>
        </p:nvSpPr>
        <p:spPr>
          <a:xfrm>
            <a:off x="660400" y="783771"/>
            <a:ext cx="10854267" cy="896861"/>
          </a:xfrm>
        </p:spPr>
        <p:txBody>
          <a:bodyPr/>
          <a:lstStyle/>
          <a:p>
            <a:r>
              <a:rPr lang="en-US" sz="4400" b="1"/>
              <a:t>Perceptions Activity</a:t>
            </a:r>
          </a:p>
        </p:txBody>
      </p:sp>
      <p:sp>
        <p:nvSpPr>
          <p:cNvPr id="5" name="Content Placeholder 4">
            <a:extLst>
              <a:ext uri="{FF2B5EF4-FFF2-40B4-BE49-F238E27FC236}">
                <a16:creationId xmlns:a16="http://schemas.microsoft.com/office/drawing/2014/main" id="{8FE11251-60D5-7044-B9EC-61C1DC07E20F}"/>
              </a:ext>
            </a:extLst>
          </p:cNvPr>
          <p:cNvSpPr>
            <a:spLocks noGrp="1"/>
          </p:cNvSpPr>
          <p:nvPr>
            <p:ph idx="1"/>
          </p:nvPr>
        </p:nvSpPr>
        <p:spPr>
          <a:xfrm>
            <a:off x="573406" y="2441575"/>
            <a:ext cx="7018020" cy="3416300"/>
          </a:xfrm>
        </p:spPr>
        <p:txBody>
          <a:bodyPr/>
          <a:lstStyle/>
          <a:p>
            <a:pPr marL="0" indent="0">
              <a:buNone/>
            </a:pPr>
            <a:endParaRPr lang="en-US" sz="3600"/>
          </a:p>
          <a:p>
            <a:r>
              <a:rPr lang="en-US" sz="3600" b="1"/>
              <a:t>Write down </a:t>
            </a:r>
            <a:r>
              <a:rPr lang="en-US" sz="3600"/>
              <a:t>3-5 WORDS describing the person in each photo based                           on your first impression</a:t>
            </a:r>
          </a:p>
          <a:p>
            <a:pPr marL="0" indent="0">
              <a:buNone/>
            </a:pPr>
            <a:endParaRPr lang="en-US"/>
          </a:p>
          <a:p>
            <a:pPr marL="0" indent="0">
              <a:buNone/>
            </a:pPr>
            <a:endParaRPr lang="en-US"/>
          </a:p>
        </p:txBody>
      </p:sp>
      <p:sp>
        <p:nvSpPr>
          <p:cNvPr id="6" name="Rectangle 5"/>
          <p:cNvSpPr/>
          <p:nvPr/>
        </p:nvSpPr>
        <p:spPr>
          <a:xfrm>
            <a:off x="1136677" y="5989558"/>
            <a:ext cx="4437433" cy="369332"/>
          </a:xfrm>
          <a:prstGeom prst="rect">
            <a:avLst/>
          </a:prstGeom>
        </p:spPr>
        <p:txBody>
          <a:bodyPr wrap="none">
            <a:spAutoFit/>
          </a:bodyPr>
          <a:lstStyle/>
          <a:p>
            <a:r>
              <a:rPr lang="en-US"/>
              <a:t>OPM Police &amp; Youth Interactions 2017 </a:t>
            </a:r>
          </a:p>
        </p:txBody>
      </p:sp>
      <p:sp>
        <p:nvSpPr>
          <p:cNvPr id="4" name="Slide Number Placeholder 3"/>
          <p:cNvSpPr>
            <a:spLocks noGrp="1"/>
          </p:cNvSpPr>
          <p:nvPr>
            <p:ph type="sldNum" sz="quarter" idx="12"/>
          </p:nvPr>
        </p:nvSpPr>
        <p:spPr/>
        <p:txBody>
          <a:bodyPr/>
          <a:lstStyle/>
          <a:p>
            <a:fld id="{D57F1E4F-1CFF-5643-939E-217C01CDF565}" type="slidenum">
              <a:rPr lang="en-US" smtClean="0"/>
              <a:pPr/>
              <a:t>29</a:t>
            </a:fld>
            <a:endParaRPr lang="en-US"/>
          </a:p>
        </p:txBody>
      </p:sp>
    </p:spTree>
    <p:extLst>
      <p:ext uri="{BB962C8B-B14F-4D97-AF65-F5344CB8AC3E}">
        <p14:creationId xmlns:p14="http://schemas.microsoft.com/office/powerpoint/2010/main" val="3344646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BD8F7-93C3-4B39-92D9-4F67AF567F3E}"/>
              </a:ext>
            </a:extLst>
          </p:cNvPr>
          <p:cNvSpPr>
            <a:spLocks noGrp="1"/>
          </p:cNvSpPr>
          <p:nvPr>
            <p:ph type="title"/>
          </p:nvPr>
        </p:nvSpPr>
        <p:spPr/>
        <p:txBody>
          <a:bodyPr/>
          <a:lstStyle/>
          <a:p>
            <a:r>
              <a:rPr lang="en-US" dirty="0"/>
              <a:t>Pre-Surveys  &amp; Post Survey</a:t>
            </a:r>
          </a:p>
        </p:txBody>
      </p:sp>
      <p:graphicFrame>
        <p:nvGraphicFramePr>
          <p:cNvPr id="6" name="Content Placeholder 5">
            <a:extLst>
              <a:ext uri="{FF2B5EF4-FFF2-40B4-BE49-F238E27FC236}">
                <a16:creationId xmlns:a16="http://schemas.microsoft.com/office/drawing/2014/main" id="{D6A290F9-078B-43E3-A441-8E3CD9DF6E28}"/>
              </a:ext>
            </a:extLst>
          </p:cNvPr>
          <p:cNvGraphicFramePr>
            <a:graphicFrameLocks noGrp="1"/>
          </p:cNvGraphicFramePr>
          <p:nvPr>
            <p:ph idx="1"/>
            <p:extLst>
              <p:ext uri="{D42A27DB-BD31-4B8C-83A1-F6EECF244321}">
                <p14:modId xmlns:p14="http://schemas.microsoft.com/office/powerpoint/2010/main" val="2443904744"/>
              </p:ext>
            </p:extLst>
          </p:nvPr>
        </p:nvGraphicFramePr>
        <p:xfrm>
          <a:off x="1155700" y="2603499"/>
          <a:ext cx="9634220" cy="2504948"/>
        </p:xfrm>
        <a:graphic>
          <a:graphicData uri="http://schemas.openxmlformats.org/drawingml/2006/table">
            <a:tbl>
              <a:tblPr firstRow="1" bandRow="1">
                <a:noFill/>
                <a:tableStyleId>{5C22544A-7EE6-4342-B048-85BDC9FD1C3A}</a:tableStyleId>
              </a:tblPr>
              <a:tblGrid>
                <a:gridCol w="9634220">
                  <a:extLst>
                    <a:ext uri="{9D8B030D-6E8A-4147-A177-3AD203B41FA5}">
                      <a16:colId xmlns:a16="http://schemas.microsoft.com/office/drawing/2014/main" val="1058894015"/>
                    </a:ext>
                  </a:extLst>
                </a:gridCol>
              </a:tblGrid>
              <a:tr h="1334428">
                <a:tc>
                  <a:txBody>
                    <a:bodyPr/>
                    <a:lstStyle/>
                    <a:p>
                      <a:pPr algn="ctr" rtl="0" fontAlgn="base"/>
                      <a:r>
                        <a:rPr lang="en-US" sz="2400" b="1" u="none" strike="noStrike" dirty="0">
                          <a:solidFill>
                            <a:schemeClr val="tx1">
                              <a:lumMod val="75000"/>
                              <a:lumOff val="25000"/>
                            </a:schemeClr>
                          </a:solidFill>
                          <a:effectLst/>
                          <a:latin typeface="Calibri Light"/>
                        </a:rPr>
                        <a:t>Harvard Project Implicit </a:t>
                      </a:r>
                    </a:p>
                    <a:p>
                      <a:pPr algn="ctr" rtl="0" fontAlgn="base"/>
                      <a:r>
                        <a:rPr lang="en-US" sz="1800" b="0" u="none" strike="noStrike" dirty="0">
                          <a:solidFill>
                            <a:schemeClr val="tx1">
                              <a:lumMod val="75000"/>
                              <a:lumOff val="25000"/>
                            </a:schemeClr>
                          </a:solidFill>
                          <a:effectLst/>
                          <a:latin typeface="Calibri Light"/>
                        </a:rPr>
                        <a:t>Participants will click on the below link and select </a:t>
                      </a:r>
                      <a:r>
                        <a:rPr lang="en-US" sz="1800" b="0" u="sng" dirty="0">
                          <a:solidFill>
                            <a:schemeClr val="tx1">
                              <a:lumMod val="75000"/>
                              <a:lumOff val="25000"/>
                            </a:schemeClr>
                          </a:solidFill>
                          <a:effectLst/>
                          <a:latin typeface="Calibri Light"/>
                        </a:rPr>
                        <a:t>Project Implicit Featured Task</a:t>
                      </a:r>
                      <a:endParaRPr lang="en-US" sz="2000" dirty="0"/>
                    </a:p>
                    <a:p>
                      <a:pPr lvl="0" algn="ctr">
                        <a:buNone/>
                      </a:pPr>
                      <a:r>
                        <a:rPr lang="en-US" sz="1800" b="0" u="none" strike="noStrike" dirty="0">
                          <a:solidFill>
                            <a:schemeClr val="tx1">
                              <a:lumMod val="75000"/>
                              <a:lumOff val="25000"/>
                            </a:schemeClr>
                          </a:solidFill>
                          <a:effectLst/>
                          <a:latin typeface="Calibri Light"/>
                        </a:rPr>
                        <a:t>Then click on </a:t>
                      </a:r>
                      <a:r>
                        <a:rPr lang="en-US" sz="1800" b="0" u="sng" strike="noStrike" dirty="0">
                          <a:solidFill>
                            <a:schemeClr val="tx1">
                              <a:lumMod val="75000"/>
                              <a:lumOff val="25000"/>
                            </a:schemeClr>
                          </a:solidFill>
                          <a:effectLst/>
                          <a:latin typeface="Calibri Light"/>
                        </a:rPr>
                        <a:t>"Knowing this, I wish to proceed with the: "How we think about race/ethnicity"</a:t>
                      </a:r>
                      <a:r>
                        <a:rPr lang="en-US" sz="1800" b="0" u="none" strike="noStrike" dirty="0">
                          <a:solidFill>
                            <a:schemeClr val="tx1">
                              <a:lumMod val="75000"/>
                              <a:lumOff val="25000"/>
                            </a:schemeClr>
                          </a:solidFill>
                          <a:effectLst/>
                          <a:latin typeface="Calibri Light"/>
                        </a:rPr>
                        <a:t>    </a:t>
                      </a:r>
                    </a:p>
                    <a:p>
                      <a:pPr lvl="0" algn="ctr">
                        <a:buNone/>
                      </a:pPr>
                      <a:r>
                        <a:rPr lang="en-US" sz="1800" b="0" u="none" strike="noStrike" dirty="0">
                          <a:solidFill>
                            <a:schemeClr val="tx1">
                              <a:lumMod val="75000"/>
                              <a:lumOff val="25000"/>
                            </a:schemeClr>
                          </a:solidFill>
                          <a:effectLst/>
                          <a:latin typeface="Calibri Light"/>
                        </a:rPr>
                        <a:t>And finally select the Race IAT: </a:t>
                      </a:r>
                      <a:r>
                        <a:rPr lang="en-US" sz="1800" b="0" u="sng" strike="noStrike" dirty="0">
                          <a:solidFill>
                            <a:schemeClr val="tx1">
                              <a:lumMod val="75000"/>
                              <a:lumOff val="25000"/>
                            </a:schemeClr>
                          </a:solidFill>
                          <a:effectLst/>
                          <a:latin typeface="Calibri Light"/>
                          <a:hlinkClick r:id="rId3">
                            <a:extLst>
                              <a:ext uri="{A12FA001-AC4F-418D-AE19-62706E023703}">
                                <ahyp:hlinkClr xmlns:ahyp="http://schemas.microsoft.com/office/drawing/2018/hyperlinkcolor" val="tx"/>
                              </a:ext>
                            </a:extLst>
                          </a:hlinkClick>
                        </a:rPr>
                        <a:t>https://implicit.harvard.edu/implicit/selectatest.html</a:t>
                      </a:r>
                      <a:r>
                        <a:rPr lang="en-US" sz="1800" b="0" u="none" strike="noStrike" dirty="0">
                          <a:solidFill>
                            <a:schemeClr val="tx1">
                              <a:lumMod val="75000"/>
                              <a:lumOff val="25000"/>
                            </a:schemeClr>
                          </a:solidFill>
                          <a:effectLst/>
                          <a:latin typeface="Calibri Light"/>
                        </a:rPr>
                        <a:t> </a:t>
                      </a:r>
                      <a:r>
                        <a:rPr lang="en-US" sz="1800" b="0" dirty="0">
                          <a:solidFill>
                            <a:schemeClr val="tx1">
                              <a:lumMod val="75000"/>
                              <a:lumOff val="25000"/>
                            </a:schemeClr>
                          </a:solidFill>
                          <a:effectLst/>
                          <a:latin typeface="Calibri Light"/>
                        </a:rPr>
                        <a:t>​</a:t>
                      </a:r>
                      <a:endParaRPr lang="en-US" sz="1800" b="0" i="0" dirty="0">
                        <a:solidFill>
                          <a:schemeClr val="tx1">
                            <a:lumMod val="75000"/>
                            <a:lumOff val="25000"/>
                          </a:schemeClr>
                        </a:solidFill>
                        <a:effectLst/>
                        <a:latin typeface="Calibri Light"/>
                      </a:endParaRPr>
                    </a:p>
                  </a:txBody>
                  <a:tcPr marL="200914" marR="150685" marT="100457" marB="100457">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extLst>
                  <a:ext uri="{0D108BD9-81ED-4DB2-BD59-A6C34878D82A}">
                    <a16:rowId xmlns:a16="http://schemas.microsoft.com/office/drawing/2014/main" val="3637315181"/>
                  </a:ext>
                </a:extLst>
              </a:tr>
              <a:tr h="824573">
                <a:tc>
                  <a:txBody>
                    <a:bodyPr/>
                    <a:lstStyle/>
                    <a:p>
                      <a:pPr algn="ctr" rtl="0" fontAlgn="base"/>
                      <a:r>
                        <a:rPr lang="en-US" sz="2400" b="1" u="none" strike="noStrike" dirty="0">
                          <a:solidFill>
                            <a:schemeClr val="tx1">
                              <a:lumMod val="75000"/>
                              <a:lumOff val="25000"/>
                            </a:schemeClr>
                          </a:solidFill>
                          <a:effectLst/>
                          <a:latin typeface="Calibri Light"/>
                        </a:rPr>
                        <a:t>Pre -Survey</a:t>
                      </a:r>
                    </a:p>
                    <a:p>
                      <a:pPr algn="ctr" rtl="0" fontAlgn="base"/>
                      <a:r>
                        <a:rPr lang="en-US" sz="1800" b="0" u="sng" strike="noStrike" dirty="0">
                          <a:solidFill>
                            <a:schemeClr val="tx1">
                              <a:lumMod val="75000"/>
                              <a:lumOff val="25000"/>
                            </a:schemeClr>
                          </a:solidFill>
                          <a:effectLst/>
                          <a:latin typeface="Calibri Light"/>
                          <a:hlinkClick r:id="rId4">
                            <a:extLst>
                              <a:ext uri="{A12FA001-AC4F-418D-AE19-62706E023703}">
                                <ahyp:hlinkClr xmlns:ahyp="http://schemas.microsoft.com/office/drawing/2018/hyperlinkcolor" val="tx"/>
                              </a:ext>
                            </a:extLst>
                          </a:hlinkClick>
                        </a:rPr>
                        <a:t>https://forms.office.com/Pages/ResponsePage.aspx?id=-nyLEd2juUiwJjH_abtzi0s8RACPwuJLovtgPPSUTqZUNjBGMFpSNkhVQjRWS1ZEWkgySlZDN1hZMi4u</a:t>
                      </a:r>
                      <a:r>
                        <a:rPr lang="en-US" sz="1800" b="0" u="none" strike="noStrike" dirty="0">
                          <a:solidFill>
                            <a:schemeClr val="tx1">
                              <a:lumMod val="75000"/>
                              <a:lumOff val="25000"/>
                            </a:schemeClr>
                          </a:solidFill>
                          <a:effectLst/>
                          <a:latin typeface="Calibri Light"/>
                        </a:rPr>
                        <a:t> </a:t>
                      </a:r>
                      <a:r>
                        <a:rPr lang="en-US" sz="1800" b="0" dirty="0">
                          <a:solidFill>
                            <a:schemeClr val="tx1">
                              <a:lumMod val="75000"/>
                              <a:lumOff val="25000"/>
                            </a:schemeClr>
                          </a:solidFill>
                          <a:effectLst/>
                          <a:latin typeface="Calibri Light"/>
                        </a:rPr>
                        <a:t>​</a:t>
                      </a:r>
                      <a:endParaRPr lang="en-US" sz="1800" b="0" i="0" dirty="0">
                        <a:solidFill>
                          <a:schemeClr val="tx1">
                            <a:lumMod val="75000"/>
                            <a:lumOff val="25000"/>
                          </a:schemeClr>
                        </a:solidFill>
                        <a:effectLst/>
                        <a:latin typeface="Calibri Light"/>
                      </a:endParaRPr>
                    </a:p>
                  </a:txBody>
                  <a:tcPr marL="200914" marR="150685" marT="100457" marB="100457">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771305628"/>
                  </a:ext>
                </a:extLst>
              </a:tr>
            </a:tbl>
          </a:graphicData>
        </a:graphic>
      </p:graphicFrame>
      <p:sp>
        <p:nvSpPr>
          <p:cNvPr id="4" name="Slide Number Placeholder 3">
            <a:extLst>
              <a:ext uri="{FF2B5EF4-FFF2-40B4-BE49-F238E27FC236}">
                <a16:creationId xmlns:a16="http://schemas.microsoft.com/office/drawing/2014/main" id="{C143D668-0CBB-40A9-A6BA-DBC4903EBFD0}"/>
              </a:ext>
            </a:extLst>
          </p:cNvPr>
          <p:cNvSpPr>
            <a:spLocks noGrp="1"/>
          </p:cNvSpPr>
          <p:nvPr>
            <p:ph type="sldNum" sz="quarter" idx="12"/>
          </p:nvPr>
        </p:nvSpPr>
        <p:spPr/>
        <p:txBody>
          <a:bodyPr/>
          <a:lstStyle/>
          <a:p>
            <a:fld id="{D57F1E4F-1CFF-5643-939E-217C01CDF565}" type="slidenum">
              <a:rPr lang="en-US"/>
              <a:pPr/>
              <a:t>3</a:t>
            </a:fld>
            <a:endParaRPr lang="en-US"/>
          </a:p>
        </p:txBody>
      </p:sp>
      <p:sp>
        <p:nvSpPr>
          <p:cNvPr id="3" name="TextBox 2">
            <a:extLst>
              <a:ext uri="{FF2B5EF4-FFF2-40B4-BE49-F238E27FC236}">
                <a16:creationId xmlns:a16="http://schemas.microsoft.com/office/drawing/2014/main" id="{B037B42D-5604-4220-B36D-EF5E8AD5BD64}"/>
              </a:ext>
            </a:extLst>
          </p:cNvPr>
          <p:cNvSpPr txBox="1"/>
          <p:nvPr/>
        </p:nvSpPr>
        <p:spPr>
          <a:xfrm>
            <a:off x="1422400" y="5359399"/>
            <a:ext cx="9105900" cy="923330"/>
          </a:xfrm>
          <a:prstGeom prst="rect">
            <a:avLst/>
          </a:prstGeom>
          <a:noFill/>
        </p:spPr>
        <p:txBody>
          <a:bodyPr wrap="square" rtlCol="0">
            <a:spAutoFit/>
          </a:bodyPr>
          <a:lstStyle/>
          <a:p>
            <a:pPr algn="ctr"/>
            <a:r>
              <a:rPr lang="en-US" b="1" dirty="0"/>
              <a:t>In two weeks, you will receive the Post Survey, please complete it. The data gathered from the Pre &amp; Post Surveys will be submitted into a study and presented to the DCF Institutional Review Board. </a:t>
            </a:r>
          </a:p>
        </p:txBody>
      </p:sp>
    </p:spTree>
    <p:extLst>
      <p:ext uri="{BB962C8B-B14F-4D97-AF65-F5344CB8AC3E}">
        <p14:creationId xmlns:p14="http://schemas.microsoft.com/office/powerpoint/2010/main" val="2480813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783771"/>
            <a:ext cx="10854267" cy="896861"/>
          </a:xfrm>
        </p:spPr>
        <p:txBody>
          <a:bodyPr/>
          <a:lstStyle/>
          <a:p>
            <a:r>
              <a:rPr lang="en-US" sz="4400" b="1"/>
              <a:t>Photograph #1</a:t>
            </a:r>
          </a:p>
        </p:txBody>
      </p:sp>
      <p:pic>
        <p:nvPicPr>
          <p:cNvPr id="7" name="Content Placeholder 6" descr="P1000880">
            <a:extLst>
              <a:ext uri="{FF2B5EF4-FFF2-40B4-BE49-F238E27FC236}">
                <a16:creationId xmlns:a16="http://schemas.microsoft.com/office/drawing/2014/main" id="{C1AA1497-8292-1C4A-B5BF-025AA6D4CAB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87792" y="1182284"/>
            <a:ext cx="4252448" cy="5675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30</a:t>
            </a:fld>
            <a:endParaRPr lang="en-US"/>
          </a:p>
        </p:txBody>
      </p:sp>
    </p:spTree>
    <p:extLst>
      <p:ext uri="{BB962C8B-B14F-4D97-AF65-F5344CB8AC3E}">
        <p14:creationId xmlns:p14="http://schemas.microsoft.com/office/powerpoint/2010/main" val="772583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783771"/>
            <a:ext cx="10854267" cy="896861"/>
          </a:xfrm>
        </p:spPr>
        <p:txBody>
          <a:bodyPr/>
          <a:lstStyle/>
          <a:p>
            <a:r>
              <a:rPr lang="en-US" sz="4400" b="1"/>
              <a:t>Photograph #2</a:t>
            </a:r>
          </a:p>
        </p:txBody>
      </p:sp>
      <p:pic>
        <p:nvPicPr>
          <p:cNvPr id="5" name="Picture 2">
            <a:extLst>
              <a:ext uri="{FF2B5EF4-FFF2-40B4-BE49-F238E27FC236}">
                <a16:creationId xmlns:a16="http://schemas.microsoft.com/office/drawing/2014/main" id="{A3F4F90B-E85F-8B41-952A-72F6DB94C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436791"/>
            <a:ext cx="4088253" cy="5451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31</a:t>
            </a:fld>
            <a:endParaRPr lang="en-US"/>
          </a:p>
        </p:txBody>
      </p:sp>
    </p:spTree>
    <p:extLst>
      <p:ext uri="{BB962C8B-B14F-4D97-AF65-F5344CB8AC3E}">
        <p14:creationId xmlns:p14="http://schemas.microsoft.com/office/powerpoint/2010/main" val="3689560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783771"/>
            <a:ext cx="10854267" cy="896861"/>
          </a:xfrm>
        </p:spPr>
        <p:txBody>
          <a:bodyPr/>
          <a:lstStyle/>
          <a:p>
            <a:r>
              <a:rPr lang="en-US" sz="4400" b="1"/>
              <a:t>Photograph #3</a:t>
            </a:r>
          </a:p>
        </p:txBody>
      </p:sp>
      <p:pic>
        <p:nvPicPr>
          <p:cNvPr id="6" name="Picture 2" descr="P1000957">
            <a:extLst>
              <a:ext uri="{FF2B5EF4-FFF2-40B4-BE49-F238E27FC236}">
                <a16:creationId xmlns:a16="http://schemas.microsoft.com/office/drawing/2014/main" id="{A6D197ED-FE19-094F-8AAD-A163E8A2C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0680" y="1233649"/>
            <a:ext cx="4217035" cy="562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32</a:t>
            </a:fld>
            <a:endParaRPr lang="en-US"/>
          </a:p>
        </p:txBody>
      </p:sp>
    </p:spTree>
    <p:extLst>
      <p:ext uri="{BB962C8B-B14F-4D97-AF65-F5344CB8AC3E}">
        <p14:creationId xmlns:p14="http://schemas.microsoft.com/office/powerpoint/2010/main" val="1671326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783771"/>
            <a:ext cx="10854267" cy="896861"/>
          </a:xfrm>
        </p:spPr>
        <p:txBody>
          <a:bodyPr/>
          <a:lstStyle/>
          <a:p>
            <a:r>
              <a:rPr lang="en-US" sz="4400" b="1"/>
              <a:t>Photograph #4</a:t>
            </a:r>
          </a:p>
        </p:txBody>
      </p:sp>
      <p:pic>
        <p:nvPicPr>
          <p:cNvPr id="8" name="Picture 7" descr="P1000948">
            <a:extLst>
              <a:ext uri="{FF2B5EF4-FFF2-40B4-BE49-F238E27FC236}">
                <a16:creationId xmlns:a16="http://schemas.microsoft.com/office/drawing/2014/main" id="{1B4F8E9E-09F1-3C4F-A42A-95F5144413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6748" y="1395663"/>
            <a:ext cx="4096753" cy="546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33</a:t>
            </a:fld>
            <a:endParaRPr lang="en-US"/>
          </a:p>
        </p:txBody>
      </p:sp>
    </p:spTree>
    <p:extLst>
      <p:ext uri="{BB962C8B-B14F-4D97-AF65-F5344CB8AC3E}">
        <p14:creationId xmlns:p14="http://schemas.microsoft.com/office/powerpoint/2010/main" val="263181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783771"/>
            <a:ext cx="10854267" cy="896861"/>
          </a:xfrm>
        </p:spPr>
        <p:txBody>
          <a:bodyPr/>
          <a:lstStyle/>
          <a:p>
            <a:r>
              <a:rPr lang="en-US" sz="4400" b="1"/>
              <a:t>Photograph #5</a:t>
            </a:r>
          </a:p>
        </p:txBody>
      </p:sp>
      <p:pic>
        <p:nvPicPr>
          <p:cNvPr id="5" name="Picture 5" descr="P1000936">
            <a:extLst>
              <a:ext uri="{FF2B5EF4-FFF2-40B4-BE49-F238E27FC236}">
                <a16:creationId xmlns:a16="http://schemas.microsoft.com/office/drawing/2014/main" id="{8DDF022B-2FD3-AC43-8063-26E574348F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5801" y="1507958"/>
            <a:ext cx="3985292" cy="531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34</a:t>
            </a:fld>
            <a:endParaRPr lang="en-US"/>
          </a:p>
        </p:txBody>
      </p:sp>
    </p:spTree>
    <p:extLst>
      <p:ext uri="{BB962C8B-B14F-4D97-AF65-F5344CB8AC3E}">
        <p14:creationId xmlns:p14="http://schemas.microsoft.com/office/powerpoint/2010/main" val="18650212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783771"/>
            <a:ext cx="10854267" cy="896861"/>
          </a:xfrm>
        </p:spPr>
        <p:txBody>
          <a:bodyPr/>
          <a:lstStyle/>
          <a:p>
            <a:r>
              <a:rPr lang="en-US" sz="4400" b="1"/>
              <a:t>Photograph #6</a:t>
            </a:r>
          </a:p>
        </p:txBody>
      </p:sp>
      <p:pic>
        <p:nvPicPr>
          <p:cNvPr id="10" name="Picture 9" descr="P1000951">
            <a:extLst>
              <a:ext uri="{FF2B5EF4-FFF2-40B4-BE49-F238E27FC236}">
                <a16:creationId xmlns:a16="http://schemas.microsoft.com/office/drawing/2014/main" id="{5BFE6184-46F9-624B-828A-D61478BCB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7526" y="1553817"/>
            <a:ext cx="3978137" cy="530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35</a:t>
            </a:fld>
            <a:endParaRPr lang="en-US"/>
          </a:p>
        </p:txBody>
      </p:sp>
    </p:spTree>
    <p:extLst>
      <p:ext uri="{BB962C8B-B14F-4D97-AF65-F5344CB8AC3E}">
        <p14:creationId xmlns:p14="http://schemas.microsoft.com/office/powerpoint/2010/main" val="4281869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783771"/>
            <a:ext cx="10854267" cy="896861"/>
          </a:xfrm>
        </p:spPr>
        <p:txBody>
          <a:bodyPr/>
          <a:lstStyle/>
          <a:p>
            <a:r>
              <a:rPr lang="en-US" sz="4400" b="1"/>
              <a:t>Photograph #7</a:t>
            </a:r>
          </a:p>
        </p:txBody>
      </p:sp>
      <p:pic>
        <p:nvPicPr>
          <p:cNvPr id="9" name="Picture 8" descr="P1000939">
            <a:extLst>
              <a:ext uri="{FF2B5EF4-FFF2-40B4-BE49-F238E27FC236}">
                <a16:creationId xmlns:a16="http://schemas.microsoft.com/office/drawing/2014/main" id="{EF02FB4F-079C-CF47-8D5F-C0D7FD1632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0654" y="1519227"/>
            <a:ext cx="4004588" cy="53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36</a:t>
            </a:fld>
            <a:endParaRPr lang="en-US"/>
          </a:p>
        </p:txBody>
      </p:sp>
    </p:spTree>
    <p:extLst>
      <p:ext uri="{BB962C8B-B14F-4D97-AF65-F5344CB8AC3E}">
        <p14:creationId xmlns:p14="http://schemas.microsoft.com/office/powerpoint/2010/main" val="2574295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783771"/>
            <a:ext cx="10854267" cy="896861"/>
          </a:xfrm>
        </p:spPr>
        <p:txBody>
          <a:bodyPr/>
          <a:lstStyle/>
          <a:p>
            <a:r>
              <a:rPr lang="en-US" sz="4400" b="1"/>
              <a:t>Photograph #8</a:t>
            </a:r>
          </a:p>
        </p:txBody>
      </p:sp>
      <p:pic>
        <p:nvPicPr>
          <p:cNvPr id="5" name="Picture 5" descr="P1000954">
            <a:extLst>
              <a:ext uri="{FF2B5EF4-FFF2-40B4-BE49-F238E27FC236}">
                <a16:creationId xmlns:a16="http://schemas.microsoft.com/office/drawing/2014/main" id="{5A974069-3408-3B40-BA24-0BB1DCD93A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4104" y="1444997"/>
            <a:ext cx="4059753" cy="541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37</a:t>
            </a:fld>
            <a:endParaRPr lang="en-US"/>
          </a:p>
        </p:txBody>
      </p:sp>
    </p:spTree>
    <p:extLst>
      <p:ext uri="{BB962C8B-B14F-4D97-AF65-F5344CB8AC3E}">
        <p14:creationId xmlns:p14="http://schemas.microsoft.com/office/powerpoint/2010/main" val="3456595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783771"/>
            <a:ext cx="10854267" cy="896861"/>
          </a:xfrm>
        </p:spPr>
        <p:txBody>
          <a:bodyPr/>
          <a:lstStyle/>
          <a:p>
            <a:r>
              <a:rPr lang="en-US" sz="4400" b="1"/>
              <a:t>Photograph #9</a:t>
            </a:r>
          </a:p>
        </p:txBody>
      </p:sp>
      <p:pic>
        <p:nvPicPr>
          <p:cNvPr id="11" name="Picture 10" descr="P1000944">
            <a:extLst>
              <a:ext uri="{FF2B5EF4-FFF2-40B4-BE49-F238E27FC236}">
                <a16:creationId xmlns:a16="http://schemas.microsoft.com/office/drawing/2014/main" id="{F69776EB-4FDE-7A40-ACB4-66C6C6AE6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0345" y="1680632"/>
            <a:ext cx="3883026" cy="517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38</a:t>
            </a:fld>
            <a:endParaRPr lang="en-US"/>
          </a:p>
        </p:txBody>
      </p:sp>
    </p:spTree>
    <p:extLst>
      <p:ext uri="{BB962C8B-B14F-4D97-AF65-F5344CB8AC3E}">
        <p14:creationId xmlns:p14="http://schemas.microsoft.com/office/powerpoint/2010/main" val="41909677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783771"/>
            <a:ext cx="10854267" cy="896861"/>
          </a:xfrm>
        </p:spPr>
        <p:txBody>
          <a:bodyPr/>
          <a:lstStyle/>
          <a:p>
            <a:r>
              <a:rPr lang="en-US" sz="4400" b="1"/>
              <a:t>Photograph #10</a:t>
            </a:r>
          </a:p>
        </p:txBody>
      </p:sp>
      <p:pic>
        <p:nvPicPr>
          <p:cNvPr id="12" name="Picture 11" descr="P1000942">
            <a:extLst>
              <a:ext uri="{FF2B5EF4-FFF2-40B4-BE49-F238E27FC236}">
                <a16:creationId xmlns:a16="http://schemas.microsoft.com/office/drawing/2014/main" id="{AB15EF65-F1D6-AE4A-A78A-90E9E5480B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8353" y="1680632"/>
            <a:ext cx="3864225" cy="515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39</a:t>
            </a:fld>
            <a:endParaRPr lang="en-US"/>
          </a:p>
        </p:txBody>
      </p:sp>
    </p:spTree>
    <p:extLst>
      <p:ext uri="{BB962C8B-B14F-4D97-AF65-F5344CB8AC3E}">
        <p14:creationId xmlns:p14="http://schemas.microsoft.com/office/powerpoint/2010/main" val="644692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Introduction and Goal:</a:t>
            </a:r>
            <a:r>
              <a:rPr lang="en-US" b="1" u="sng"/>
              <a:t> </a:t>
            </a:r>
            <a:br>
              <a:rPr lang="en-US"/>
            </a:br>
            <a:endParaRPr lang="en-US"/>
          </a:p>
        </p:txBody>
      </p:sp>
      <p:sp>
        <p:nvSpPr>
          <p:cNvPr id="3" name="Content Placeholder 2"/>
          <p:cNvSpPr>
            <a:spLocks noGrp="1"/>
          </p:cNvSpPr>
          <p:nvPr>
            <p:ph idx="1"/>
          </p:nvPr>
        </p:nvSpPr>
        <p:spPr>
          <a:xfrm>
            <a:off x="573437" y="2603500"/>
            <a:ext cx="11251770" cy="3998778"/>
          </a:xfrm>
        </p:spPr>
        <p:txBody>
          <a:bodyPr/>
          <a:lstStyle/>
          <a:p>
            <a:pPr marL="0" indent="0" algn="ctr">
              <a:buNone/>
            </a:pPr>
            <a:r>
              <a:rPr lang="en-US" dirty="0"/>
              <a:t>Implicit bias refers to the attitudes or stereotypes that affect our understanding, actions, and decisions in an unconscious manner. These biases, which encompass both favorable and unfavorable assessments, are activated involuntarily and without an individual’s awareness or intentional control. </a:t>
            </a:r>
          </a:p>
          <a:p>
            <a:pPr marL="0" indent="0" algn="ctr">
              <a:buNone/>
            </a:pPr>
            <a:endParaRPr lang="en-US" dirty="0"/>
          </a:p>
          <a:p>
            <a:pPr marL="0" indent="0" algn="ctr">
              <a:buNone/>
            </a:pPr>
            <a:r>
              <a:rPr lang="en-US"/>
              <a:t>The goal of this training is to learn about implicit bias and to measure our </a:t>
            </a:r>
            <a:r>
              <a:rPr lang="en-US" b="1"/>
              <a:t>implicit</a:t>
            </a:r>
            <a:r>
              <a:rPr lang="en-US"/>
              <a:t> </a:t>
            </a:r>
            <a:r>
              <a:rPr lang="en-US" b="1"/>
              <a:t>bias</a:t>
            </a:r>
            <a:r>
              <a:rPr lang="en-US"/>
              <a:t> based on race, religion, gender and a vast array of other areas.</a:t>
            </a:r>
          </a:p>
          <a:p>
            <a:pPr marL="0" indent="0" algn="ctr">
              <a:buNone/>
            </a:pPr>
            <a:endParaRPr lang="en-US"/>
          </a:p>
          <a:p>
            <a:pPr marL="0" indent="0" algn="ctr">
              <a:buNone/>
            </a:pPr>
            <a:r>
              <a:rPr lang="en-US" i="1" u="sng" dirty="0"/>
              <a:t>In addition to understanding our blind spots, more discussions must take place in order to influence our </a:t>
            </a:r>
            <a:r>
              <a:rPr lang="en-US" b="1" i="1" u="sng" dirty="0"/>
              <a:t>bias</a:t>
            </a:r>
            <a:r>
              <a:rPr lang="en-US" i="1" u="sng" dirty="0"/>
              <a:t>. In order for </a:t>
            </a:r>
            <a:r>
              <a:rPr lang="en-US" b="1" i="1" u="sng" dirty="0"/>
              <a:t>implicit bias training</a:t>
            </a:r>
            <a:r>
              <a:rPr lang="en-US" i="1" u="sng" dirty="0"/>
              <a:t> to be effective, it has to be done frequently.</a:t>
            </a:r>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a:t>
            </a:fld>
            <a:endParaRPr lang="en-US"/>
          </a:p>
        </p:txBody>
      </p:sp>
    </p:spTree>
    <p:extLst>
      <p:ext uri="{BB962C8B-B14F-4D97-AF65-F5344CB8AC3E}">
        <p14:creationId xmlns:p14="http://schemas.microsoft.com/office/powerpoint/2010/main" val="124740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p:cTn id="1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783771"/>
            <a:ext cx="10854267" cy="896861"/>
          </a:xfrm>
        </p:spPr>
        <p:txBody>
          <a:bodyPr/>
          <a:lstStyle/>
          <a:p>
            <a:r>
              <a:rPr lang="en-US" sz="4400" b="1"/>
              <a:t>Photograph #11</a:t>
            </a:r>
          </a:p>
        </p:txBody>
      </p:sp>
      <p:pic>
        <p:nvPicPr>
          <p:cNvPr id="6" name="Picture 2" descr="P1000938">
            <a:extLst>
              <a:ext uri="{FF2B5EF4-FFF2-40B4-BE49-F238E27FC236}">
                <a16:creationId xmlns:a16="http://schemas.microsoft.com/office/drawing/2014/main" id="{2E052477-E5A6-5B4E-A163-6FCC2E6533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654" y="1426988"/>
            <a:ext cx="3900208" cy="519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40</a:t>
            </a:fld>
            <a:endParaRPr lang="en-US"/>
          </a:p>
        </p:txBody>
      </p:sp>
    </p:spTree>
    <p:extLst>
      <p:ext uri="{BB962C8B-B14F-4D97-AF65-F5344CB8AC3E}">
        <p14:creationId xmlns:p14="http://schemas.microsoft.com/office/powerpoint/2010/main" val="28888873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783771"/>
            <a:ext cx="10854267" cy="896861"/>
          </a:xfrm>
        </p:spPr>
        <p:txBody>
          <a:bodyPr/>
          <a:lstStyle/>
          <a:p>
            <a:r>
              <a:rPr lang="en-US" sz="4400" b="1"/>
              <a:t>Photograph #12</a:t>
            </a:r>
          </a:p>
        </p:txBody>
      </p:sp>
      <p:pic>
        <p:nvPicPr>
          <p:cNvPr id="7" name="Picture 3">
            <a:extLst>
              <a:ext uri="{FF2B5EF4-FFF2-40B4-BE49-F238E27FC236}">
                <a16:creationId xmlns:a16="http://schemas.microsoft.com/office/drawing/2014/main" id="{54957F60-824F-BB47-950D-90A02B5D9A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4317" y="1044521"/>
            <a:ext cx="4360110" cy="581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41</a:t>
            </a:fld>
            <a:endParaRPr lang="en-US"/>
          </a:p>
        </p:txBody>
      </p:sp>
    </p:spTree>
    <p:extLst>
      <p:ext uri="{BB962C8B-B14F-4D97-AF65-F5344CB8AC3E}">
        <p14:creationId xmlns:p14="http://schemas.microsoft.com/office/powerpoint/2010/main" val="24847340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783771"/>
            <a:ext cx="10854267" cy="896861"/>
          </a:xfrm>
        </p:spPr>
        <p:txBody>
          <a:bodyPr/>
          <a:lstStyle/>
          <a:p>
            <a:r>
              <a:rPr lang="en-US" sz="4400" b="1"/>
              <a:t>Photograph #1 and #7</a:t>
            </a:r>
          </a:p>
        </p:txBody>
      </p:sp>
      <p:pic>
        <p:nvPicPr>
          <p:cNvPr id="8" name="Picture 7" descr="P1000880">
            <a:extLst>
              <a:ext uri="{FF2B5EF4-FFF2-40B4-BE49-F238E27FC236}">
                <a16:creationId xmlns:a16="http://schemas.microsoft.com/office/drawing/2014/main" id="{2BC77220-C5B8-7A4C-968C-BEC13375B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4421" y="1816314"/>
            <a:ext cx="3673640" cy="489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P1000939">
            <a:extLst>
              <a:ext uri="{FF2B5EF4-FFF2-40B4-BE49-F238E27FC236}">
                <a16:creationId xmlns:a16="http://schemas.microsoft.com/office/drawing/2014/main" id="{14523DF5-61EF-5F4D-A35D-A1A8F1829E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180" y="1802854"/>
            <a:ext cx="3684670" cy="4912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42</a:t>
            </a:fld>
            <a:endParaRPr lang="en-US"/>
          </a:p>
        </p:txBody>
      </p:sp>
    </p:spTree>
    <p:extLst>
      <p:ext uri="{BB962C8B-B14F-4D97-AF65-F5344CB8AC3E}">
        <p14:creationId xmlns:p14="http://schemas.microsoft.com/office/powerpoint/2010/main" val="42828005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783771"/>
            <a:ext cx="10854267" cy="896861"/>
          </a:xfrm>
        </p:spPr>
        <p:txBody>
          <a:bodyPr/>
          <a:lstStyle/>
          <a:p>
            <a:r>
              <a:rPr lang="en-US" sz="4400" b="1"/>
              <a:t>Photograph #2 and #12</a:t>
            </a:r>
          </a:p>
        </p:txBody>
      </p:sp>
      <p:pic>
        <p:nvPicPr>
          <p:cNvPr id="7" name="Picture 3">
            <a:extLst>
              <a:ext uri="{FF2B5EF4-FFF2-40B4-BE49-F238E27FC236}">
                <a16:creationId xmlns:a16="http://schemas.microsoft.com/office/drawing/2014/main" id="{54957F60-824F-BB47-950D-90A02B5D9A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7431" y="1680632"/>
            <a:ext cx="3883027" cy="517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FF8CE180-4130-5F47-8F5A-64F434A300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0178" y="1680632"/>
            <a:ext cx="3883027" cy="5177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43</a:t>
            </a:fld>
            <a:endParaRPr lang="en-US"/>
          </a:p>
        </p:txBody>
      </p:sp>
    </p:spTree>
    <p:extLst>
      <p:ext uri="{BB962C8B-B14F-4D97-AF65-F5344CB8AC3E}">
        <p14:creationId xmlns:p14="http://schemas.microsoft.com/office/powerpoint/2010/main" val="27721954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783771"/>
            <a:ext cx="10854267" cy="896861"/>
          </a:xfrm>
        </p:spPr>
        <p:txBody>
          <a:bodyPr/>
          <a:lstStyle/>
          <a:p>
            <a:r>
              <a:rPr lang="en-US" sz="4400" b="1"/>
              <a:t>Photograph #3 and #11</a:t>
            </a:r>
          </a:p>
        </p:txBody>
      </p:sp>
      <p:pic>
        <p:nvPicPr>
          <p:cNvPr id="6" name="Picture 2" descr="P1000938">
            <a:extLst>
              <a:ext uri="{FF2B5EF4-FFF2-40B4-BE49-F238E27FC236}">
                <a16:creationId xmlns:a16="http://schemas.microsoft.com/office/drawing/2014/main" id="{2E052477-E5A6-5B4E-A163-6FCC2E6533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922" y="1828801"/>
            <a:ext cx="377285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P1000957">
            <a:extLst>
              <a:ext uri="{FF2B5EF4-FFF2-40B4-BE49-F238E27FC236}">
                <a16:creationId xmlns:a16="http://schemas.microsoft.com/office/drawing/2014/main" id="{E005AFD2-89B2-8D4F-B142-846CE23FAC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9015" y="1828800"/>
            <a:ext cx="3759519" cy="5012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44</a:t>
            </a:fld>
            <a:endParaRPr lang="en-US"/>
          </a:p>
        </p:txBody>
      </p:sp>
    </p:spTree>
    <p:extLst>
      <p:ext uri="{BB962C8B-B14F-4D97-AF65-F5344CB8AC3E}">
        <p14:creationId xmlns:p14="http://schemas.microsoft.com/office/powerpoint/2010/main" val="27838579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783771"/>
            <a:ext cx="10854267" cy="896861"/>
          </a:xfrm>
        </p:spPr>
        <p:txBody>
          <a:bodyPr/>
          <a:lstStyle/>
          <a:p>
            <a:r>
              <a:rPr lang="en-US" sz="4400" b="1"/>
              <a:t>Photograph #4 and #9</a:t>
            </a:r>
          </a:p>
        </p:txBody>
      </p:sp>
      <p:pic>
        <p:nvPicPr>
          <p:cNvPr id="7" name="Picture 6" descr="P1000944">
            <a:extLst>
              <a:ext uri="{FF2B5EF4-FFF2-40B4-BE49-F238E27FC236}">
                <a16:creationId xmlns:a16="http://schemas.microsoft.com/office/drawing/2014/main" id="{B4D86966-A680-5F45-9890-480D0AE955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0" y="1792287"/>
            <a:ext cx="3799284" cy="506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P1000948">
            <a:extLst>
              <a:ext uri="{FF2B5EF4-FFF2-40B4-BE49-F238E27FC236}">
                <a16:creationId xmlns:a16="http://schemas.microsoft.com/office/drawing/2014/main" id="{C03AA6FF-D36B-CD4F-9CEA-6DE3DFC2DF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955" y="1765300"/>
            <a:ext cx="3819525"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45</a:t>
            </a:fld>
            <a:endParaRPr lang="en-US"/>
          </a:p>
        </p:txBody>
      </p:sp>
    </p:spTree>
    <p:extLst>
      <p:ext uri="{BB962C8B-B14F-4D97-AF65-F5344CB8AC3E}">
        <p14:creationId xmlns:p14="http://schemas.microsoft.com/office/powerpoint/2010/main" val="29123438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783771"/>
            <a:ext cx="10854267" cy="896861"/>
          </a:xfrm>
        </p:spPr>
        <p:txBody>
          <a:bodyPr/>
          <a:lstStyle/>
          <a:p>
            <a:r>
              <a:rPr lang="en-US" sz="4400" b="1"/>
              <a:t>Photograph #5 and #8</a:t>
            </a:r>
          </a:p>
        </p:txBody>
      </p:sp>
      <p:pic>
        <p:nvPicPr>
          <p:cNvPr id="5" name="Picture 5" descr="P1000954">
            <a:extLst>
              <a:ext uri="{FF2B5EF4-FFF2-40B4-BE49-F238E27FC236}">
                <a16:creationId xmlns:a16="http://schemas.microsoft.com/office/drawing/2014/main" id="{5A974069-3408-3B40-BA24-0BB1DCD93A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5010" y="1766414"/>
            <a:ext cx="3758031" cy="5010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P1000936">
            <a:extLst>
              <a:ext uri="{FF2B5EF4-FFF2-40B4-BE49-F238E27FC236}">
                <a16:creationId xmlns:a16="http://schemas.microsoft.com/office/drawing/2014/main" id="{F9BEF04A-20D3-7B42-BADD-606C223A65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0043" y="1766414"/>
            <a:ext cx="3758030" cy="5010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46</a:t>
            </a:fld>
            <a:endParaRPr lang="en-US"/>
          </a:p>
        </p:txBody>
      </p:sp>
    </p:spTree>
    <p:extLst>
      <p:ext uri="{BB962C8B-B14F-4D97-AF65-F5344CB8AC3E}">
        <p14:creationId xmlns:p14="http://schemas.microsoft.com/office/powerpoint/2010/main" val="25277804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783771"/>
            <a:ext cx="10854267" cy="896861"/>
          </a:xfrm>
        </p:spPr>
        <p:txBody>
          <a:bodyPr/>
          <a:lstStyle/>
          <a:p>
            <a:r>
              <a:rPr lang="en-US" sz="4400" b="1"/>
              <a:t>Photograph #6 and #10</a:t>
            </a:r>
          </a:p>
        </p:txBody>
      </p:sp>
      <p:pic>
        <p:nvPicPr>
          <p:cNvPr id="8" name="Picture 7" descr="P1000942">
            <a:extLst>
              <a:ext uri="{FF2B5EF4-FFF2-40B4-BE49-F238E27FC236}">
                <a16:creationId xmlns:a16="http://schemas.microsoft.com/office/drawing/2014/main" id="{40413B6B-65E5-1648-ADC4-E149F9AF3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019" y="1680632"/>
            <a:ext cx="3788568"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P1000951">
            <a:extLst>
              <a:ext uri="{FF2B5EF4-FFF2-40B4-BE49-F238E27FC236}">
                <a16:creationId xmlns:a16="http://schemas.microsoft.com/office/drawing/2014/main" id="{05B14209-138B-E945-AF87-E0FAA36052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5275" y="1680632"/>
            <a:ext cx="3831432"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47</a:t>
            </a:fld>
            <a:endParaRPr lang="en-US"/>
          </a:p>
        </p:txBody>
      </p:sp>
    </p:spTree>
    <p:extLst>
      <p:ext uri="{BB962C8B-B14F-4D97-AF65-F5344CB8AC3E}">
        <p14:creationId xmlns:p14="http://schemas.microsoft.com/office/powerpoint/2010/main" val="12214561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783771"/>
            <a:ext cx="10854267" cy="896861"/>
          </a:xfrm>
        </p:spPr>
        <p:txBody>
          <a:bodyPr/>
          <a:lstStyle/>
          <a:p>
            <a:r>
              <a:rPr lang="en-US" sz="4400" b="1"/>
              <a:t>Debrief Perceptions Activity</a:t>
            </a:r>
          </a:p>
        </p:txBody>
      </p:sp>
      <p:pic>
        <p:nvPicPr>
          <p:cNvPr id="8" name="Picture 6">
            <a:extLst>
              <a:ext uri="{FF2B5EF4-FFF2-40B4-BE49-F238E27FC236}">
                <a16:creationId xmlns:a16="http://schemas.microsoft.com/office/drawing/2014/main" id="{5690DF0E-93B2-DF4E-BACB-62509C442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4994" y="1914554"/>
            <a:ext cx="1865749"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P1000957">
            <a:extLst>
              <a:ext uri="{FF2B5EF4-FFF2-40B4-BE49-F238E27FC236}">
                <a16:creationId xmlns:a16="http://schemas.microsoft.com/office/drawing/2014/main" id="{9CCA554D-6EFC-3E49-83B9-D501B9C960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3767" y="1914554"/>
            <a:ext cx="183811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P1000880">
            <a:extLst>
              <a:ext uri="{FF2B5EF4-FFF2-40B4-BE49-F238E27FC236}">
                <a16:creationId xmlns:a16="http://schemas.microsoft.com/office/drawing/2014/main" id="{77F9B96F-01CE-F240-BC47-65C32CC477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7998" y="1914554"/>
            <a:ext cx="1851422"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P1000951">
            <a:extLst>
              <a:ext uri="{FF2B5EF4-FFF2-40B4-BE49-F238E27FC236}">
                <a16:creationId xmlns:a16="http://schemas.microsoft.com/office/drawing/2014/main" id="{8082EE7C-3C33-224D-8DA8-FAA70BE296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7998" y="4389438"/>
            <a:ext cx="1851422"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P1000954">
            <a:extLst>
              <a:ext uri="{FF2B5EF4-FFF2-40B4-BE49-F238E27FC236}">
                <a16:creationId xmlns:a16="http://schemas.microsoft.com/office/drawing/2014/main" id="{96D98A6B-2200-DE4E-8465-70885DD260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2631" y="4407186"/>
            <a:ext cx="1838112" cy="2450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P1000948">
            <a:extLst>
              <a:ext uri="{FF2B5EF4-FFF2-40B4-BE49-F238E27FC236}">
                <a16:creationId xmlns:a16="http://schemas.microsoft.com/office/drawing/2014/main" id="{C8DEEC1E-CCB3-4B40-BDD4-61F0866330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3767" y="4407186"/>
            <a:ext cx="1838110" cy="245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fld id="{D57F1E4F-1CFF-5643-939E-217C01CDF565}" type="slidenum">
              <a:rPr lang="en-US" smtClean="0"/>
              <a:pPr/>
              <a:t>48</a:t>
            </a:fld>
            <a:endParaRPr lang="en-US"/>
          </a:p>
        </p:txBody>
      </p:sp>
    </p:spTree>
    <p:extLst>
      <p:ext uri="{BB962C8B-B14F-4D97-AF65-F5344CB8AC3E}">
        <p14:creationId xmlns:p14="http://schemas.microsoft.com/office/powerpoint/2010/main" val="1395110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p:cNvSpPr>
            <a:spLocks noGrp="1"/>
          </p:cNvSpPr>
          <p:nvPr>
            <p:ph type="title"/>
          </p:nvPr>
        </p:nvSpPr>
        <p:spPr>
          <a:xfrm>
            <a:off x="836247" y="1085549"/>
            <a:ext cx="3430947" cy="4686903"/>
          </a:xfrm>
        </p:spPr>
        <p:txBody>
          <a:bodyPr anchor="ctr">
            <a:normAutofit/>
          </a:bodyPr>
          <a:lstStyle/>
          <a:p>
            <a:pPr algn="r"/>
            <a:r>
              <a:rPr lang="en-US" b="1">
                <a:solidFill>
                  <a:schemeClr val="tx1"/>
                </a:solidFill>
              </a:rPr>
              <a:t>Does Implicit Bias Impact Our  Professional Decision Making?</a:t>
            </a:r>
          </a:p>
        </p:txBody>
      </p:sp>
      <p:cxnSp>
        <p:nvCxnSpPr>
          <p:cNvPr id="15" name="Straight Connector 14">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041399" y="1085549"/>
            <a:ext cx="5579707" cy="4686903"/>
          </a:xfrm>
        </p:spPr>
        <p:txBody>
          <a:bodyPr anchor="ctr">
            <a:normAutofit/>
          </a:bodyPr>
          <a:lstStyle/>
          <a:p>
            <a:pPr marL="0" indent="0">
              <a:buNone/>
            </a:pPr>
            <a:r>
              <a:rPr lang="en-US" dirty="0">
                <a:solidFill>
                  <a:schemeClr val="tx1"/>
                </a:solidFill>
              </a:rPr>
              <a:t>How does implicit bias impact: </a:t>
            </a:r>
          </a:p>
          <a:p>
            <a:r>
              <a:rPr lang="en-US" dirty="0">
                <a:solidFill>
                  <a:schemeClr val="tx1"/>
                </a:solidFill>
              </a:rPr>
              <a:t>Engagement with other co-workers?</a:t>
            </a:r>
          </a:p>
          <a:p>
            <a:r>
              <a:rPr lang="en-US" dirty="0">
                <a:solidFill>
                  <a:schemeClr val="tx1"/>
                </a:solidFill>
              </a:rPr>
              <a:t>Provision of services?</a:t>
            </a:r>
          </a:p>
          <a:p>
            <a:r>
              <a:rPr lang="en-US" dirty="0">
                <a:solidFill>
                  <a:schemeClr val="tx1"/>
                </a:solidFill>
              </a:rPr>
              <a:t>Ensuring there is a culturally competent service delivery? </a:t>
            </a:r>
          </a:p>
        </p:txBody>
      </p:sp>
      <p:sp>
        <p:nvSpPr>
          <p:cNvPr id="17" name="Footer Placeholder 4">
            <a:extLst>
              <a:ext uri="{FF2B5EF4-FFF2-40B4-BE49-F238E27FC236}">
                <a16:creationId xmlns:a16="http://schemas.microsoft.com/office/drawing/2014/main" id="{0308D749-5984-4BB8-A788-A85D24304A0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61110" y="6391838"/>
            <a:ext cx="3859795" cy="304801"/>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1" dirty="0">
              <a:solidFill>
                <a:srgbClr val="B31166"/>
              </a:solidFill>
            </a:endParaRPr>
          </a:p>
        </p:txBody>
      </p:sp>
      <p:sp>
        <p:nvSpPr>
          <p:cNvPr id="19" name="Date Placeholder 3">
            <a:extLst>
              <a:ext uri="{FF2B5EF4-FFF2-40B4-BE49-F238E27FC236}">
                <a16:creationId xmlns:a16="http://schemas.microsoft.com/office/drawing/2014/main" id="{95B8172D-A4C8-41B4-8991-78BBEC4039D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7718854" y="6391839"/>
            <a:ext cx="2997637" cy="304798"/>
          </a:xfrm>
          <a:prstGeom prst="rect">
            <a:avLst/>
          </a:prstGeom>
        </p:spPr>
        <p:txBody>
          <a:bodyPr vert="horz" lIns="91440" tIns="45720" rIns="91440" bIns="45720" rtlCol="0" anchor="t"/>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b="1" dirty="0">
              <a:solidFill>
                <a:srgbClr val="B31166"/>
              </a:solidFill>
            </a:endParaRPr>
          </a:p>
        </p:txBody>
      </p:sp>
      <p:sp>
        <p:nvSpPr>
          <p:cNvPr id="4" name="Slide Number Placeholder 3"/>
          <p:cNvSpPr>
            <a:spLocks noGrp="1"/>
          </p:cNvSpPr>
          <p:nvPr>
            <p:ph type="sldNum" sz="quarter" idx="12"/>
          </p:nvPr>
        </p:nvSpPr>
        <p:spPr>
          <a:xfrm>
            <a:off x="10792691" y="6391838"/>
            <a:ext cx="838199" cy="304799"/>
          </a:xfrm>
        </p:spPr>
        <p:txBody>
          <a:bodyPr anchor="t">
            <a:normAutofit/>
          </a:bodyPr>
          <a:lstStyle/>
          <a:p>
            <a:pPr algn="r">
              <a:spcAft>
                <a:spcPts val="600"/>
              </a:spcAft>
            </a:pPr>
            <a:fld id="{D57F1E4F-1CFF-5643-939E-217C01CDF565}" type="slidenum">
              <a:rPr lang="en-US" sz="1000">
                <a:solidFill>
                  <a:srgbClr val="B31166"/>
                </a:solidFill>
              </a:rPr>
              <a:pPr algn="r">
                <a:spcAft>
                  <a:spcPts val="600"/>
                </a:spcAft>
              </a:pPr>
              <a:t>49</a:t>
            </a:fld>
            <a:endParaRPr lang="en-US" sz="1000">
              <a:solidFill>
                <a:srgbClr val="B31166"/>
              </a:solidFill>
            </a:endParaRPr>
          </a:p>
        </p:txBody>
      </p:sp>
    </p:spTree>
    <p:extLst>
      <p:ext uri="{BB962C8B-B14F-4D97-AF65-F5344CB8AC3E}">
        <p14:creationId xmlns:p14="http://schemas.microsoft.com/office/powerpoint/2010/main" val="316148068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Learning Objectives </a:t>
            </a:r>
            <a:endParaRPr lang="en-US"/>
          </a:p>
        </p:txBody>
      </p:sp>
      <p:sp>
        <p:nvSpPr>
          <p:cNvPr id="3" name="Content Placeholder 2"/>
          <p:cNvSpPr>
            <a:spLocks noGrp="1"/>
          </p:cNvSpPr>
          <p:nvPr>
            <p:ph sz="half" idx="1"/>
          </p:nvPr>
        </p:nvSpPr>
        <p:spPr>
          <a:xfrm>
            <a:off x="1154953" y="2371241"/>
            <a:ext cx="4825158" cy="4200039"/>
          </a:xfrm>
        </p:spPr>
        <p:txBody>
          <a:bodyPr>
            <a:normAutofit/>
          </a:bodyPr>
          <a:lstStyle/>
          <a:p>
            <a:pPr marL="0" lvl="0" indent="0">
              <a:buNone/>
            </a:pPr>
            <a:endParaRPr lang="en-US" dirty="0"/>
          </a:p>
          <a:p>
            <a:pPr lvl="0"/>
            <a:r>
              <a:rPr lang="en-US" dirty="0"/>
              <a:t>Define implicit bias and discuss examples from participants' real-life experiences</a:t>
            </a:r>
          </a:p>
          <a:p>
            <a:r>
              <a:rPr lang="en-US" dirty="0"/>
              <a:t>Review the science of implicit bias</a:t>
            </a:r>
          </a:p>
          <a:p>
            <a:pPr lvl="0"/>
            <a:r>
              <a:rPr lang="en-US" dirty="0"/>
              <a:t>Discuss factors that might be leading to implicit bias</a:t>
            </a:r>
          </a:p>
          <a:p>
            <a:pPr lvl="0"/>
            <a:r>
              <a:rPr lang="en-US" dirty="0"/>
              <a:t>Discuss the importance and value of inclusivity in the workplace</a:t>
            </a:r>
          </a:p>
          <a:p>
            <a:r>
              <a:rPr lang="en-US" dirty="0"/>
              <a:t>Discuss implicit bias and its impact on decision making</a:t>
            </a:r>
          </a:p>
        </p:txBody>
      </p:sp>
      <p:sp>
        <p:nvSpPr>
          <p:cNvPr id="4" name="Content Placeholder 3"/>
          <p:cNvSpPr>
            <a:spLocks noGrp="1"/>
          </p:cNvSpPr>
          <p:nvPr>
            <p:ph sz="half" idx="2"/>
          </p:nvPr>
        </p:nvSpPr>
        <p:spPr>
          <a:xfrm>
            <a:off x="6208712" y="2743200"/>
            <a:ext cx="4825159" cy="3828080"/>
          </a:xfrm>
        </p:spPr>
        <p:txBody>
          <a:bodyPr>
            <a:normAutofit/>
          </a:bodyPr>
          <a:lstStyle/>
          <a:p>
            <a:r>
              <a:rPr lang="en-US" dirty="0"/>
              <a:t>Discuss the Implicit Association Tool (IAT) and how it can be used for self-reflection and a measure for effective decision making </a:t>
            </a:r>
          </a:p>
          <a:p>
            <a:pPr lvl="0"/>
            <a:r>
              <a:rPr lang="en-US" dirty="0"/>
              <a:t>Share examples of how implicit bias shows up in our systems </a:t>
            </a:r>
          </a:p>
          <a:p>
            <a:pPr lvl="0"/>
            <a:r>
              <a:rPr lang="en-US" dirty="0"/>
              <a:t>Discuss the problems that can be caused by implicit bias in the community</a:t>
            </a:r>
          </a:p>
          <a:p>
            <a:pPr lvl="0"/>
            <a:r>
              <a:rPr lang="en-US" dirty="0"/>
              <a:t>Analyze how bias may impact your every day</a:t>
            </a:r>
          </a:p>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5</a:t>
            </a:fld>
            <a:endParaRPr lang="en-US"/>
          </a:p>
        </p:txBody>
      </p:sp>
    </p:spTree>
    <p:extLst>
      <p:ext uri="{BB962C8B-B14F-4D97-AF65-F5344CB8AC3E}">
        <p14:creationId xmlns:p14="http://schemas.microsoft.com/office/powerpoint/2010/main" val="16104628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t>HOW ARE YOU FEELING?</a:t>
            </a:r>
          </a:p>
        </p:txBody>
      </p:sp>
      <p:sp>
        <p:nvSpPr>
          <p:cNvPr id="3" name="Text Placeholder 2"/>
          <p:cNvSpPr>
            <a:spLocks noGrp="1"/>
          </p:cNvSpPr>
          <p:nvPr>
            <p:ph type="body" idx="1"/>
          </p:nvPr>
        </p:nvSpPr>
        <p:spPr/>
        <p:txBody>
          <a:bodyPr/>
          <a:lstStyle/>
          <a:p>
            <a:pPr algn="ctr"/>
            <a:r>
              <a:rPr lang="en-US" b="1"/>
              <a:t>CAN THESE FEELINGS IMPACT OUR SYSTEMS?</a:t>
            </a:r>
          </a:p>
        </p:txBody>
      </p:sp>
      <p:sp>
        <p:nvSpPr>
          <p:cNvPr id="4" name="Slide Number Placeholder 3"/>
          <p:cNvSpPr>
            <a:spLocks noGrp="1"/>
          </p:cNvSpPr>
          <p:nvPr>
            <p:ph type="sldNum" sz="quarter" idx="12"/>
          </p:nvPr>
        </p:nvSpPr>
        <p:spPr/>
        <p:txBody>
          <a:bodyPr/>
          <a:lstStyle/>
          <a:p>
            <a:fld id="{D57F1E4F-1CFF-5643-939E-217C01CDF565}" type="slidenum">
              <a:rPr lang="en-US" smtClean="0"/>
              <a:pPr/>
              <a:t>50</a:t>
            </a:fld>
            <a:endParaRPr lang="en-US"/>
          </a:p>
        </p:txBody>
      </p:sp>
    </p:spTree>
    <p:extLst>
      <p:ext uri="{BB962C8B-B14F-4D97-AF65-F5344CB8AC3E}">
        <p14:creationId xmlns:p14="http://schemas.microsoft.com/office/powerpoint/2010/main" val="2724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536" y="834190"/>
            <a:ext cx="10571748" cy="1014662"/>
          </a:xfrm>
        </p:spPr>
        <p:txBody>
          <a:bodyPr/>
          <a:lstStyle/>
          <a:p>
            <a:pPr algn="ctr"/>
            <a:r>
              <a:rPr lang="en-US" sz="4400" b="1"/>
              <a:t>Implicit Bias in “Systems”?</a:t>
            </a:r>
          </a:p>
        </p:txBody>
      </p:sp>
      <p:pic>
        <p:nvPicPr>
          <p:cNvPr id="10" name="Content Placeholder 7">
            <a:extLst>
              <a:ext uri="{FF2B5EF4-FFF2-40B4-BE49-F238E27FC236}">
                <a16:creationId xmlns:a16="http://schemas.microsoft.com/office/drawing/2014/main" id="{30895DA2-DCF9-2F4B-A0B4-0C66EC161358}"/>
              </a:ext>
            </a:extLst>
          </p:cNvPr>
          <p:cNvPicPr>
            <a:picLocks noGrp="1" noChangeAspect="1"/>
          </p:cNvPicPr>
          <p:nvPr>
            <p:ph idx="1"/>
          </p:nvPr>
        </p:nvPicPr>
        <p:blipFill>
          <a:blip r:embed="rId3"/>
          <a:stretch>
            <a:fillRect/>
          </a:stretch>
        </p:blipFill>
        <p:spPr>
          <a:xfrm>
            <a:off x="2699151" y="2371535"/>
            <a:ext cx="6406212" cy="4301981"/>
          </a:xfrm>
        </p:spPr>
      </p:pic>
      <p:sp>
        <p:nvSpPr>
          <p:cNvPr id="3" name="Slide Number Placeholder 2"/>
          <p:cNvSpPr>
            <a:spLocks noGrp="1"/>
          </p:cNvSpPr>
          <p:nvPr>
            <p:ph type="sldNum" sz="quarter" idx="12"/>
          </p:nvPr>
        </p:nvSpPr>
        <p:spPr/>
        <p:txBody>
          <a:bodyPr/>
          <a:lstStyle/>
          <a:p>
            <a:fld id="{D57F1E4F-1CFF-5643-939E-217C01CDF565}" type="slidenum">
              <a:rPr lang="en-US" smtClean="0"/>
              <a:pPr/>
              <a:t>51</a:t>
            </a:fld>
            <a:endParaRPr lang="en-US"/>
          </a:p>
        </p:txBody>
      </p:sp>
    </p:spTree>
    <p:extLst>
      <p:ext uri="{BB962C8B-B14F-4D97-AF65-F5344CB8AC3E}">
        <p14:creationId xmlns:p14="http://schemas.microsoft.com/office/powerpoint/2010/main" val="334149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t>The Child Welfare System</a:t>
            </a:r>
          </a:p>
        </p:txBody>
      </p:sp>
      <p:sp>
        <p:nvSpPr>
          <p:cNvPr id="4" name="Slide Number Placeholder 3"/>
          <p:cNvSpPr>
            <a:spLocks noGrp="1"/>
          </p:cNvSpPr>
          <p:nvPr>
            <p:ph type="sldNum" sz="quarter" idx="12"/>
          </p:nvPr>
        </p:nvSpPr>
        <p:spPr/>
        <p:txBody>
          <a:bodyPr/>
          <a:lstStyle/>
          <a:p>
            <a:fld id="{D57F1E4F-1CFF-5643-939E-217C01CDF565}" type="slidenum">
              <a:rPr lang="en-US" smtClean="0"/>
              <a:pPr/>
              <a:t>52</a:t>
            </a:fld>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3828256" y="2603500"/>
            <a:ext cx="3416300" cy="341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84618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701319-44BE-46D0-8BDC-76941A89F9AA}"/>
              </a:ext>
            </a:extLst>
          </p:cNvPr>
          <p:cNvSpPr>
            <a:spLocks noGrp="1"/>
          </p:cNvSpPr>
          <p:nvPr>
            <p:ph type="sldNum" sz="quarter" idx="12"/>
          </p:nvPr>
        </p:nvSpPr>
        <p:spPr/>
        <p:txBody>
          <a:bodyPr/>
          <a:lstStyle/>
          <a:p>
            <a:fld id="{D57F1E4F-1CFF-5643-939E-217C01CDF565}" type="slidenum">
              <a:rPr lang="en-US" smtClean="0"/>
              <a:pPr/>
              <a:t>53</a:t>
            </a:fld>
            <a:endParaRPr lang="en-US"/>
          </a:p>
        </p:txBody>
      </p:sp>
      <p:pic>
        <p:nvPicPr>
          <p:cNvPr id="3" name="Picture 2">
            <a:extLst>
              <a:ext uri="{FF2B5EF4-FFF2-40B4-BE49-F238E27FC236}">
                <a16:creationId xmlns:a16="http://schemas.microsoft.com/office/drawing/2014/main" id="{FB1250F9-316A-426D-B8E3-8DFF691617D1}"/>
              </a:ext>
            </a:extLst>
          </p:cNvPr>
          <p:cNvPicPr>
            <a:picLocks noChangeAspect="1"/>
          </p:cNvPicPr>
          <p:nvPr/>
        </p:nvPicPr>
        <p:blipFill>
          <a:blip r:embed="rId2"/>
          <a:stretch>
            <a:fillRect/>
          </a:stretch>
        </p:blipFill>
        <p:spPr>
          <a:xfrm>
            <a:off x="246529" y="133565"/>
            <a:ext cx="9958175" cy="6603412"/>
          </a:xfrm>
          <a:prstGeom prst="rect">
            <a:avLst/>
          </a:prstGeom>
        </p:spPr>
      </p:pic>
    </p:spTree>
    <p:extLst>
      <p:ext uri="{BB962C8B-B14F-4D97-AF65-F5344CB8AC3E}">
        <p14:creationId xmlns:p14="http://schemas.microsoft.com/office/powerpoint/2010/main" val="41338444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t>Themes Within DCF </a:t>
            </a:r>
            <a:endParaRPr lang="en-US" b="1" dirty="0"/>
          </a:p>
        </p:txBody>
      </p:sp>
      <p:graphicFrame>
        <p:nvGraphicFramePr>
          <p:cNvPr id="5" name="Content Placeholder 4">
            <a:extLst>
              <a:ext uri="{FF2B5EF4-FFF2-40B4-BE49-F238E27FC236}">
                <a16:creationId xmlns:a16="http://schemas.microsoft.com/office/drawing/2014/main" id="{F886DF1B-482E-4807-8ACE-1A79C29B62A1}"/>
              </a:ext>
            </a:extLst>
          </p:cNvPr>
          <p:cNvGraphicFramePr>
            <a:graphicFrameLocks noGrp="1"/>
          </p:cNvGraphicFramePr>
          <p:nvPr>
            <p:ph idx="1"/>
            <p:extLst>
              <p:ext uri="{D42A27DB-BD31-4B8C-83A1-F6EECF244321}">
                <p14:modId xmlns:p14="http://schemas.microsoft.com/office/powerpoint/2010/main" val="3683094259"/>
              </p:ext>
            </p:extLst>
          </p:nvPr>
        </p:nvGraphicFramePr>
        <p:xfrm>
          <a:off x="621792" y="2395729"/>
          <a:ext cx="10899647" cy="41665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D57F1E4F-1CFF-5643-939E-217C01CDF565}" type="slidenum">
              <a:rPr lang="en-US" smtClean="0"/>
              <a:pPr/>
              <a:t>54</a:t>
            </a:fld>
            <a:endParaRPr lang="en-US"/>
          </a:p>
        </p:txBody>
      </p:sp>
    </p:spTree>
    <p:extLst>
      <p:ext uri="{BB962C8B-B14F-4D97-AF65-F5344CB8AC3E}">
        <p14:creationId xmlns:p14="http://schemas.microsoft.com/office/powerpoint/2010/main" val="16651521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Implicit Bias in Education </a:t>
            </a:r>
          </a:p>
        </p:txBody>
      </p:sp>
      <p:pic>
        <p:nvPicPr>
          <p:cNvPr id="5" name="Content Placeholder 4">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499695" y="2603500"/>
            <a:ext cx="6073422" cy="3416300"/>
          </a:xfrm>
        </p:spPr>
      </p:pic>
      <p:sp>
        <p:nvSpPr>
          <p:cNvPr id="4" name="Slide Number Placeholder 3"/>
          <p:cNvSpPr>
            <a:spLocks noGrp="1"/>
          </p:cNvSpPr>
          <p:nvPr>
            <p:ph type="sldNum" sz="quarter" idx="12"/>
          </p:nvPr>
        </p:nvSpPr>
        <p:spPr/>
        <p:txBody>
          <a:bodyPr/>
          <a:lstStyle/>
          <a:p>
            <a:fld id="{D57F1E4F-1CFF-5643-939E-217C01CDF565}" type="slidenum">
              <a:rPr lang="en-US" smtClean="0"/>
              <a:pPr/>
              <a:t>55</a:t>
            </a:fld>
            <a:endParaRPr lang="en-US"/>
          </a:p>
        </p:txBody>
      </p:sp>
    </p:spTree>
    <p:extLst>
      <p:ext uri="{BB962C8B-B14F-4D97-AF65-F5344CB8AC3E}">
        <p14:creationId xmlns:p14="http://schemas.microsoft.com/office/powerpoint/2010/main" val="19869275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07345F-492E-4072-AE0E-034538DBF998}"/>
              </a:ext>
            </a:extLst>
          </p:cNvPr>
          <p:cNvSpPr>
            <a:spLocks noGrp="1"/>
          </p:cNvSpPr>
          <p:nvPr>
            <p:ph type="sldNum" sz="quarter" idx="12"/>
          </p:nvPr>
        </p:nvSpPr>
        <p:spPr/>
        <p:txBody>
          <a:bodyPr/>
          <a:lstStyle/>
          <a:p>
            <a:fld id="{D57F1E4F-1CFF-5643-939E-217C01CDF565}" type="slidenum">
              <a:rPr lang="en-US" smtClean="0"/>
              <a:pPr/>
              <a:t>56</a:t>
            </a:fld>
            <a:endParaRPr lang="en-US"/>
          </a:p>
        </p:txBody>
      </p:sp>
      <p:pic>
        <p:nvPicPr>
          <p:cNvPr id="3" name="Picture 2">
            <a:extLst>
              <a:ext uri="{FF2B5EF4-FFF2-40B4-BE49-F238E27FC236}">
                <a16:creationId xmlns:a16="http://schemas.microsoft.com/office/drawing/2014/main" id="{4C0FCD14-2B20-4E40-8684-091B3945EB91}"/>
              </a:ext>
            </a:extLst>
          </p:cNvPr>
          <p:cNvPicPr>
            <a:picLocks noChangeAspect="1"/>
          </p:cNvPicPr>
          <p:nvPr/>
        </p:nvPicPr>
        <p:blipFill rotWithShape="1">
          <a:blip r:embed="rId3"/>
          <a:srcRect l="5491" t="21890" r="32634" b="18319"/>
          <a:stretch/>
        </p:blipFill>
        <p:spPr>
          <a:xfrm>
            <a:off x="383781" y="679572"/>
            <a:ext cx="9968759" cy="5415926"/>
          </a:xfrm>
          <a:prstGeom prst="rect">
            <a:avLst/>
          </a:prstGeom>
        </p:spPr>
      </p:pic>
    </p:spTree>
    <p:extLst>
      <p:ext uri="{BB962C8B-B14F-4D97-AF65-F5344CB8AC3E}">
        <p14:creationId xmlns:p14="http://schemas.microsoft.com/office/powerpoint/2010/main" val="27284694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309245-374E-4A5F-8DF2-C9200BDE3865}"/>
              </a:ext>
            </a:extLst>
          </p:cNvPr>
          <p:cNvSpPr>
            <a:spLocks noGrp="1"/>
          </p:cNvSpPr>
          <p:nvPr>
            <p:ph type="sldNum" sz="quarter" idx="12"/>
          </p:nvPr>
        </p:nvSpPr>
        <p:spPr/>
        <p:txBody>
          <a:bodyPr/>
          <a:lstStyle/>
          <a:p>
            <a:fld id="{D57F1E4F-1CFF-5643-939E-217C01CDF565}" type="slidenum">
              <a:rPr lang="en-US" smtClean="0"/>
              <a:pPr/>
              <a:t>57</a:t>
            </a:fld>
            <a:endParaRPr lang="en-US"/>
          </a:p>
        </p:txBody>
      </p:sp>
      <p:pic>
        <p:nvPicPr>
          <p:cNvPr id="3" name="Picture 2">
            <a:extLst>
              <a:ext uri="{FF2B5EF4-FFF2-40B4-BE49-F238E27FC236}">
                <a16:creationId xmlns:a16="http://schemas.microsoft.com/office/drawing/2014/main" id="{EDDB4D60-1016-413D-97CA-A1BE4D95A717}"/>
              </a:ext>
            </a:extLst>
          </p:cNvPr>
          <p:cNvPicPr>
            <a:picLocks noChangeAspect="1"/>
          </p:cNvPicPr>
          <p:nvPr/>
        </p:nvPicPr>
        <p:blipFill rotWithShape="1">
          <a:blip r:embed="rId3"/>
          <a:srcRect l="7369" t="39042" r="33839" b="17960"/>
          <a:stretch/>
        </p:blipFill>
        <p:spPr>
          <a:xfrm>
            <a:off x="861753" y="1362975"/>
            <a:ext cx="11119121" cy="4572000"/>
          </a:xfrm>
          <a:prstGeom prst="rect">
            <a:avLst/>
          </a:prstGeom>
        </p:spPr>
      </p:pic>
    </p:spTree>
    <p:extLst>
      <p:ext uri="{BB962C8B-B14F-4D97-AF65-F5344CB8AC3E}">
        <p14:creationId xmlns:p14="http://schemas.microsoft.com/office/powerpoint/2010/main" val="22008145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29AAD-9BD1-4295-ABB8-95D0CDD42445}"/>
              </a:ext>
            </a:extLst>
          </p:cNvPr>
          <p:cNvSpPr>
            <a:spLocks noGrp="1"/>
          </p:cNvSpPr>
          <p:nvPr>
            <p:ph type="title"/>
          </p:nvPr>
        </p:nvSpPr>
        <p:spPr/>
        <p:txBody>
          <a:bodyPr/>
          <a:lstStyle/>
          <a:p>
            <a:r>
              <a:rPr lang="en-US" b="1"/>
              <a:t>Racial Demographics of CT Teachers</a:t>
            </a:r>
          </a:p>
        </p:txBody>
      </p:sp>
      <p:graphicFrame>
        <p:nvGraphicFramePr>
          <p:cNvPr id="5" name="Content Placeholder 4">
            <a:extLst>
              <a:ext uri="{FF2B5EF4-FFF2-40B4-BE49-F238E27FC236}">
                <a16:creationId xmlns:a16="http://schemas.microsoft.com/office/drawing/2014/main" id="{F5096907-3E95-4803-AA90-0A73FA9157D8}"/>
              </a:ext>
            </a:extLst>
          </p:cNvPr>
          <p:cNvGraphicFramePr>
            <a:graphicFrameLocks noGrp="1"/>
          </p:cNvGraphicFramePr>
          <p:nvPr>
            <p:ph idx="1"/>
            <p:extLst>
              <p:ext uri="{D42A27DB-BD31-4B8C-83A1-F6EECF244321}">
                <p14:modId xmlns:p14="http://schemas.microsoft.com/office/powerpoint/2010/main" val="1396320394"/>
              </p:ext>
            </p:extLst>
          </p:nvPr>
        </p:nvGraphicFramePr>
        <p:xfrm>
          <a:off x="219456" y="2432957"/>
          <a:ext cx="11686032" cy="41293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998F022A-A4CE-40B9-A078-F05C102A1E40}"/>
              </a:ext>
            </a:extLst>
          </p:cNvPr>
          <p:cNvSpPr>
            <a:spLocks noGrp="1"/>
          </p:cNvSpPr>
          <p:nvPr>
            <p:ph type="sldNum" sz="quarter" idx="12"/>
          </p:nvPr>
        </p:nvSpPr>
        <p:spPr/>
        <p:txBody>
          <a:bodyPr/>
          <a:lstStyle/>
          <a:p>
            <a:fld id="{D57F1E4F-1CFF-5643-939E-217C01CDF565}" type="slidenum">
              <a:rPr lang="en-US" smtClean="0"/>
              <a:pPr/>
              <a:t>58</a:t>
            </a:fld>
            <a:endParaRPr lang="en-US"/>
          </a:p>
        </p:txBody>
      </p:sp>
    </p:spTree>
    <p:extLst>
      <p:ext uri="{BB962C8B-B14F-4D97-AF65-F5344CB8AC3E}">
        <p14:creationId xmlns:p14="http://schemas.microsoft.com/office/powerpoint/2010/main" val="10222805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4FB71-8DB1-4D98-A401-E7A30DE0651E}"/>
              </a:ext>
            </a:extLst>
          </p:cNvPr>
          <p:cNvSpPr>
            <a:spLocks noGrp="1"/>
          </p:cNvSpPr>
          <p:nvPr>
            <p:ph type="title"/>
          </p:nvPr>
        </p:nvSpPr>
        <p:spPr>
          <a:xfrm>
            <a:off x="1154953" y="973668"/>
            <a:ext cx="9736204" cy="706964"/>
          </a:xfrm>
        </p:spPr>
        <p:txBody>
          <a:bodyPr/>
          <a:lstStyle/>
          <a:p>
            <a:r>
              <a:rPr lang="en-US" sz="2000" b="1"/>
              <a:t>Report on Student Discipline in Connecticut Public Schools February 2019 </a:t>
            </a:r>
          </a:p>
        </p:txBody>
      </p:sp>
      <p:pic>
        <p:nvPicPr>
          <p:cNvPr id="5" name="Content Placeholder 4">
            <a:extLst>
              <a:ext uri="{FF2B5EF4-FFF2-40B4-BE49-F238E27FC236}">
                <a16:creationId xmlns:a16="http://schemas.microsoft.com/office/drawing/2014/main" id="{5372C2F6-076A-46F4-B823-680B6E6C9065}"/>
              </a:ext>
            </a:extLst>
          </p:cNvPr>
          <p:cNvPicPr>
            <a:picLocks noGrp="1" noChangeAspect="1"/>
          </p:cNvPicPr>
          <p:nvPr>
            <p:ph idx="1"/>
          </p:nvPr>
        </p:nvPicPr>
        <p:blipFill rotWithShape="1">
          <a:blip r:embed="rId3"/>
          <a:srcRect l="21498" t="34343" r="20996" b="37600"/>
          <a:stretch/>
        </p:blipFill>
        <p:spPr>
          <a:xfrm>
            <a:off x="731249" y="2358571"/>
            <a:ext cx="10729502" cy="2943289"/>
          </a:xfrm>
          <a:prstGeom prst="rect">
            <a:avLst/>
          </a:prstGeom>
        </p:spPr>
      </p:pic>
      <p:sp>
        <p:nvSpPr>
          <p:cNvPr id="4" name="Slide Number Placeholder 3">
            <a:extLst>
              <a:ext uri="{FF2B5EF4-FFF2-40B4-BE49-F238E27FC236}">
                <a16:creationId xmlns:a16="http://schemas.microsoft.com/office/drawing/2014/main" id="{E83E79CA-555E-408B-8C83-1433F6731797}"/>
              </a:ext>
            </a:extLst>
          </p:cNvPr>
          <p:cNvSpPr>
            <a:spLocks noGrp="1"/>
          </p:cNvSpPr>
          <p:nvPr>
            <p:ph type="sldNum" sz="quarter" idx="12"/>
          </p:nvPr>
        </p:nvSpPr>
        <p:spPr/>
        <p:txBody>
          <a:bodyPr/>
          <a:lstStyle/>
          <a:p>
            <a:fld id="{D57F1E4F-1CFF-5643-939E-217C01CDF565}" type="slidenum">
              <a:rPr lang="en-US" smtClean="0"/>
              <a:pPr/>
              <a:t>59</a:t>
            </a:fld>
            <a:endParaRPr lang="en-US"/>
          </a:p>
        </p:txBody>
      </p:sp>
      <p:sp>
        <p:nvSpPr>
          <p:cNvPr id="6" name="TextBox 5">
            <a:extLst>
              <a:ext uri="{FF2B5EF4-FFF2-40B4-BE49-F238E27FC236}">
                <a16:creationId xmlns:a16="http://schemas.microsoft.com/office/drawing/2014/main" id="{7F23A489-B523-40BF-9E89-B13EFDF5194B}"/>
              </a:ext>
            </a:extLst>
          </p:cNvPr>
          <p:cNvSpPr txBox="1"/>
          <p:nvPr/>
        </p:nvSpPr>
        <p:spPr>
          <a:xfrm>
            <a:off x="219620" y="5396686"/>
            <a:ext cx="11972380" cy="1200329"/>
          </a:xfrm>
          <a:prstGeom prst="rect">
            <a:avLst/>
          </a:prstGeom>
          <a:noFill/>
        </p:spPr>
        <p:txBody>
          <a:bodyPr wrap="square" rtlCol="0">
            <a:spAutoFit/>
          </a:bodyPr>
          <a:lstStyle/>
          <a:p>
            <a:r>
              <a:rPr lang="en-US" dirty="0"/>
              <a:t>Though the suspension rates are higher for students of color, those rates are declining. The Black/African American suspension rate declined from 17.1 percent in 2013-14 to 14.3 percent in 2017-18 while the suspension rate for Hispanic/Latino students declined from 11.8 percent to 9.4 percent during that same period. </a:t>
            </a:r>
          </a:p>
        </p:txBody>
      </p:sp>
    </p:spTree>
    <p:extLst>
      <p:ext uri="{BB962C8B-B14F-4D97-AF65-F5344CB8AC3E}">
        <p14:creationId xmlns:p14="http://schemas.microsoft.com/office/powerpoint/2010/main" val="3630313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Making Connections </a:t>
            </a:r>
          </a:p>
        </p:txBody>
      </p:sp>
      <p:sp>
        <p:nvSpPr>
          <p:cNvPr id="3" name="Content Placeholder 2"/>
          <p:cNvSpPr>
            <a:spLocks noGrp="1"/>
          </p:cNvSpPr>
          <p:nvPr>
            <p:ph idx="1"/>
          </p:nvPr>
        </p:nvSpPr>
        <p:spPr>
          <a:xfrm>
            <a:off x="1154954" y="2355742"/>
            <a:ext cx="8761412" cy="4076054"/>
          </a:xfrm>
        </p:spPr>
        <p:txBody>
          <a:bodyPr/>
          <a:lstStyle/>
          <a:p>
            <a:r>
              <a:rPr lang="en-US" dirty="0"/>
              <a:t>Introductions/Who We Are</a:t>
            </a:r>
          </a:p>
          <a:p>
            <a:r>
              <a:rPr lang="en-US" dirty="0"/>
              <a:t>Overview of the Training</a:t>
            </a:r>
          </a:p>
          <a:p>
            <a:r>
              <a:rPr lang="en-US" dirty="0"/>
              <a:t>Our Hopes and Concerns for this Dialogue</a:t>
            </a:r>
          </a:p>
          <a:p>
            <a:r>
              <a:rPr lang="en-US" b="1" u="sng" dirty="0"/>
              <a:t>Guidelines for this Dialogue: </a:t>
            </a:r>
          </a:p>
          <a:p>
            <a:pPr lvl="1"/>
            <a:r>
              <a:rPr lang="en-US" dirty="0"/>
              <a:t>Be Respectful</a:t>
            </a:r>
          </a:p>
          <a:p>
            <a:pPr lvl="1"/>
            <a:r>
              <a:rPr lang="en-US" dirty="0"/>
              <a:t>Share “air time” – ELMO </a:t>
            </a:r>
          </a:p>
          <a:p>
            <a:pPr lvl="1"/>
            <a:r>
              <a:rPr lang="en-US" dirty="0"/>
              <a:t>On person speaks at a time. Speak for yourself, not others</a:t>
            </a:r>
          </a:p>
          <a:p>
            <a:pPr lvl="1"/>
            <a:r>
              <a:rPr lang="en-US" dirty="0"/>
              <a:t>If you are offended or upset, say so and say why</a:t>
            </a:r>
          </a:p>
          <a:p>
            <a:pPr lvl="1"/>
            <a:r>
              <a:rPr lang="en-US" dirty="0"/>
              <a:t>Personal stories stay in the dialogue unless it is decided these stories can be shared with others outside the room</a:t>
            </a:r>
          </a:p>
        </p:txBody>
      </p:sp>
      <p:sp>
        <p:nvSpPr>
          <p:cNvPr id="4" name="Slide Number Placeholder 3"/>
          <p:cNvSpPr>
            <a:spLocks noGrp="1"/>
          </p:cNvSpPr>
          <p:nvPr>
            <p:ph type="sldNum" sz="quarter" idx="12"/>
          </p:nvPr>
        </p:nvSpPr>
        <p:spPr/>
        <p:txBody>
          <a:bodyPr/>
          <a:lstStyle/>
          <a:p>
            <a:fld id="{D57F1E4F-1CFF-5643-939E-217C01CDF565}" type="slidenum">
              <a:rPr lang="en-US" smtClean="0"/>
              <a:pPr/>
              <a:t>6</a:t>
            </a:fld>
            <a:endParaRPr lang="en-US"/>
          </a:p>
        </p:txBody>
      </p:sp>
    </p:spTree>
    <p:extLst>
      <p:ext uri="{BB962C8B-B14F-4D97-AF65-F5344CB8AC3E}">
        <p14:creationId xmlns:p14="http://schemas.microsoft.com/office/powerpoint/2010/main" val="1234510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60085-C77E-4300-8ECC-C5106278ED15}"/>
              </a:ext>
            </a:extLst>
          </p:cNvPr>
          <p:cNvSpPr>
            <a:spLocks noGrp="1"/>
          </p:cNvSpPr>
          <p:nvPr>
            <p:ph type="title"/>
          </p:nvPr>
        </p:nvSpPr>
        <p:spPr>
          <a:xfrm>
            <a:off x="1154953" y="973668"/>
            <a:ext cx="10291376" cy="706964"/>
          </a:xfrm>
        </p:spPr>
        <p:txBody>
          <a:bodyPr/>
          <a:lstStyle/>
          <a:p>
            <a:r>
              <a:rPr lang="en-US" sz="2000" b="1"/>
              <a:t>Report on Student Discipline in Connecticut Public Schools February 2019 </a:t>
            </a:r>
            <a:endParaRPr lang="en-US" sz="2000"/>
          </a:p>
        </p:txBody>
      </p:sp>
      <p:pic>
        <p:nvPicPr>
          <p:cNvPr id="5" name="Content Placeholder 4">
            <a:extLst>
              <a:ext uri="{FF2B5EF4-FFF2-40B4-BE49-F238E27FC236}">
                <a16:creationId xmlns:a16="http://schemas.microsoft.com/office/drawing/2014/main" id="{71BE7B08-CDB5-403A-A606-58CD8A9D5AE6}"/>
              </a:ext>
            </a:extLst>
          </p:cNvPr>
          <p:cNvPicPr>
            <a:picLocks noGrp="1" noChangeAspect="1"/>
          </p:cNvPicPr>
          <p:nvPr>
            <p:ph idx="1"/>
          </p:nvPr>
        </p:nvPicPr>
        <p:blipFill rotWithShape="1">
          <a:blip r:embed="rId3"/>
          <a:srcRect l="24454" t="38980" r="22876" b="29475"/>
          <a:stretch/>
        </p:blipFill>
        <p:spPr>
          <a:xfrm>
            <a:off x="963386" y="2489199"/>
            <a:ext cx="9785945" cy="3295265"/>
          </a:xfrm>
          <a:prstGeom prst="rect">
            <a:avLst/>
          </a:prstGeom>
        </p:spPr>
      </p:pic>
      <p:sp>
        <p:nvSpPr>
          <p:cNvPr id="4" name="Slide Number Placeholder 3">
            <a:extLst>
              <a:ext uri="{FF2B5EF4-FFF2-40B4-BE49-F238E27FC236}">
                <a16:creationId xmlns:a16="http://schemas.microsoft.com/office/drawing/2014/main" id="{95ABFD0D-39AC-4B35-8BF7-BBAFD0918C48}"/>
              </a:ext>
            </a:extLst>
          </p:cNvPr>
          <p:cNvSpPr>
            <a:spLocks noGrp="1"/>
          </p:cNvSpPr>
          <p:nvPr>
            <p:ph type="sldNum" sz="quarter" idx="12"/>
          </p:nvPr>
        </p:nvSpPr>
        <p:spPr/>
        <p:txBody>
          <a:bodyPr/>
          <a:lstStyle/>
          <a:p>
            <a:fld id="{D57F1E4F-1CFF-5643-939E-217C01CDF565}" type="slidenum">
              <a:rPr lang="en-US" smtClean="0"/>
              <a:pPr/>
              <a:t>60</a:t>
            </a:fld>
            <a:endParaRPr lang="en-US"/>
          </a:p>
        </p:txBody>
      </p:sp>
    </p:spTree>
    <p:extLst>
      <p:ext uri="{BB962C8B-B14F-4D97-AF65-F5344CB8AC3E}">
        <p14:creationId xmlns:p14="http://schemas.microsoft.com/office/powerpoint/2010/main" val="11089973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B80D9-453B-443D-8F08-CCC02443DA26}"/>
              </a:ext>
            </a:extLst>
          </p:cNvPr>
          <p:cNvSpPr>
            <a:spLocks noGrp="1"/>
          </p:cNvSpPr>
          <p:nvPr>
            <p:ph type="title"/>
          </p:nvPr>
        </p:nvSpPr>
        <p:spPr>
          <a:xfrm>
            <a:off x="1154953" y="973668"/>
            <a:ext cx="9197587" cy="706964"/>
          </a:xfrm>
        </p:spPr>
        <p:txBody>
          <a:bodyPr/>
          <a:lstStyle/>
          <a:p>
            <a:r>
              <a:rPr lang="en-US" sz="2000" b="1"/>
              <a:t>Report on Student Discipline in Connecticut Public Schools February 2019 </a:t>
            </a:r>
            <a:endParaRPr lang="en-US" sz="2000"/>
          </a:p>
        </p:txBody>
      </p:sp>
      <p:pic>
        <p:nvPicPr>
          <p:cNvPr id="5" name="Content Placeholder 4">
            <a:extLst>
              <a:ext uri="{FF2B5EF4-FFF2-40B4-BE49-F238E27FC236}">
                <a16:creationId xmlns:a16="http://schemas.microsoft.com/office/drawing/2014/main" id="{ABD070B4-B36C-40DD-80C2-88A3A7F56B67}"/>
              </a:ext>
            </a:extLst>
          </p:cNvPr>
          <p:cNvPicPr>
            <a:picLocks noGrp="1" noChangeAspect="1"/>
          </p:cNvPicPr>
          <p:nvPr>
            <p:ph idx="1"/>
          </p:nvPr>
        </p:nvPicPr>
        <p:blipFill rotWithShape="1">
          <a:blip r:embed="rId3"/>
          <a:srcRect l="22573" t="37069" r="22339" b="30430"/>
          <a:stretch/>
        </p:blipFill>
        <p:spPr>
          <a:xfrm>
            <a:off x="1154953" y="2544769"/>
            <a:ext cx="10067793" cy="3339563"/>
          </a:xfrm>
          <a:prstGeom prst="rect">
            <a:avLst/>
          </a:prstGeom>
        </p:spPr>
      </p:pic>
      <p:sp>
        <p:nvSpPr>
          <p:cNvPr id="4" name="Slide Number Placeholder 3">
            <a:extLst>
              <a:ext uri="{FF2B5EF4-FFF2-40B4-BE49-F238E27FC236}">
                <a16:creationId xmlns:a16="http://schemas.microsoft.com/office/drawing/2014/main" id="{12A3F39E-6121-4D00-9F72-DB88930D35A3}"/>
              </a:ext>
            </a:extLst>
          </p:cNvPr>
          <p:cNvSpPr>
            <a:spLocks noGrp="1"/>
          </p:cNvSpPr>
          <p:nvPr>
            <p:ph type="sldNum" sz="quarter" idx="12"/>
          </p:nvPr>
        </p:nvSpPr>
        <p:spPr/>
        <p:txBody>
          <a:bodyPr/>
          <a:lstStyle/>
          <a:p>
            <a:fld id="{D57F1E4F-1CFF-5643-939E-217C01CDF565}" type="slidenum">
              <a:rPr lang="en-US" smtClean="0"/>
              <a:pPr/>
              <a:t>61</a:t>
            </a:fld>
            <a:endParaRPr lang="en-US"/>
          </a:p>
        </p:txBody>
      </p:sp>
    </p:spTree>
    <p:extLst>
      <p:ext uri="{BB962C8B-B14F-4D97-AF65-F5344CB8AC3E}">
        <p14:creationId xmlns:p14="http://schemas.microsoft.com/office/powerpoint/2010/main" val="32942023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Implicit Bias </a:t>
            </a:r>
            <a:r>
              <a:rPr lang="en-US"/>
              <a:t>	</a:t>
            </a:r>
          </a:p>
        </p:txBody>
      </p:sp>
      <p:sp>
        <p:nvSpPr>
          <p:cNvPr id="3" name="Text Placeholder 2"/>
          <p:cNvSpPr>
            <a:spLocks noGrp="1"/>
          </p:cNvSpPr>
          <p:nvPr>
            <p:ph type="body" idx="1"/>
          </p:nvPr>
        </p:nvSpPr>
        <p:spPr/>
        <p:txBody>
          <a:bodyPr/>
          <a:lstStyle/>
          <a:p>
            <a:r>
              <a:rPr lang="en-US" b="1" dirty="0"/>
              <a:t>Police &amp; Incarceration</a:t>
            </a:r>
          </a:p>
          <a:p>
            <a:r>
              <a:rPr lang="en-US" b="1" dirty="0"/>
              <a:t>On The Person, and within the Criminal Systems </a:t>
            </a:r>
          </a:p>
        </p:txBody>
      </p:sp>
      <p:sp>
        <p:nvSpPr>
          <p:cNvPr id="4" name="Slide Number Placeholder 3"/>
          <p:cNvSpPr>
            <a:spLocks noGrp="1"/>
          </p:cNvSpPr>
          <p:nvPr>
            <p:ph type="sldNum" sz="quarter" idx="12"/>
          </p:nvPr>
        </p:nvSpPr>
        <p:spPr/>
        <p:txBody>
          <a:bodyPr/>
          <a:lstStyle/>
          <a:p>
            <a:fld id="{D57F1E4F-1CFF-5643-939E-217C01CDF565}" type="slidenum">
              <a:rPr lang="en-US" smtClean="0"/>
              <a:pPr/>
              <a:t>62</a:t>
            </a:fld>
            <a:endParaRPr lang="en-US"/>
          </a:p>
        </p:txBody>
      </p:sp>
      <p:sp>
        <p:nvSpPr>
          <p:cNvPr id="5" name="Right Arrow 4"/>
          <p:cNvSpPr/>
          <p:nvPr/>
        </p:nvSpPr>
        <p:spPr>
          <a:xfrm>
            <a:off x="4864100" y="34671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54687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t>Juveniles Admitted in 2018</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5844128"/>
              </p:ext>
            </p:extLst>
          </p:nvPr>
        </p:nvGraphicFramePr>
        <p:xfrm>
          <a:off x="1155700" y="2603500"/>
          <a:ext cx="5988678" cy="3576237"/>
        </p:xfrm>
        <a:graphic>
          <a:graphicData uri="http://schemas.openxmlformats.org/drawingml/2006/table">
            <a:tbl>
              <a:tblPr firstRow="1" bandRow="1">
                <a:tableStyleId>{5C22544A-7EE6-4342-B048-85BDC9FD1C3A}</a:tableStyleId>
              </a:tblPr>
              <a:tblGrid>
                <a:gridCol w="2994339">
                  <a:extLst>
                    <a:ext uri="{9D8B030D-6E8A-4147-A177-3AD203B41FA5}">
                      <a16:colId xmlns:a16="http://schemas.microsoft.com/office/drawing/2014/main" val="20000"/>
                    </a:ext>
                  </a:extLst>
                </a:gridCol>
                <a:gridCol w="2994339">
                  <a:extLst>
                    <a:ext uri="{9D8B030D-6E8A-4147-A177-3AD203B41FA5}">
                      <a16:colId xmlns:a16="http://schemas.microsoft.com/office/drawing/2014/main" val="20001"/>
                    </a:ext>
                  </a:extLst>
                </a:gridCol>
              </a:tblGrid>
              <a:tr h="510891">
                <a:tc>
                  <a:txBody>
                    <a:bodyPr/>
                    <a:lstStyle/>
                    <a:p>
                      <a:r>
                        <a:rPr lang="en-US">
                          <a:solidFill>
                            <a:schemeClr val="tx1"/>
                          </a:solidFill>
                        </a:rPr>
                        <a:t>Race</a:t>
                      </a:r>
                    </a:p>
                  </a:txBody>
                  <a:tcPr/>
                </a:tc>
                <a:tc>
                  <a:txBody>
                    <a:bodyPr/>
                    <a:lstStyle/>
                    <a:p>
                      <a:r>
                        <a:rPr lang="en-US">
                          <a:solidFill>
                            <a:schemeClr val="tx1"/>
                          </a:solidFill>
                        </a:rPr>
                        <a:t>Total Number</a:t>
                      </a:r>
                    </a:p>
                  </a:txBody>
                  <a:tcPr/>
                </a:tc>
                <a:extLst>
                  <a:ext uri="{0D108BD9-81ED-4DB2-BD59-A6C34878D82A}">
                    <a16:rowId xmlns:a16="http://schemas.microsoft.com/office/drawing/2014/main" val="10000"/>
                  </a:ext>
                </a:extLst>
              </a:tr>
              <a:tr h="510891">
                <a:tc>
                  <a:txBody>
                    <a:bodyPr/>
                    <a:lstStyle/>
                    <a:p>
                      <a:r>
                        <a:rPr lang="en-US"/>
                        <a:t>Black</a:t>
                      </a:r>
                    </a:p>
                  </a:txBody>
                  <a:tcPr/>
                </a:tc>
                <a:tc>
                  <a:txBody>
                    <a:bodyPr/>
                    <a:lstStyle/>
                    <a:p>
                      <a:pPr algn="ctr"/>
                      <a:r>
                        <a:rPr lang="en-US"/>
                        <a:t>388</a:t>
                      </a:r>
                    </a:p>
                  </a:txBody>
                  <a:tcPr/>
                </a:tc>
                <a:extLst>
                  <a:ext uri="{0D108BD9-81ED-4DB2-BD59-A6C34878D82A}">
                    <a16:rowId xmlns:a16="http://schemas.microsoft.com/office/drawing/2014/main" val="10001"/>
                  </a:ext>
                </a:extLst>
              </a:tr>
              <a:tr h="510891">
                <a:tc>
                  <a:txBody>
                    <a:bodyPr/>
                    <a:lstStyle/>
                    <a:p>
                      <a:r>
                        <a:rPr lang="en-US"/>
                        <a:t>White</a:t>
                      </a:r>
                    </a:p>
                  </a:txBody>
                  <a:tcPr/>
                </a:tc>
                <a:tc>
                  <a:txBody>
                    <a:bodyPr/>
                    <a:lstStyle/>
                    <a:p>
                      <a:pPr algn="ctr"/>
                      <a:r>
                        <a:rPr lang="en-US"/>
                        <a:t>294</a:t>
                      </a:r>
                    </a:p>
                  </a:txBody>
                  <a:tcPr/>
                </a:tc>
                <a:extLst>
                  <a:ext uri="{0D108BD9-81ED-4DB2-BD59-A6C34878D82A}">
                    <a16:rowId xmlns:a16="http://schemas.microsoft.com/office/drawing/2014/main" val="10002"/>
                  </a:ext>
                </a:extLst>
              </a:tr>
              <a:tr h="510891">
                <a:tc>
                  <a:txBody>
                    <a:bodyPr/>
                    <a:lstStyle/>
                    <a:p>
                      <a:r>
                        <a:rPr lang="en-US"/>
                        <a:t>Hispanic/Latino</a:t>
                      </a:r>
                    </a:p>
                  </a:txBody>
                  <a:tcPr/>
                </a:tc>
                <a:tc>
                  <a:txBody>
                    <a:bodyPr/>
                    <a:lstStyle/>
                    <a:p>
                      <a:pPr algn="ctr"/>
                      <a:r>
                        <a:rPr lang="en-US"/>
                        <a:t>274</a:t>
                      </a:r>
                    </a:p>
                  </a:txBody>
                  <a:tcPr/>
                </a:tc>
                <a:extLst>
                  <a:ext uri="{0D108BD9-81ED-4DB2-BD59-A6C34878D82A}">
                    <a16:rowId xmlns:a16="http://schemas.microsoft.com/office/drawing/2014/main" val="10003"/>
                  </a:ext>
                </a:extLst>
              </a:tr>
              <a:tr h="510891">
                <a:tc>
                  <a:txBody>
                    <a:bodyPr/>
                    <a:lstStyle/>
                    <a:p>
                      <a:r>
                        <a:rPr lang="en-US"/>
                        <a:t>Unknown Race</a:t>
                      </a:r>
                    </a:p>
                  </a:txBody>
                  <a:tcPr/>
                </a:tc>
                <a:tc>
                  <a:txBody>
                    <a:bodyPr/>
                    <a:lstStyle/>
                    <a:p>
                      <a:pPr algn="ctr"/>
                      <a:r>
                        <a:rPr lang="en-US"/>
                        <a:t>51</a:t>
                      </a:r>
                    </a:p>
                  </a:txBody>
                  <a:tcPr/>
                </a:tc>
                <a:extLst>
                  <a:ext uri="{0D108BD9-81ED-4DB2-BD59-A6C34878D82A}">
                    <a16:rowId xmlns:a16="http://schemas.microsoft.com/office/drawing/2014/main" val="10004"/>
                  </a:ext>
                </a:extLst>
              </a:tr>
              <a:tr h="51089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Asian</a:t>
                      </a:r>
                      <a:r>
                        <a:rPr lang="en-US" baseline="0"/>
                        <a:t>/Pacific Islander</a:t>
                      </a:r>
                      <a:endParaRPr lang="en-US"/>
                    </a:p>
                  </a:txBody>
                  <a:tcPr/>
                </a:tc>
                <a:tc>
                  <a:txBody>
                    <a:bodyPr/>
                    <a:lstStyle/>
                    <a:p>
                      <a:pPr algn="ctr"/>
                      <a:r>
                        <a:rPr lang="en-US"/>
                        <a:t>3</a:t>
                      </a:r>
                    </a:p>
                  </a:txBody>
                  <a:tcPr/>
                </a:tc>
                <a:extLst>
                  <a:ext uri="{0D108BD9-81ED-4DB2-BD59-A6C34878D82A}">
                    <a16:rowId xmlns:a16="http://schemas.microsoft.com/office/drawing/2014/main" val="10005"/>
                  </a:ext>
                </a:extLst>
              </a:tr>
              <a:tr h="510891">
                <a:tc>
                  <a:txBody>
                    <a:bodyPr/>
                    <a:lstStyle/>
                    <a:p>
                      <a:r>
                        <a:rPr lang="en-US"/>
                        <a:t>American Indian </a:t>
                      </a:r>
                    </a:p>
                  </a:txBody>
                  <a:tcPr/>
                </a:tc>
                <a:tc>
                  <a:txBody>
                    <a:bodyPr/>
                    <a:lstStyle/>
                    <a:p>
                      <a:pPr algn="ctr"/>
                      <a:r>
                        <a:rPr lang="en-US"/>
                        <a:t>2</a:t>
                      </a:r>
                    </a:p>
                  </a:txBody>
                  <a:tcPr/>
                </a:tc>
                <a:extLst>
                  <a:ext uri="{0D108BD9-81ED-4DB2-BD59-A6C34878D82A}">
                    <a16:rowId xmlns:a16="http://schemas.microsoft.com/office/drawing/2014/main" val="10006"/>
                  </a:ext>
                </a:extLst>
              </a:tr>
            </a:tbl>
          </a:graphicData>
        </a:graphic>
      </p:graphicFrame>
      <p:sp>
        <p:nvSpPr>
          <p:cNvPr id="4" name="Slide Number Placeholder 3"/>
          <p:cNvSpPr>
            <a:spLocks noGrp="1"/>
          </p:cNvSpPr>
          <p:nvPr>
            <p:ph type="sldNum" sz="quarter" idx="12"/>
          </p:nvPr>
        </p:nvSpPr>
        <p:spPr/>
        <p:txBody>
          <a:bodyPr/>
          <a:lstStyle/>
          <a:p>
            <a:fld id="{D57F1E4F-1CFF-5643-939E-217C01CDF565}" type="slidenum">
              <a:rPr lang="en-US" smtClean="0"/>
              <a:pPr/>
              <a:t>63</a:t>
            </a:fld>
            <a:endParaRPr lang="en-US"/>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9117" y="3225521"/>
            <a:ext cx="3753039" cy="2482780"/>
          </a:xfrm>
          <a:prstGeom prst="rect">
            <a:avLst/>
          </a:prstGeom>
        </p:spPr>
      </p:pic>
    </p:spTree>
    <p:extLst>
      <p:ext uri="{BB962C8B-B14F-4D97-AF65-F5344CB8AC3E}">
        <p14:creationId xmlns:p14="http://schemas.microsoft.com/office/powerpoint/2010/main" val="6334737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Impact of Bias – Incarceration &amp; Police</a:t>
            </a:r>
            <a:endParaRPr lang="en-US"/>
          </a:p>
        </p:txBody>
      </p:sp>
      <p:sp>
        <p:nvSpPr>
          <p:cNvPr id="3" name="Content Placeholder 2"/>
          <p:cNvSpPr>
            <a:spLocks noGrp="1"/>
          </p:cNvSpPr>
          <p:nvPr>
            <p:ph sz="half" idx="1"/>
          </p:nvPr>
        </p:nvSpPr>
        <p:spPr/>
        <p:txBody>
          <a:bodyPr/>
          <a:lstStyle/>
          <a:p>
            <a:r>
              <a:rPr lang="en-US" dirty="0"/>
              <a:t>Each year, more than 11 million people are locked up in local jails (3/4 for non-violent offenses) </a:t>
            </a:r>
          </a:p>
          <a:p>
            <a:r>
              <a:rPr lang="en-US" dirty="0"/>
              <a:t>Arrested and charged – but </a:t>
            </a:r>
            <a:r>
              <a:rPr lang="en-US" u="sng" dirty="0"/>
              <a:t>not convicted</a:t>
            </a:r>
          </a:p>
          <a:p>
            <a:r>
              <a:rPr lang="en-US" dirty="0"/>
              <a:t>Pretrial detention rates for blacks is 4 times &gt; whites</a:t>
            </a:r>
          </a:p>
          <a:p>
            <a:r>
              <a:rPr lang="en-US" dirty="0"/>
              <a:t>Bail premiums - 35% more for blacks than whites</a:t>
            </a:r>
          </a:p>
          <a:p>
            <a:endParaRPr lang="en-US" dirty="0"/>
          </a:p>
        </p:txBody>
      </p:sp>
      <p:sp>
        <p:nvSpPr>
          <p:cNvPr id="4" name="Content Placeholder 3"/>
          <p:cNvSpPr>
            <a:spLocks noGrp="1"/>
          </p:cNvSpPr>
          <p:nvPr>
            <p:ph sz="half" idx="2"/>
          </p:nvPr>
        </p:nvSpPr>
        <p:spPr/>
        <p:txBody>
          <a:bodyPr/>
          <a:lstStyle/>
          <a:p>
            <a:r>
              <a:rPr lang="en-US"/>
              <a:t>In 2016, nearly 1000 people killed in US by police</a:t>
            </a:r>
          </a:p>
          <a:p>
            <a:r>
              <a:rPr lang="en-US"/>
              <a:t>11% began with a traffic stop (equipment)</a:t>
            </a:r>
          </a:p>
          <a:p>
            <a:r>
              <a:rPr lang="en-US"/>
              <a:t>More than 99% of police contacts happen with NO police use of force</a:t>
            </a:r>
          </a:p>
          <a:p>
            <a:r>
              <a:rPr lang="en-US"/>
              <a:t>Racial bias is found both in speed of response and in decision to shoot (by police)</a:t>
            </a:r>
          </a:p>
          <a:p>
            <a:pPr marL="0" indent="0">
              <a:buNone/>
            </a:pPr>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64</a:t>
            </a:fld>
            <a:endParaRPr lang="en-US"/>
          </a:p>
        </p:txBody>
      </p:sp>
    </p:spTree>
    <p:extLst>
      <p:ext uri="{BB962C8B-B14F-4D97-AF65-F5344CB8AC3E}">
        <p14:creationId xmlns:p14="http://schemas.microsoft.com/office/powerpoint/2010/main" val="26693064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195" y="973668"/>
            <a:ext cx="10580134" cy="706964"/>
          </a:xfrm>
        </p:spPr>
        <p:txBody>
          <a:bodyPr/>
          <a:lstStyle/>
          <a:p>
            <a:r>
              <a:rPr lang="en-US" sz="4400" b="1"/>
              <a:t>Impact of Bias – Criminal System </a:t>
            </a:r>
          </a:p>
        </p:txBody>
      </p:sp>
      <p:sp>
        <p:nvSpPr>
          <p:cNvPr id="7" name="Content Placeholder 2">
            <a:extLst>
              <a:ext uri="{FF2B5EF4-FFF2-40B4-BE49-F238E27FC236}">
                <a16:creationId xmlns:a16="http://schemas.microsoft.com/office/drawing/2014/main" id="{E30DD0B9-FBD8-B94F-9128-A349164B3721}"/>
              </a:ext>
            </a:extLst>
          </p:cNvPr>
          <p:cNvSpPr txBox="1">
            <a:spLocks/>
          </p:cNvSpPr>
          <p:nvPr/>
        </p:nvSpPr>
        <p:spPr>
          <a:xfrm>
            <a:off x="509441" y="1828801"/>
            <a:ext cx="11293641" cy="5029199"/>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endParaRPr lang="en-US" sz="3200"/>
          </a:p>
          <a:p>
            <a:r>
              <a:rPr lang="en-US" sz="3600"/>
              <a:t>Black people accept “criminal” label in plea-bargains</a:t>
            </a:r>
          </a:p>
          <a:p>
            <a:r>
              <a:rPr lang="en-US" sz="3600"/>
              <a:t>Public continues to associate blacks with crime</a:t>
            </a:r>
          </a:p>
          <a:p>
            <a:r>
              <a:rPr lang="en-US" sz="3600"/>
              <a:t>Black defendants are more likely than whites to be offered plea deals (requiring prison time, esp. for drug offenses) and rely on public defenders</a:t>
            </a:r>
          </a:p>
          <a:p>
            <a:pPr marL="0" indent="0">
              <a:buFont typeface="Wingdings 3" charset="2"/>
              <a:buNone/>
            </a:pPr>
            <a:endParaRPr lang="en-US" sz="3200"/>
          </a:p>
        </p:txBody>
      </p:sp>
      <p:sp>
        <p:nvSpPr>
          <p:cNvPr id="6" name="TextBox 5">
            <a:extLst>
              <a:ext uri="{FF2B5EF4-FFF2-40B4-BE49-F238E27FC236}">
                <a16:creationId xmlns:a16="http://schemas.microsoft.com/office/drawing/2014/main" id="{E33777A2-49A0-CD45-8F3F-9AA9BF4959DB}"/>
              </a:ext>
            </a:extLst>
          </p:cNvPr>
          <p:cNvSpPr txBox="1"/>
          <p:nvPr/>
        </p:nvSpPr>
        <p:spPr>
          <a:xfrm>
            <a:off x="9008727" y="6242535"/>
            <a:ext cx="2794355" cy="369332"/>
          </a:xfrm>
          <a:prstGeom prst="rect">
            <a:avLst/>
          </a:prstGeom>
          <a:noFill/>
        </p:spPr>
        <p:txBody>
          <a:bodyPr wrap="none" rtlCol="0">
            <a:spAutoFit/>
          </a:bodyPr>
          <a:lstStyle/>
          <a:p>
            <a:r>
              <a:rPr lang="en-US" u="sng"/>
              <a:t>Biased</a:t>
            </a:r>
            <a:r>
              <a:rPr lang="en-US"/>
              <a:t>, Eberhardt, 2016</a:t>
            </a:r>
          </a:p>
        </p:txBody>
      </p:sp>
      <p:sp>
        <p:nvSpPr>
          <p:cNvPr id="3" name="Slide Number Placeholder 2"/>
          <p:cNvSpPr>
            <a:spLocks noGrp="1"/>
          </p:cNvSpPr>
          <p:nvPr>
            <p:ph type="sldNum" sz="quarter" idx="12"/>
          </p:nvPr>
        </p:nvSpPr>
        <p:spPr/>
        <p:txBody>
          <a:bodyPr/>
          <a:lstStyle/>
          <a:p>
            <a:fld id="{D57F1E4F-1CFF-5643-939E-217C01CDF565}" type="slidenum">
              <a:rPr lang="en-US" smtClean="0"/>
              <a:pPr/>
              <a:t>65</a:t>
            </a:fld>
            <a:endParaRPr lang="en-US"/>
          </a:p>
        </p:txBody>
      </p:sp>
    </p:spTree>
    <p:extLst>
      <p:ext uri="{BB962C8B-B14F-4D97-AF65-F5344CB8AC3E}">
        <p14:creationId xmlns:p14="http://schemas.microsoft.com/office/powerpoint/2010/main" val="20407265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Implicit Bias </a:t>
            </a:r>
            <a:r>
              <a:rPr lang="en-US"/>
              <a:t>	</a:t>
            </a:r>
          </a:p>
        </p:txBody>
      </p:sp>
      <p:sp>
        <p:nvSpPr>
          <p:cNvPr id="3" name="Text Placeholder 2"/>
          <p:cNvSpPr>
            <a:spLocks noGrp="1"/>
          </p:cNvSpPr>
          <p:nvPr>
            <p:ph type="body" idx="1"/>
          </p:nvPr>
        </p:nvSpPr>
        <p:spPr/>
        <p:txBody>
          <a:bodyPr/>
          <a:lstStyle/>
          <a:p>
            <a:r>
              <a:rPr lang="en-US" b="1"/>
              <a:t>Hospitals and Health Care </a:t>
            </a:r>
          </a:p>
        </p:txBody>
      </p:sp>
      <p:sp>
        <p:nvSpPr>
          <p:cNvPr id="4" name="Slide Number Placeholder 3"/>
          <p:cNvSpPr>
            <a:spLocks noGrp="1"/>
          </p:cNvSpPr>
          <p:nvPr>
            <p:ph type="sldNum" sz="quarter" idx="12"/>
          </p:nvPr>
        </p:nvSpPr>
        <p:spPr/>
        <p:txBody>
          <a:bodyPr/>
          <a:lstStyle/>
          <a:p>
            <a:fld id="{D57F1E4F-1CFF-5643-939E-217C01CDF565}" type="slidenum">
              <a:rPr lang="en-US" smtClean="0"/>
              <a:pPr/>
              <a:t>66</a:t>
            </a:fld>
            <a:endParaRPr lang="en-US"/>
          </a:p>
        </p:txBody>
      </p:sp>
      <p:sp>
        <p:nvSpPr>
          <p:cNvPr id="5" name="Right Arrow 4"/>
          <p:cNvSpPr/>
          <p:nvPr/>
        </p:nvSpPr>
        <p:spPr>
          <a:xfrm>
            <a:off x="4864100" y="34671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80933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314C310-850D-4491-AA52-C75BEA68B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D4EC3799-3F52-48CE-85CC-83AED368EB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F3FC2939-BF10-4CBC-904B-74A17D4B9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reeform 5">
              <a:extLst>
                <a:ext uri="{FF2B5EF4-FFF2-40B4-BE49-F238E27FC236}">
                  <a16:creationId xmlns:a16="http://schemas.microsoft.com/office/drawing/2014/main" id="{266B6D5D-11B6-40A6-9CEF-F0B0D104C5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p:cNvSpPr>
            <a:spLocks noGrp="1"/>
          </p:cNvSpPr>
          <p:nvPr>
            <p:ph type="title"/>
          </p:nvPr>
        </p:nvSpPr>
        <p:spPr>
          <a:xfrm>
            <a:off x="836247" y="1085549"/>
            <a:ext cx="3430947" cy="4686903"/>
          </a:xfrm>
        </p:spPr>
        <p:txBody>
          <a:bodyPr anchor="ctr">
            <a:normAutofit/>
          </a:bodyPr>
          <a:lstStyle/>
          <a:p>
            <a:pPr algn="r"/>
            <a:r>
              <a:rPr lang="en-US" b="1">
                <a:solidFill>
                  <a:schemeClr val="tx1"/>
                </a:solidFill>
              </a:rPr>
              <a:t>Implicit Bias- Health Care</a:t>
            </a:r>
          </a:p>
        </p:txBody>
      </p:sp>
      <p:cxnSp>
        <p:nvCxnSpPr>
          <p:cNvPr id="15" name="Straight Connector 14">
            <a:extLst>
              <a:ext uri="{FF2B5EF4-FFF2-40B4-BE49-F238E27FC236}">
                <a16:creationId xmlns:a16="http://schemas.microsoft.com/office/drawing/2014/main" id="{789E20C7-BB50-4317-93C7-90C8ED80B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930986"/>
            <a:ext cx="0" cy="3200400"/>
          </a:xfrm>
          <a:prstGeom prst="line">
            <a:avLst/>
          </a:prstGeom>
          <a:ln w="15875"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041399" y="1085549"/>
            <a:ext cx="6443462" cy="4686903"/>
          </a:xfrm>
        </p:spPr>
        <p:txBody>
          <a:bodyPr anchor="ctr">
            <a:normAutofit/>
          </a:bodyPr>
          <a:lstStyle/>
          <a:p>
            <a:pPr marL="0" indent="0">
              <a:buNone/>
            </a:pPr>
            <a:r>
              <a:rPr lang="en-US" dirty="0">
                <a:solidFill>
                  <a:schemeClr val="tx1"/>
                </a:solidFill>
              </a:rPr>
              <a:t>Since the majority of physicians are white and male, the unconscious assumptions they may hold about patients who are neither white nor male can lead to inappropriate treatment decisions, and on a larger scale, worsen disparities in health outcomes. </a:t>
            </a:r>
          </a:p>
          <a:p>
            <a:pPr marL="0" indent="0">
              <a:buNone/>
            </a:pPr>
            <a:endParaRPr lang="en-US" dirty="0">
              <a:solidFill>
                <a:schemeClr val="tx1"/>
              </a:solidFill>
            </a:endParaRPr>
          </a:p>
          <a:p>
            <a:pPr marL="0" indent="0">
              <a:buNone/>
            </a:pPr>
            <a:r>
              <a:rPr lang="en-US" dirty="0">
                <a:solidFill>
                  <a:schemeClr val="tx1"/>
                </a:solidFill>
              </a:rPr>
              <a:t>Stereotyping, biases and uncertainty on the part of healthcare providers can all contribute to unequal treatment</a:t>
            </a:r>
          </a:p>
          <a:p>
            <a:r>
              <a:rPr lang="en-US" dirty="0">
                <a:solidFill>
                  <a:schemeClr val="tx1"/>
                </a:solidFill>
              </a:rPr>
              <a:t>Can you name some? </a:t>
            </a:r>
          </a:p>
        </p:txBody>
      </p:sp>
      <p:sp>
        <p:nvSpPr>
          <p:cNvPr id="17" name="Footer Placeholder 4">
            <a:extLst>
              <a:ext uri="{FF2B5EF4-FFF2-40B4-BE49-F238E27FC236}">
                <a16:creationId xmlns:a16="http://schemas.microsoft.com/office/drawing/2014/main" id="{0308D749-5984-4BB8-A788-A85D24304A0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61110" y="6391838"/>
            <a:ext cx="3859795" cy="304801"/>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b="1" dirty="0">
              <a:solidFill>
                <a:srgbClr val="B31166"/>
              </a:solidFill>
            </a:endParaRPr>
          </a:p>
        </p:txBody>
      </p:sp>
      <p:sp>
        <p:nvSpPr>
          <p:cNvPr id="19" name="Date Placeholder 3">
            <a:extLst>
              <a:ext uri="{FF2B5EF4-FFF2-40B4-BE49-F238E27FC236}">
                <a16:creationId xmlns:a16="http://schemas.microsoft.com/office/drawing/2014/main" id="{95B8172D-A4C8-41B4-8991-78BBEC4039D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7718854" y="6391839"/>
            <a:ext cx="2997637" cy="304798"/>
          </a:xfrm>
          <a:prstGeom prst="rect">
            <a:avLst/>
          </a:prstGeom>
        </p:spPr>
        <p:txBody>
          <a:bodyPr vert="horz" lIns="91440" tIns="45720" rIns="91440" bIns="45720" rtlCol="0" anchor="t"/>
          <a:lstStyle>
            <a:defPPr>
              <a:defRPr lang="en-US"/>
            </a:defPPr>
            <a:lvl1pPr marL="0" algn="l" defTabSz="457200" rtl="0" eaLnBrk="1" latinLnBrk="0" hangingPunct="1">
              <a:defRPr sz="1000" b="0" i="0" kern="1200">
                <a:solidFill>
                  <a:schemeClr val="bg1">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b="1" dirty="0">
              <a:solidFill>
                <a:srgbClr val="B31166"/>
              </a:solidFill>
            </a:endParaRPr>
          </a:p>
        </p:txBody>
      </p:sp>
      <p:sp>
        <p:nvSpPr>
          <p:cNvPr id="4" name="Slide Number Placeholder 3"/>
          <p:cNvSpPr>
            <a:spLocks noGrp="1"/>
          </p:cNvSpPr>
          <p:nvPr>
            <p:ph type="sldNum" sz="quarter" idx="12"/>
          </p:nvPr>
        </p:nvSpPr>
        <p:spPr>
          <a:xfrm>
            <a:off x="10792691" y="6391838"/>
            <a:ext cx="838199" cy="304799"/>
          </a:xfrm>
        </p:spPr>
        <p:txBody>
          <a:bodyPr anchor="t">
            <a:normAutofit/>
          </a:bodyPr>
          <a:lstStyle/>
          <a:p>
            <a:pPr algn="r">
              <a:spcAft>
                <a:spcPts val="600"/>
              </a:spcAft>
            </a:pPr>
            <a:fld id="{D57F1E4F-1CFF-5643-939E-217C01CDF565}" type="slidenum">
              <a:rPr lang="en-US" sz="1000">
                <a:solidFill>
                  <a:srgbClr val="B31166"/>
                </a:solidFill>
              </a:rPr>
              <a:pPr algn="r">
                <a:spcAft>
                  <a:spcPts val="600"/>
                </a:spcAft>
              </a:pPr>
              <a:t>67</a:t>
            </a:fld>
            <a:endParaRPr lang="en-US" sz="1000">
              <a:solidFill>
                <a:srgbClr val="B31166"/>
              </a:solidFill>
            </a:endParaRPr>
          </a:p>
        </p:txBody>
      </p:sp>
    </p:spTree>
    <p:extLst>
      <p:ext uri="{BB962C8B-B14F-4D97-AF65-F5344CB8AC3E}">
        <p14:creationId xmlns:p14="http://schemas.microsoft.com/office/powerpoint/2010/main" val="2220972270"/>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WHAT CAN WE DO?</a:t>
            </a:r>
          </a:p>
        </p:txBody>
      </p:sp>
      <p:sp>
        <p:nvSpPr>
          <p:cNvPr id="3" name="Content Placeholder 2"/>
          <p:cNvSpPr>
            <a:spLocks noGrp="1"/>
          </p:cNvSpPr>
          <p:nvPr>
            <p:ph idx="1"/>
          </p:nvPr>
        </p:nvSpPr>
        <p:spPr>
          <a:xfrm>
            <a:off x="1154955" y="2603499"/>
            <a:ext cx="10035784" cy="3958771"/>
          </a:xfrm>
        </p:spPr>
        <p:txBody>
          <a:bodyPr>
            <a:normAutofit lnSpcReduction="10000"/>
          </a:bodyPr>
          <a:lstStyle/>
          <a:p>
            <a:pPr marL="0" indent="0">
              <a:buNone/>
            </a:pPr>
            <a:r>
              <a:rPr lang="en-US" sz="2400" dirty="0"/>
              <a:t>Researchers have demonstrated that various intervention strategies are helpful:</a:t>
            </a:r>
          </a:p>
          <a:p>
            <a:pPr>
              <a:buFont typeface="Wingdings" panose="05000000000000000000" pitchFamily="2" charset="2"/>
              <a:buChar char="Ø"/>
            </a:pPr>
            <a:r>
              <a:rPr lang="en-US" sz="2400" b="1" dirty="0"/>
              <a:t>Contact between members of different groups can work to reduce </a:t>
            </a:r>
            <a:r>
              <a:rPr lang="en-US" sz="2400" b="1" dirty="0">
                <a:hlinkClick r:id="rId3"/>
              </a:rPr>
              <a:t>prejudice</a:t>
            </a:r>
            <a:r>
              <a:rPr lang="en-US" sz="2400" b="1" dirty="0"/>
              <a:t> and </a:t>
            </a:r>
            <a:r>
              <a:rPr lang="en-US" sz="2400" b="1" dirty="0">
                <a:hlinkClick r:id="rId4"/>
              </a:rPr>
              <a:t>intergroup conflict</a:t>
            </a:r>
            <a:r>
              <a:rPr lang="en-US" sz="2400" b="1" dirty="0"/>
              <a:t>.</a:t>
            </a:r>
          </a:p>
          <a:p>
            <a:pPr>
              <a:buFont typeface="Wingdings" panose="05000000000000000000" pitchFamily="2" charset="2"/>
              <a:buChar char="Ø"/>
            </a:pPr>
            <a:r>
              <a:rPr lang="en-US" sz="2400" b="1" dirty="0"/>
              <a:t>Perspective-taking</a:t>
            </a:r>
            <a:r>
              <a:rPr lang="en-US" sz="2400" dirty="0"/>
              <a:t>- the ability to look beyond your own point of view, so that you can consider how someone else may think or feel about something.</a:t>
            </a:r>
          </a:p>
          <a:p>
            <a:pPr>
              <a:buFont typeface="Wingdings" panose="05000000000000000000" pitchFamily="2" charset="2"/>
              <a:buChar char="Ø"/>
            </a:pPr>
            <a:r>
              <a:rPr lang="en-US" sz="2400" b="1" dirty="0"/>
              <a:t>Exposure to counter-stereotypical </a:t>
            </a:r>
            <a:r>
              <a:rPr lang="en-US" sz="2400" b="1" u="sng" dirty="0">
                <a:solidFill>
                  <a:srgbClr val="92D050"/>
                </a:solidFill>
              </a:rPr>
              <a:t>role models. </a:t>
            </a:r>
          </a:p>
          <a:p>
            <a:pPr marL="0" indent="0">
              <a:buNone/>
            </a:pPr>
            <a:r>
              <a:rPr lang="en-US" sz="2400" dirty="0"/>
              <a:t>By taking the time to understand your personal biases, you can begin to mitigate their effects.</a:t>
            </a:r>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68</a:t>
            </a:fld>
            <a:endParaRPr lang="en-US"/>
          </a:p>
        </p:txBody>
      </p:sp>
    </p:spTree>
    <p:extLst>
      <p:ext uri="{BB962C8B-B14F-4D97-AF65-F5344CB8AC3E}">
        <p14:creationId xmlns:p14="http://schemas.microsoft.com/office/powerpoint/2010/main" val="5118052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400" b="1"/>
              <a:t>Reflections &amp; Questions</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58979" y="2342148"/>
            <a:ext cx="8383211" cy="4660232"/>
          </a:xfrm>
        </p:spPr>
      </p:pic>
      <p:sp>
        <p:nvSpPr>
          <p:cNvPr id="3" name="Oval 2"/>
          <p:cNvSpPr/>
          <p:nvPr/>
        </p:nvSpPr>
        <p:spPr>
          <a:xfrm>
            <a:off x="433952" y="2342148"/>
            <a:ext cx="2293749" cy="19353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What will you do? </a:t>
            </a:r>
          </a:p>
        </p:txBody>
      </p:sp>
      <p:sp>
        <p:nvSpPr>
          <p:cNvPr id="2" name="Slide Number Placeholder 1"/>
          <p:cNvSpPr>
            <a:spLocks noGrp="1"/>
          </p:cNvSpPr>
          <p:nvPr>
            <p:ph type="sldNum" sz="quarter" idx="12"/>
          </p:nvPr>
        </p:nvSpPr>
        <p:spPr/>
        <p:txBody>
          <a:bodyPr/>
          <a:lstStyle/>
          <a:p>
            <a:fld id="{D57F1E4F-1CFF-5643-939E-217C01CDF565}" type="slidenum">
              <a:rPr lang="en-US" smtClean="0"/>
              <a:pPr/>
              <a:t>69</a:t>
            </a:fld>
            <a:endParaRPr lang="en-US"/>
          </a:p>
        </p:txBody>
      </p:sp>
    </p:spTree>
    <p:extLst>
      <p:ext uri="{BB962C8B-B14F-4D97-AF65-F5344CB8AC3E}">
        <p14:creationId xmlns:p14="http://schemas.microsoft.com/office/powerpoint/2010/main" val="213776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1" y="814357"/>
            <a:ext cx="7706690" cy="789156"/>
          </a:xfrm>
        </p:spPr>
        <p:txBody>
          <a:bodyPr>
            <a:normAutofit/>
          </a:bodyPr>
          <a:lstStyle/>
          <a:p>
            <a:r>
              <a:rPr lang="en-US" b="1">
                <a:latin typeface="+mn-lt"/>
              </a:rPr>
              <a:t>DCF Racial and Ethnic Categories </a:t>
            </a:r>
          </a:p>
        </p:txBody>
      </p:sp>
      <p:sp>
        <p:nvSpPr>
          <p:cNvPr id="3" name="Content Placeholder 2"/>
          <p:cNvSpPr>
            <a:spLocks noGrp="1"/>
          </p:cNvSpPr>
          <p:nvPr>
            <p:ph idx="1"/>
          </p:nvPr>
        </p:nvSpPr>
        <p:spPr>
          <a:xfrm>
            <a:off x="469901" y="2425147"/>
            <a:ext cx="10529404" cy="4137124"/>
          </a:xfrm>
        </p:spPr>
        <p:txBody>
          <a:bodyPr>
            <a:normAutofit fontScale="92500" lnSpcReduction="10000"/>
          </a:bodyPr>
          <a:lstStyle/>
          <a:p>
            <a:pPr marL="0" indent="0">
              <a:buNone/>
            </a:pPr>
            <a:r>
              <a:rPr lang="en-US" dirty="0">
                <a:latin typeface="+mj-lt"/>
              </a:rPr>
              <a:t>The federal categories for racial and ethnic identify  provides  “a Common Language to Promote Uniformity and Comparability for data on  race and ethnicity for the population Groups”. </a:t>
            </a:r>
          </a:p>
          <a:p>
            <a:pPr marL="0" indent="0">
              <a:buNone/>
            </a:pPr>
            <a:endParaRPr lang="en-US" dirty="0">
              <a:latin typeface="+mj-lt"/>
            </a:endParaRPr>
          </a:p>
          <a:p>
            <a:pPr marL="0" indent="0">
              <a:buNone/>
            </a:pPr>
            <a:r>
              <a:rPr lang="en-US" dirty="0">
                <a:latin typeface="+mj-lt"/>
              </a:rPr>
              <a:t>For today’s training DCF will utilize this language: </a:t>
            </a:r>
          </a:p>
          <a:p>
            <a:pPr marL="274320" lvl="1" indent="0">
              <a:buNone/>
            </a:pPr>
            <a:r>
              <a:rPr lang="en-US" dirty="0">
                <a:latin typeface="+mj-lt"/>
              </a:rPr>
              <a:t>- Children / People of Color</a:t>
            </a:r>
          </a:p>
          <a:p>
            <a:pPr marL="274320" lvl="1" indent="0">
              <a:buNone/>
            </a:pPr>
            <a:r>
              <a:rPr lang="en-US" dirty="0">
                <a:latin typeface="+mj-lt"/>
              </a:rPr>
              <a:t>-American Indian or Alaska Native</a:t>
            </a:r>
          </a:p>
          <a:p>
            <a:pPr marL="274320" lvl="1" indent="0">
              <a:buNone/>
            </a:pPr>
            <a:r>
              <a:rPr lang="en-US" dirty="0">
                <a:latin typeface="+mj-lt"/>
              </a:rPr>
              <a:t>-Asian</a:t>
            </a:r>
          </a:p>
          <a:p>
            <a:pPr marL="274320" lvl="1" indent="0">
              <a:buNone/>
            </a:pPr>
            <a:r>
              <a:rPr lang="en-US" dirty="0">
                <a:latin typeface="+mj-lt"/>
              </a:rPr>
              <a:t>-Black or African American </a:t>
            </a:r>
          </a:p>
          <a:p>
            <a:pPr marL="274320" lvl="1" indent="0">
              <a:buNone/>
            </a:pPr>
            <a:r>
              <a:rPr lang="en-US" dirty="0">
                <a:latin typeface="+mj-lt"/>
              </a:rPr>
              <a:t>-Native Hawaiian or other Pacific islander</a:t>
            </a:r>
          </a:p>
          <a:p>
            <a:pPr marL="274320" lvl="1" indent="0">
              <a:buNone/>
            </a:pPr>
            <a:r>
              <a:rPr lang="en-US" dirty="0">
                <a:latin typeface="+mj-lt"/>
              </a:rPr>
              <a:t>-White</a:t>
            </a:r>
          </a:p>
          <a:p>
            <a:pPr marL="0" indent="0">
              <a:buNone/>
            </a:pPr>
            <a:r>
              <a:rPr lang="en-US" u="sng" dirty="0">
                <a:latin typeface="+mj-lt"/>
              </a:rPr>
              <a:t>Ethnic Category</a:t>
            </a:r>
            <a:r>
              <a:rPr lang="en-US" dirty="0">
                <a:latin typeface="+mj-lt"/>
              </a:rPr>
              <a:t>: </a:t>
            </a:r>
          </a:p>
          <a:p>
            <a:pPr marL="274320" lvl="1" indent="0">
              <a:buNone/>
            </a:pPr>
            <a:r>
              <a:rPr lang="en-US" dirty="0">
                <a:latin typeface="+mj-lt"/>
              </a:rPr>
              <a:t>-Hispanic or Latino </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B433A498-F753-4747-9D33-560157D2227D}" type="slidenum">
              <a:rPr lang="en-US" altLang="en-US" smtClean="0"/>
              <a:pPr>
                <a:defRPr/>
              </a:pPr>
              <a:t>7</a:t>
            </a:fld>
            <a:endParaRPr lang="en-US" alt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5655" y="3957145"/>
            <a:ext cx="3635677" cy="1958770"/>
          </a:xfrm>
          <a:prstGeom prst="rect">
            <a:avLst/>
          </a:prstGeom>
        </p:spPr>
      </p:pic>
    </p:spTree>
    <p:extLst>
      <p:ext uri="{BB962C8B-B14F-4D97-AF65-F5344CB8AC3E}">
        <p14:creationId xmlns:p14="http://schemas.microsoft.com/office/powerpoint/2010/main" val="29088685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AF1E58-D170-4EF3-8E1A-992DA3688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3EACCB19-3F29-416E-BD93-24BDDE37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39C41423-F9F7-4333-A541-61582D3D2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A66DA090-6BD9-45CC-B782-02767069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Rectangle 17">
            <a:extLst>
              <a:ext uri="{FF2B5EF4-FFF2-40B4-BE49-F238E27FC236}">
                <a16:creationId xmlns:a16="http://schemas.microsoft.com/office/drawing/2014/main" id="{BA9F93AF-9489-4B8A-AA6B-1B00D3CA6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a:extLst>
              <a:ext uri="{FF2B5EF4-FFF2-40B4-BE49-F238E27FC236}">
                <a16:creationId xmlns:a16="http://schemas.microsoft.com/office/drawing/2014/main" id="{2F459F0B-865B-481D-9AC3-15C76A336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a:extLst>
              <a:ext uri="{FF2B5EF4-FFF2-40B4-BE49-F238E27FC236}">
                <a16:creationId xmlns:a16="http://schemas.microsoft.com/office/drawing/2014/main" id="{61CDB3A6-B686-4E1D-AD52-3DC038A45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DC341948-A328-4188-9EA2-B4332AF0DCA2}"/>
              </a:ext>
            </a:extLst>
          </p:cNvPr>
          <p:cNvSpPr>
            <a:spLocks noGrp="1"/>
          </p:cNvSpPr>
          <p:nvPr>
            <p:ph type="title"/>
          </p:nvPr>
        </p:nvSpPr>
        <p:spPr>
          <a:xfrm>
            <a:off x="1154955" y="973667"/>
            <a:ext cx="2942210" cy="4833745"/>
          </a:xfrm>
        </p:spPr>
        <p:txBody>
          <a:bodyPr>
            <a:normAutofit/>
          </a:bodyPr>
          <a:lstStyle/>
          <a:p>
            <a:r>
              <a:rPr lang="en-US">
                <a:solidFill>
                  <a:srgbClr val="EBEBEB"/>
                </a:solidFill>
              </a:rPr>
              <a:t>Post Survey- and-Impact Survey </a:t>
            </a:r>
          </a:p>
        </p:txBody>
      </p:sp>
      <p:sp>
        <p:nvSpPr>
          <p:cNvPr id="24" name="Rectangle 23">
            <a:extLst>
              <a:ext uri="{FF2B5EF4-FFF2-40B4-BE49-F238E27FC236}">
                <a16:creationId xmlns:a16="http://schemas.microsoft.com/office/drawing/2014/main" id="{3D38E400-4F30-481D-A5DC-5AA21A2CB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E6A89DDC-12AD-4B3D-B955-9C9A2FAD6535}"/>
              </a:ext>
            </a:extLst>
          </p:cNvPr>
          <p:cNvSpPr>
            <a:spLocks noGrp="1"/>
          </p:cNvSpPr>
          <p:nvPr>
            <p:ph type="sldNum" sz="quarter" idx="12"/>
          </p:nvPr>
        </p:nvSpPr>
        <p:spPr>
          <a:xfrm>
            <a:off x="10352540" y="295729"/>
            <a:ext cx="838199" cy="767687"/>
          </a:xfrm>
        </p:spPr>
        <p:txBody>
          <a:bodyPr>
            <a:normAutofit/>
          </a:bodyPr>
          <a:lstStyle/>
          <a:p>
            <a:pPr>
              <a:spcAft>
                <a:spcPts val="600"/>
              </a:spcAft>
            </a:pPr>
            <a:fld id="{D57F1E4F-1CFF-5643-939E-217C01CDF565}" type="slidenum">
              <a:rPr lang="en-US">
                <a:solidFill>
                  <a:srgbClr val="FFFFFF"/>
                </a:solidFill>
              </a:rPr>
              <a:pPr>
                <a:spcAft>
                  <a:spcPts val="600"/>
                </a:spcAft>
              </a:pPr>
              <a:t>70</a:t>
            </a:fld>
            <a:endParaRPr lang="en-US">
              <a:solidFill>
                <a:srgbClr val="FFFFFF"/>
              </a:solidFill>
            </a:endParaRPr>
          </a:p>
        </p:txBody>
      </p:sp>
      <p:graphicFrame>
        <p:nvGraphicFramePr>
          <p:cNvPr id="6" name="Content Placeholder 2">
            <a:extLst>
              <a:ext uri="{FF2B5EF4-FFF2-40B4-BE49-F238E27FC236}">
                <a16:creationId xmlns:a16="http://schemas.microsoft.com/office/drawing/2014/main" id="{70EF75FE-3F95-40EB-B9A0-45E109B9B3F8}"/>
              </a:ext>
            </a:extLst>
          </p:cNvPr>
          <p:cNvGraphicFramePr>
            <a:graphicFrameLocks noGrp="1"/>
          </p:cNvGraphicFramePr>
          <p:nvPr>
            <p:ph idx="1"/>
            <p:extLst>
              <p:ext uri="{D42A27DB-BD31-4B8C-83A1-F6EECF244321}">
                <p14:modId xmlns:p14="http://schemas.microsoft.com/office/powerpoint/2010/main" val="112089916"/>
              </p:ext>
            </p:extLst>
          </p:nvPr>
        </p:nvGraphicFramePr>
        <p:xfrm>
          <a:off x="5142960" y="1354578"/>
          <a:ext cx="6391275" cy="49735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702237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A45274E-51BA-45DB-A1AF-D9D2D3070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a16="http://schemas.microsoft.com/office/drawing/2014/main" id="{F23D49CA-BEDE-4AD1-B156-6E1CD672F5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587"/>
            <a:ext cx="12192000" cy="6856413"/>
            <a:chOff x="0" y="1587"/>
            <a:chExt cx="12192000" cy="6856413"/>
          </a:xfrm>
        </p:grpSpPr>
        <p:sp>
          <p:nvSpPr>
            <p:cNvPr id="15" name="Oval 14">
              <a:extLst>
                <a:ext uri="{FF2B5EF4-FFF2-40B4-BE49-F238E27FC236}">
                  <a16:creationId xmlns:a16="http://schemas.microsoft.com/office/drawing/2014/main" id="{01C3C4EA-B476-435A-9415-082AC43498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31EDCF7B-9A1F-4B83-876B-10DF260AC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C41E3788-48C7-46E5-B8FC-F6A199D6D1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6700828" y="402165"/>
              <a:ext cx="506783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0BB7126D-A3C9-40BF-BC31-925239075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57AC479E-6526-40E2-B438-017CD542F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a:extLst>
                <a:ext uri="{FF2B5EF4-FFF2-40B4-BE49-F238E27FC236}">
                  <a16:creationId xmlns:a16="http://schemas.microsoft.com/office/drawing/2014/main" id="{58512C16-E8B7-4D79-8ADA-20C4FDD933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639098" y="629265"/>
            <a:ext cx="5132438" cy="1622322"/>
          </a:xfrm>
        </p:spPr>
        <p:txBody>
          <a:bodyPr>
            <a:normAutofit/>
          </a:bodyPr>
          <a:lstStyle/>
          <a:p>
            <a:r>
              <a:rPr lang="en-US" b="1"/>
              <a:t>Training Evaluation Survey</a:t>
            </a:r>
          </a:p>
        </p:txBody>
      </p:sp>
      <p:sp>
        <p:nvSpPr>
          <p:cNvPr id="7" name="Content Placeholder 6">
            <a:extLst>
              <a:ext uri="{FF2B5EF4-FFF2-40B4-BE49-F238E27FC236}">
                <a16:creationId xmlns:a16="http://schemas.microsoft.com/office/drawing/2014/main" id="{FF1A6462-D1E0-1F49-AD6C-9C165AFD6578}"/>
              </a:ext>
            </a:extLst>
          </p:cNvPr>
          <p:cNvSpPr>
            <a:spLocks noGrp="1"/>
          </p:cNvSpPr>
          <p:nvPr>
            <p:ph idx="1"/>
          </p:nvPr>
        </p:nvSpPr>
        <p:spPr>
          <a:xfrm>
            <a:off x="639098" y="2418735"/>
            <a:ext cx="5132439" cy="3811742"/>
          </a:xfrm>
        </p:spPr>
        <p:txBody>
          <a:bodyPr anchor="ctr">
            <a:normAutofit/>
          </a:bodyPr>
          <a:lstStyle/>
          <a:p>
            <a:pPr marL="0" indent="0">
              <a:buNone/>
            </a:pPr>
            <a:endParaRPr lang="en-US" dirty="0">
              <a:solidFill>
                <a:schemeClr val="bg1"/>
              </a:solidFill>
            </a:endParaRPr>
          </a:p>
          <a:p>
            <a:r>
              <a:rPr lang="en-US" dirty="0">
                <a:solidFill>
                  <a:schemeClr val="bg1"/>
                </a:solidFill>
              </a:rPr>
              <a:t>Evaluations : </a:t>
            </a:r>
            <a:r>
              <a:rPr lang="en-US" u="sng" dirty="0">
                <a:hlinkClick r:id="rId4"/>
              </a:rPr>
              <a:t>https://tinyurl.com/y4zckdbq</a:t>
            </a:r>
            <a:endParaRPr lang="en-US" dirty="0">
              <a:solidFill>
                <a:schemeClr val="bg1"/>
              </a:solidFill>
            </a:endParaRPr>
          </a:p>
          <a:p>
            <a:pPr marL="0" indent="0">
              <a:buNone/>
            </a:pPr>
            <a:endParaRPr lang="en-US" dirty="0">
              <a:solidFill>
                <a:schemeClr val="bg1"/>
              </a:solidFill>
            </a:endParaRPr>
          </a:p>
          <a:p>
            <a:r>
              <a:rPr lang="en-US" dirty="0">
                <a:solidFill>
                  <a:schemeClr val="bg1"/>
                </a:solidFill>
              </a:rPr>
              <a:t>Thank you!</a:t>
            </a:r>
          </a:p>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5" name="Picture 4">
            <a:extLst>
              <a:ext uri="{FF2B5EF4-FFF2-40B4-BE49-F238E27FC236}">
                <a16:creationId xmlns:a16="http://schemas.microsoft.com/office/drawing/2014/main" id="{86CFCCB7-767D-E548-A380-3C93A26D7055}"/>
              </a:ext>
            </a:extLst>
          </p:cNvPr>
          <p:cNvPicPr>
            <a:picLocks noChangeAspect="1"/>
          </p:cNvPicPr>
          <p:nvPr/>
        </p:nvPicPr>
        <p:blipFill>
          <a:blip r:embed="rId5"/>
          <a:stretch>
            <a:fillRect/>
          </a:stretch>
        </p:blipFill>
        <p:spPr>
          <a:xfrm>
            <a:off x="6714836" y="991421"/>
            <a:ext cx="4828707" cy="2017759"/>
          </a:xfrm>
          <a:prstGeom prst="rect">
            <a:avLst/>
          </a:prstGeom>
        </p:spPr>
      </p:pic>
      <p:sp>
        <p:nvSpPr>
          <p:cNvPr id="22" name="Rectangle 21">
            <a:extLst>
              <a:ext uri="{FF2B5EF4-FFF2-40B4-BE49-F238E27FC236}">
                <a16:creationId xmlns:a16="http://schemas.microsoft.com/office/drawing/2014/main" id="{31522963-0F54-4F24-84CB-4C262BF1F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Slide Number Placeholder 2"/>
          <p:cNvSpPr>
            <a:spLocks noGrp="1"/>
          </p:cNvSpPr>
          <p:nvPr>
            <p:ph type="sldNum" sz="quarter" idx="12"/>
          </p:nvPr>
        </p:nvSpPr>
        <p:spPr>
          <a:xfrm>
            <a:off x="10352540" y="295729"/>
            <a:ext cx="838199" cy="767687"/>
          </a:xfrm>
        </p:spPr>
        <p:txBody>
          <a:bodyPr>
            <a:normAutofit/>
          </a:bodyPr>
          <a:lstStyle/>
          <a:p>
            <a:pPr>
              <a:spcAft>
                <a:spcPts val="600"/>
              </a:spcAft>
            </a:pPr>
            <a:fld id="{D57F1E4F-1CFF-5643-939E-217C01CDF565}" type="slidenum">
              <a:rPr lang="en-US" smtClean="0"/>
              <a:pPr>
                <a:spcAft>
                  <a:spcPts val="600"/>
                </a:spcAft>
              </a:pPr>
              <a:t>71</a:t>
            </a:fld>
            <a:endParaRPr lang="en-US"/>
          </a:p>
        </p:txBody>
      </p:sp>
      <p:pic>
        <p:nvPicPr>
          <p:cNvPr id="4" name="Picture 3">
            <a:extLst>
              <a:ext uri="{FF2B5EF4-FFF2-40B4-BE49-F238E27FC236}">
                <a16:creationId xmlns:a16="http://schemas.microsoft.com/office/drawing/2014/main" id="{9F57A92E-D61B-4329-9669-820BD4C81CF9}"/>
              </a:ext>
            </a:extLst>
          </p:cNvPr>
          <p:cNvPicPr>
            <a:picLocks noChangeAspect="1"/>
          </p:cNvPicPr>
          <p:nvPr/>
        </p:nvPicPr>
        <p:blipFill>
          <a:blip r:embed="rId6"/>
          <a:stretch>
            <a:fillRect/>
          </a:stretch>
        </p:blipFill>
        <p:spPr>
          <a:xfrm>
            <a:off x="7269711" y="3520086"/>
            <a:ext cx="3715103" cy="2710389"/>
          </a:xfrm>
          <a:prstGeom prst="rect">
            <a:avLst/>
          </a:prstGeom>
        </p:spPr>
      </p:pic>
    </p:spTree>
    <p:extLst>
      <p:ext uri="{BB962C8B-B14F-4D97-AF65-F5344CB8AC3E}">
        <p14:creationId xmlns:p14="http://schemas.microsoft.com/office/powerpoint/2010/main" val="5667318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b="1"/>
              <a:t>Resources</a:t>
            </a:r>
          </a:p>
        </p:txBody>
      </p:sp>
      <p:sp>
        <p:nvSpPr>
          <p:cNvPr id="3" name="Content Placeholder 2"/>
          <p:cNvSpPr>
            <a:spLocks noGrp="1"/>
          </p:cNvSpPr>
          <p:nvPr>
            <p:ph idx="1"/>
          </p:nvPr>
        </p:nvSpPr>
        <p:spPr>
          <a:xfrm>
            <a:off x="465222" y="2342148"/>
            <a:ext cx="9887318" cy="4259180"/>
          </a:xfrm>
        </p:spPr>
        <p:txBody>
          <a:bodyPr>
            <a:normAutofit lnSpcReduction="10000"/>
          </a:bodyPr>
          <a:lstStyle/>
          <a:p>
            <a:r>
              <a:rPr lang="en-US" sz="2400">
                <a:solidFill>
                  <a:srgbClr val="0070C0"/>
                </a:solidFill>
                <a:hlinkClick r:id="rId3">
                  <a:extLst>
                    <a:ext uri="{A12FA001-AC4F-418D-AE19-62706E023703}">
                      <ahyp:hlinkClr xmlns:ahyp="http://schemas.microsoft.com/office/drawing/2018/hyperlinkcolor" val="tx"/>
                    </a:ext>
                  </a:extLst>
                </a:hlinkClick>
              </a:rPr>
              <a:t>MacArthur Foundation Safety + Justice Challenge</a:t>
            </a:r>
            <a:endParaRPr lang="en-US" sz="2400">
              <a:solidFill>
                <a:srgbClr val="0070C0"/>
              </a:solidFill>
            </a:endParaRPr>
          </a:p>
          <a:p>
            <a:r>
              <a:rPr lang="en-US" sz="2400">
                <a:solidFill>
                  <a:srgbClr val="0070C0"/>
                </a:solidFill>
                <a:hlinkClick r:id="rId4">
                  <a:extLst>
                    <a:ext uri="{A12FA001-AC4F-418D-AE19-62706E023703}">
                      <ahyp:hlinkClr xmlns:ahyp="http://schemas.microsoft.com/office/drawing/2018/hyperlinkcolor" val="tx"/>
                    </a:ext>
                  </a:extLst>
                </a:hlinkClick>
              </a:rPr>
              <a:t>CT Commission on Racial and Ethnic Disparity in the Criminal Justice System</a:t>
            </a:r>
            <a:endParaRPr lang="en-US" sz="2400">
              <a:solidFill>
                <a:srgbClr val="0070C0"/>
              </a:solidFill>
            </a:endParaRPr>
          </a:p>
          <a:p>
            <a:r>
              <a:rPr lang="en-US" sz="2400">
                <a:solidFill>
                  <a:srgbClr val="0070C0"/>
                </a:solidFill>
                <a:hlinkClick r:id="rId5">
                  <a:extLst>
                    <a:ext uri="{A12FA001-AC4F-418D-AE19-62706E023703}">
                      <ahyp:hlinkClr xmlns:ahyp="http://schemas.microsoft.com/office/drawing/2018/hyperlinkcolor" val="tx"/>
                    </a:ext>
                  </a:extLst>
                </a:hlinkClick>
              </a:rPr>
              <a:t>Institute for Municipal and Regional Policy, Central Connecticut State University</a:t>
            </a:r>
            <a:endParaRPr lang="en-US" sz="2400">
              <a:solidFill>
                <a:srgbClr val="0070C0"/>
              </a:solidFill>
            </a:endParaRPr>
          </a:p>
          <a:p>
            <a:r>
              <a:rPr lang="en-US" sz="2400">
                <a:solidFill>
                  <a:srgbClr val="0070C0"/>
                </a:solidFill>
                <a:hlinkClick r:id="rId6">
                  <a:extLst>
                    <a:ext uri="{A12FA001-AC4F-418D-AE19-62706E023703}">
                      <ahyp:hlinkClr xmlns:ahyp="http://schemas.microsoft.com/office/drawing/2018/hyperlinkcolor" val="tx"/>
                    </a:ext>
                  </a:extLst>
                </a:hlinkClick>
              </a:rPr>
              <a:t>State of CT, Judicial Branch, Court Support                            Services Division, Training Academy</a:t>
            </a:r>
            <a:endParaRPr lang="en-US" sz="2400">
              <a:solidFill>
                <a:srgbClr val="0070C0"/>
              </a:solidFill>
            </a:endParaRPr>
          </a:p>
          <a:p>
            <a:r>
              <a:rPr lang="en-US" sz="2400">
                <a:solidFill>
                  <a:srgbClr val="0070C0"/>
                </a:solidFill>
                <a:hlinkClick r:id="rId7">
                  <a:extLst>
                    <a:ext uri="{A12FA001-AC4F-418D-AE19-62706E023703}">
                      <ahyp:hlinkClr xmlns:ahyp="http://schemas.microsoft.com/office/drawing/2018/hyperlinkcolor" val="tx"/>
                    </a:ext>
                  </a:extLst>
                </a:hlinkClick>
              </a:rPr>
              <a:t>CT Bar Association</a:t>
            </a:r>
            <a:endParaRPr lang="en-US" sz="2400">
              <a:solidFill>
                <a:srgbClr val="0070C0"/>
              </a:solidFill>
            </a:endParaRPr>
          </a:p>
          <a:p>
            <a:r>
              <a:rPr lang="en-US" sz="2400">
                <a:solidFill>
                  <a:srgbClr val="0070C0"/>
                </a:solidFill>
                <a:hlinkClick r:id="rId8">
                  <a:extLst>
                    <a:ext uri="{A12FA001-AC4F-418D-AE19-62706E023703}">
                      <ahyp:hlinkClr xmlns:ahyp="http://schemas.microsoft.com/office/drawing/2018/hyperlinkcolor" val="tx"/>
                    </a:ext>
                  </a:extLst>
                </a:hlinkClick>
              </a:rPr>
              <a:t>UCONN School of Law</a:t>
            </a:r>
            <a:endParaRPr lang="en-US" sz="2400">
              <a:solidFill>
                <a:srgbClr val="0070C0"/>
              </a:solidFill>
            </a:endParaRPr>
          </a:p>
          <a:p>
            <a:r>
              <a:rPr lang="en-US" sz="2400">
                <a:solidFill>
                  <a:srgbClr val="0070C0"/>
                </a:solidFill>
                <a:hlinkClick r:id="rId9">
                  <a:extLst>
                    <a:ext uri="{A12FA001-AC4F-418D-AE19-62706E023703}">
                      <ahyp:hlinkClr xmlns:ahyp="http://schemas.microsoft.com/office/drawing/2018/hyperlinkcolor" val="tx"/>
                    </a:ext>
                  </a:extLst>
                </a:hlinkClick>
              </a:rPr>
              <a:t>Greater Hartford Legal Aid </a:t>
            </a:r>
            <a:endParaRPr lang="en-US" sz="2400">
              <a:solidFill>
                <a:srgbClr val="0070C0"/>
              </a:solidFill>
            </a:endParaRPr>
          </a:p>
        </p:txBody>
      </p:sp>
      <p:pic>
        <p:nvPicPr>
          <p:cNvPr id="6" name="Picture 5">
            <a:extLst>
              <a:ext uri="{FF2B5EF4-FFF2-40B4-BE49-F238E27FC236}">
                <a16:creationId xmlns:a16="http://schemas.microsoft.com/office/drawing/2014/main" id="{2E4D3071-CF14-554D-A0E6-8D84B849D0E0}"/>
              </a:ext>
            </a:extLst>
          </p:cNvPr>
          <p:cNvPicPr>
            <a:picLocks noChangeAspect="1"/>
          </p:cNvPicPr>
          <p:nvPr/>
        </p:nvPicPr>
        <p:blipFill>
          <a:blip r:embed="rId10"/>
          <a:stretch>
            <a:fillRect/>
          </a:stretch>
        </p:blipFill>
        <p:spPr>
          <a:xfrm>
            <a:off x="7518400" y="4118789"/>
            <a:ext cx="4337144" cy="2482540"/>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72</a:t>
            </a:fld>
            <a:endParaRPr lang="en-US"/>
          </a:p>
        </p:txBody>
      </p:sp>
    </p:spTree>
    <p:extLst>
      <p:ext uri="{BB962C8B-B14F-4D97-AF65-F5344CB8AC3E}">
        <p14:creationId xmlns:p14="http://schemas.microsoft.com/office/powerpoint/2010/main" val="2136588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6228B42E-1B3C-E645-BFBF-77B5450DC7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6331" y="409903"/>
            <a:ext cx="6206209" cy="6450635"/>
          </a:xfrm>
          <a:prstGeom prst="rect">
            <a:avLst/>
          </a:prstGeom>
        </p:spPr>
      </p:pic>
      <p:sp>
        <p:nvSpPr>
          <p:cNvPr id="3" name="Title 2"/>
          <p:cNvSpPr>
            <a:spLocks noGrp="1"/>
          </p:cNvSpPr>
          <p:nvPr>
            <p:ph type="title"/>
          </p:nvPr>
        </p:nvSpPr>
        <p:spPr>
          <a:xfrm>
            <a:off x="646545" y="973668"/>
            <a:ext cx="9269821" cy="706964"/>
          </a:xfrm>
        </p:spPr>
        <p:txBody>
          <a:bodyPr/>
          <a:lstStyle/>
          <a:p>
            <a:r>
              <a:rPr lang="en-US" sz="4400" b="1">
                <a:solidFill>
                  <a:schemeClr val="bg1"/>
                </a:solidFill>
              </a:rPr>
              <a:t>Identity</a:t>
            </a:r>
          </a:p>
        </p:txBody>
      </p:sp>
      <p:sp>
        <p:nvSpPr>
          <p:cNvPr id="2" name="TextBox 1"/>
          <p:cNvSpPr txBox="1"/>
          <p:nvPr/>
        </p:nvSpPr>
        <p:spPr>
          <a:xfrm>
            <a:off x="272716" y="6123362"/>
            <a:ext cx="6833937" cy="461665"/>
          </a:xfrm>
          <a:prstGeom prst="rect">
            <a:avLst/>
          </a:prstGeom>
          <a:noFill/>
        </p:spPr>
        <p:txBody>
          <a:bodyPr wrap="square" rtlCol="0">
            <a:spAutoFit/>
          </a:bodyPr>
          <a:lstStyle/>
          <a:p>
            <a:r>
              <a:rPr lang="en-US" sz="1200" b="1"/>
              <a:t>Image from </a:t>
            </a:r>
            <a:r>
              <a:rPr lang="en-US" sz="1200" b="1">
                <a:solidFill>
                  <a:srgbClr val="0070C0"/>
                </a:solidFill>
                <a:hlinkClick r:id="rId4">
                  <a:extLst>
                    <a:ext uri="{A12FA001-AC4F-418D-AE19-62706E023703}">
                      <ahyp:hlinkClr xmlns:ahyp="http://schemas.microsoft.com/office/drawing/2018/hyperlinkcolor" val="tx"/>
                    </a:ext>
                  </a:extLst>
                </a:hlinkClick>
              </a:rPr>
              <a:t>http://www.uscg.mil/diversity/Diversity_101.asp</a:t>
            </a:r>
            <a:br>
              <a:rPr lang="en-US" sz="1200" b="1"/>
            </a:br>
            <a:r>
              <a:rPr lang="en-US" sz="1200" b="1"/>
              <a:t>credited to: Health Resources and Services Administration</a:t>
            </a:r>
          </a:p>
        </p:txBody>
      </p:sp>
      <p:sp>
        <p:nvSpPr>
          <p:cNvPr id="4" name="Slide Number Placeholder 3"/>
          <p:cNvSpPr>
            <a:spLocks noGrp="1"/>
          </p:cNvSpPr>
          <p:nvPr>
            <p:ph type="sldNum" sz="quarter" idx="12"/>
          </p:nvPr>
        </p:nvSpPr>
        <p:spPr/>
        <p:txBody>
          <a:bodyPr/>
          <a:lstStyle/>
          <a:p>
            <a:fld id="{D57F1E4F-1CFF-5643-939E-217C01CDF565}" type="slidenum">
              <a:rPr lang="en-US" smtClean="0"/>
              <a:pPr/>
              <a:t>8</a:t>
            </a:fld>
            <a:endParaRPr lang="en-US"/>
          </a:p>
        </p:txBody>
      </p:sp>
    </p:spTree>
    <p:extLst>
      <p:ext uri="{BB962C8B-B14F-4D97-AF65-F5344CB8AC3E}">
        <p14:creationId xmlns:p14="http://schemas.microsoft.com/office/powerpoint/2010/main" val="3052052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IMPLICIT BIAS	</a:t>
            </a:r>
          </a:p>
        </p:txBody>
      </p:sp>
      <p:sp>
        <p:nvSpPr>
          <p:cNvPr id="3" name="Text Placeholder 2"/>
          <p:cNvSpPr>
            <a:spLocks noGrp="1"/>
          </p:cNvSpPr>
          <p:nvPr>
            <p:ph type="body" idx="1"/>
          </p:nvPr>
        </p:nvSpPr>
        <p:spPr/>
        <p:txBody>
          <a:bodyPr/>
          <a:lstStyle/>
          <a:p>
            <a:r>
              <a:rPr lang="en-US" b="1"/>
              <a:t>WHAT DOES IT MEAN?</a:t>
            </a:r>
          </a:p>
        </p:txBody>
      </p:sp>
      <p:sp>
        <p:nvSpPr>
          <p:cNvPr id="4" name="Slide Number Placeholder 3"/>
          <p:cNvSpPr>
            <a:spLocks noGrp="1"/>
          </p:cNvSpPr>
          <p:nvPr>
            <p:ph type="sldNum" sz="quarter" idx="12"/>
          </p:nvPr>
        </p:nvSpPr>
        <p:spPr/>
        <p:txBody>
          <a:bodyPr/>
          <a:lstStyle/>
          <a:p>
            <a:fld id="{D57F1E4F-1CFF-5643-939E-217C01CDF565}" type="slidenum">
              <a:rPr lang="en-US" smtClean="0"/>
              <a:pPr/>
              <a:t>9</a:t>
            </a:fld>
            <a:endParaRPr lang="en-US"/>
          </a:p>
        </p:txBody>
      </p:sp>
    </p:spTree>
    <p:extLst>
      <p:ext uri="{BB962C8B-B14F-4D97-AF65-F5344CB8AC3E}">
        <p14:creationId xmlns:p14="http://schemas.microsoft.com/office/powerpoint/2010/main" val="30069777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1ADDB84257D547956C106758F5E43D" ma:contentTypeVersion="11" ma:contentTypeDescription="Create a new document." ma:contentTypeScope="" ma:versionID="8c4967a565c8fa46e15729256e7ff702">
  <xsd:schema xmlns:xsd="http://www.w3.org/2001/XMLSchema" xmlns:xs="http://www.w3.org/2001/XMLSchema" xmlns:p="http://schemas.microsoft.com/office/2006/metadata/properties" xmlns:ns1="http://schemas.microsoft.com/sharepoint/v3" xmlns:ns3="442cb4c7-2307-46a9-a39d-fbda1541a353" xmlns:ns4="704bd3e1-b0b7-4715-ac35-08b0a1f24c7c" targetNamespace="http://schemas.microsoft.com/office/2006/metadata/properties" ma:root="true" ma:fieldsID="8a0a2aceb8f5e1a06593a2af7822e3ba" ns1:_="" ns3:_="" ns4:_="">
    <xsd:import namespace="http://schemas.microsoft.com/sharepoint/v3"/>
    <xsd:import namespace="442cb4c7-2307-46a9-a39d-fbda1541a353"/>
    <xsd:import namespace="704bd3e1-b0b7-4715-ac35-08b0a1f24c7c"/>
    <xsd:element name="properties">
      <xsd:complexType>
        <xsd:sequence>
          <xsd:element name="documentManagement">
            <xsd:complexType>
              <xsd:all>
                <xsd:element ref="ns3:MediaServiceMetadata" minOccurs="0"/>
                <xsd:element ref="ns3:MediaServiceFastMetadata" minOccurs="0"/>
                <xsd:element ref="ns1:_ip_UnifiedCompliancePolicyProperties" minOccurs="0"/>
                <xsd:element ref="ns1:_ip_UnifiedCompliancePolicyUIAction"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2cb4c7-2307-46a9-a39d-fbda1541a3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04bd3e1-b0b7-4715-ac35-08b0a1f24c7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F4D6A446-9FD3-4E2A-98F2-9BAF92D1FD54}">
  <ds:schemaRefs>
    <ds:schemaRef ds:uri="http://schemas.microsoft.com/sharepoint/v3/contenttype/forms"/>
  </ds:schemaRefs>
</ds:datastoreItem>
</file>

<file path=customXml/itemProps2.xml><?xml version="1.0" encoding="utf-8"?>
<ds:datastoreItem xmlns:ds="http://schemas.openxmlformats.org/officeDocument/2006/customXml" ds:itemID="{213A8CAE-0601-4281-A246-51BCFB3F5C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42cb4c7-2307-46a9-a39d-fbda1541a353"/>
    <ds:schemaRef ds:uri="704bd3e1-b0b7-4715-ac35-08b0a1f24c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FD7C6EB-CB58-4608-8B67-70ECCBBB9BA8}">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39</TotalTime>
  <Words>11239</Words>
  <Application>Microsoft Office PowerPoint</Application>
  <PresentationFormat>Widescreen</PresentationFormat>
  <Paragraphs>990</Paragraphs>
  <Slides>72</Slides>
  <Notes>71</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72</vt:i4>
      </vt:variant>
    </vt:vector>
  </HeadingPairs>
  <TitlesOfParts>
    <vt:vector size="79" baseType="lpstr">
      <vt:lpstr>Arial</vt:lpstr>
      <vt:lpstr>Calibri</vt:lpstr>
      <vt:lpstr>Calibri Light</vt:lpstr>
      <vt:lpstr>Century Gothic</vt:lpstr>
      <vt:lpstr>Wingdings</vt:lpstr>
      <vt:lpstr>Wingdings 3</vt:lpstr>
      <vt:lpstr>Ion Boardroom</vt:lpstr>
      <vt:lpstr>Implicit Bias Training November 13th, 2020</vt:lpstr>
      <vt:lpstr>Navigating the Virtual Platform </vt:lpstr>
      <vt:lpstr>Pre-Surveys  &amp; Post Survey</vt:lpstr>
      <vt:lpstr>Introduction and Goal:  </vt:lpstr>
      <vt:lpstr>Learning Objectives </vt:lpstr>
      <vt:lpstr>Making Connections </vt:lpstr>
      <vt:lpstr>DCF Racial and Ethnic Categories </vt:lpstr>
      <vt:lpstr>Identity</vt:lpstr>
      <vt:lpstr>IMPLICIT BIAS </vt:lpstr>
      <vt:lpstr>Implicit Bias Defined</vt:lpstr>
      <vt:lpstr>Consequences of Implicit Bias</vt:lpstr>
      <vt:lpstr>IMPLICIT BIAS AND THE BRAIN</vt:lpstr>
      <vt:lpstr>Information Overload</vt:lpstr>
      <vt:lpstr>Schemas</vt:lpstr>
      <vt:lpstr>Schemas </vt:lpstr>
      <vt:lpstr>HOW DO SCHEMAS RELATE TO STEREOTYPING…</vt:lpstr>
      <vt:lpstr>Schemas</vt:lpstr>
      <vt:lpstr>PowerPoint Presentation</vt:lpstr>
      <vt:lpstr>STROOP TEST</vt:lpstr>
      <vt:lpstr>PowerPoint Presentation</vt:lpstr>
      <vt:lpstr>PowerPoint Presentation</vt:lpstr>
      <vt:lpstr>PowerPoint Presentation</vt:lpstr>
      <vt:lpstr>PowerPoint Presentation</vt:lpstr>
      <vt:lpstr>When are we MOST susceptible to                              Implicit Bias?</vt:lpstr>
      <vt:lpstr>Harvard Implicit Association Test</vt:lpstr>
      <vt:lpstr>Harvard Implicit Association Test</vt:lpstr>
      <vt:lpstr> Perceptions  &amp;  Stereotypes  </vt:lpstr>
      <vt:lpstr>Perceptions</vt:lpstr>
      <vt:lpstr>Perceptions Activity</vt:lpstr>
      <vt:lpstr>Photograph #1</vt:lpstr>
      <vt:lpstr>Photograph #2</vt:lpstr>
      <vt:lpstr>Photograph #3</vt:lpstr>
      <vt:lpstr>Photograph #4</vt:lpstr>
      <vt:lpstr>Photograph #5</vt:lpstr>
      <vt:lpstr>Photograph #6</vt:lpstr>
      <vt:lpstr>Photograph #7</vt:lpstr>
      <vt:lpstr>Photograph #8</vt:lpstr>
      <vt:lpstr>Photograph #9</vt:lpstr>
      <vt:lpstr>Photograph #10</vt:lpstr>
      <vt:lpstr>Photograph #11</vt:lpstr>
      <vt:lpstr>Photograph #12</vt:lpstr>
      <vt:lpstr>Photograph #1 and #7</vt:lpstr>
      <vt:lpstr>Photograph #2 and #12</vt:lpstr>
      <vt:lpstr>Photograph #3 and #11</vt:lpstr>
      <vt:lpstr>Photograph #4 and #9</vt:lpstr>
      <vt:lpstr>Photograph #5 and #8</vt:lpstr>
      <vt:lpstr>Photograph #6 and #10</vt:lpstr>
      <vt:lpstr>Debrief Perceptions Activity</vt:lpstr>
      <vt:lpstr>Does Implicit Bias Impact Our  Professional Decision Making?</vt:lpstr>
      <vt:lpstr>HOW ARE YOU FEELING?</vt:lpstr>
      <vt:lpstr>Implicit Bias in “Systems”?</vt:lpstr>
      <vt:lpstr>The Child Welfare System</vt:lpstr>
      <vt:lpstr>PowerPoint Presentation</vt:lpstr>
      <vt:lpstr>Themes Within DCF </vt:lpstr>
      <vt:lpstr>Implicit Bias in Education </vt:lpstr>
      <vt:lpstr>PowerPoint Presentation</vt:lpstr>
      <vt:lpstr>PowerPoint Presentation</vt:lpstr>
      <vt:lpstr>Racial Demographics of CT Teachers</vt:lpstr>
      <vt:lpstr>Report on Student Discipline in Connecticut Public Schools February 2019 </vt:lpstr>
      <vt:lpstr>Report on Student Discipline in Connecticut Public Schools February 2019 </vt:lpstr>
      <vt:lpstr>Report on Student Discipline in Connecticut Public Schools February 2019 </vt:lpstr>
      <vt:lpstr>Implicit Bias  </vt:lpstr>
      <vt:lpstr>Juveniles Admitted in 2018</vt:lpstr>
      <vt:lpstr>Impact of Bias – Incarceration &amp; Police</vt:lpstr>
      <vt:lpstr>Impact of Bias – Criminal System </vt:lpstr>
      <vt:lpstr>Implicit Bias  </vt:lpstr>
      <vt:lpstr>Implicit Bias- Health Care</vt:lpstr>
      <vt:lpstr>WHAT CAN WE DO?</vt:lpstr>
      <vt:lpstr>Reflections &amp; Questions</vt:lpstr>
      <vt:lpstr>Post Survey- and-Impact Survey </vt:lpstr>
      <vt:lpstr>Training Evaluation Survey</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Implicit Bias Training October 19, 2020</dc:title>
  <dc:creator>RONDINI, JENNIFER</dc:creator>
  <cp:lastModifiedBy>EBRON, TAWANDA</cp:lastModifiedBy>
  <cp:revision>3</cp:revision>
  <dcterms:created xsi:type="dcterms:W3CDTF">2020-10-19T18:46:18Z</dcterms:created>
  <dcterms:modified xsi:type="dcterms:W3CDTF">2022-01-31T02:24:39Z</dcterms:modified>
</cp:coreProperties>
</file>