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Montserrat"/>
      <p:regular r:id="rId42"/>
      <p:bold r:id="rId43"/>
      <p:italic r:id="rId44"/>
      <p:boldItalic r:id="rId45"/>
    </p:embeddedFont>
    <p:embeddedFont>
      <p:font typeface="Lato"/>
      <p:regular r:id="rId46"/>
      <p:bold r:id="rId47"/>
      <p:italic r:id="rId48"/>
      <p:boldItalic r:id="rId49"/>
    </p:embeddedFont>
    <p:embeddedFont>
      <p:font typeface="Century Gothic"/>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4B7556-C0E6-4BFA-A870-7589436B31FE}">
  <a:tblStyle styleId="{824B7556-C0E6-4BFA-A870-7589436B31FE}"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D1DEEE"/>
          </a:solidFill>
        </a:fill>
      </a:tcStyle>
    </a:wholeTbl>
    <a:band1H>
      <a:tcTxStyle/>
    </a:band1H>
    <a:band2H>
      <a:tcTxStyle b="off" i="off"/>
      <a:tcStyle>
        <a:fill>
          <a:solidFill>
            <a:srgbClr val="EAEFF7"/>
          </a:solidFill>
        </a:fill>
      </a:tcStyle>
    </a:band2H>
    <a:band1V>
      <a:tcTxStyle/>
    </a:band1V>
    <a:band2V>
      <a:tcTxStyle/>
    </a:band2V>
    <a:lastCol>
      <a:tcTxStyle/>
    </a:lastCol>
    <a:firstCol>
      <a:tcTxStyle b="on" i="off">
        <a:font>
          <a:latin typeface="Calibri"/>
          <a:ea typeface="Calibri"/>
          <a:cs typeface="Calibri"/>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Col>
    <a:lastRow>
      <a:tcTxStyle b="on" i="off">
        <a:font>
          <a:latin typeface="Calibri"/>
          <a:ea typeface="Calibri"/>
          <a:cs typeface="Calibri"/>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381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lastRow>
    <a:seCell>
      <a:tcTxStyle/>
    </a:seCell>
    <a:swCell>
      <a:tcTxStyle/>
    </a:swCell>
    <a:firstRow>
      <a:tcTxStyle b="on" i="off">
        <a:font>
          <a:latin typeface="Calibri"/>
          <a:ea typeface="Calibri"/>
          <a:cs typeface="Calibri"/>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381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Montserrat-regular.fntdata"/><Relationship Id="rId41" Type="http://schemas.openxmlformats.org/officeDocument/2006/relationships/slide" Target="slides/slide35.xml"/><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Lato-regular.fntdata"/><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Gothic-bold.fntdata"/><Relationship Id="rId50" Type="http://schemas.openxmlformats.org/officeDocument/2006/relationships/font" Target="fonts/CenturyGothic-regular.fntdata"/><Relationship Id="rId53" Type="http://schemas.openxmlformats.org/officeDocument/2006/relationships/font" Target="fonts/CenturyGothic-boldItalic.fntdata"/><Relationship Id="rId52" Type="http://schemas.openxmlformats.org/officeDocument/2006/relationships/font" Target="fonts/CenturyGothic-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b20675f96_0_215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cb20675f96_0_2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b20675f96_0_2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b20675f96_0_216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cb20675f96_0_2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cb20675f96_0_2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b20675f96_0_2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cb20675f96_0_2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cb20675f96_0_217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cb20675f96_0_2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cb20675f96_0_2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gcb20675f96_0_21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cb20675f96_0_219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cb20675f96_0_2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cb20675f96_0_2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gcb20675f96_0_220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cb20675f96_0_2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gcb20675f96_0_22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cb20675f96_0_22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cb20675f96_0_2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b20675f96_0_20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gcb20675f96_0_20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cb20675f96_0_22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cb20675f96_0_22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cb20675f96_0_22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cb20675f96_0_2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cb20675f96_0_224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cb20675f96_0_2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cb20675f96_0_22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cb20675f96_0_2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cb20675f96_0_22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cb20675f96_0_22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cb20675f96_0_22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cb20675f96_0_22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cb20675f96_0_229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cb20675f96_0_2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cb20675f96_0_230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cb20675f96_0_2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cb20675f96_0_23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cb20675f96_0_23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Hybrid and distance learning can definitely interfere with feeling connected to your students. It might be harder to pick up on student’s distress or it might be more blatant as their distress tolerance may be significantly decreased with the uncertainty of living through a pandemic. It is also important to remember that EVERYONE is under a significant amount of stress right now. Everyone’s life (personal/professional/academic) has been greatly impacted by this virus. There are still ways that you can connect with students that may be helpful.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cb20675f96_0_2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cb20675f96_0_23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cb20675f96_0_206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cb20675f96_0_20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cb20675f96_0_23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cb20675f96_0_23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ed02c8c3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ed02c8c3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ed02c8c3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ed02c8c3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ed02c8c3a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ed02c8c3a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ed02c8c3a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ed02c8c3a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cb20675f96_0_237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cb20675f96_0_23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b20675f96_0_20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b20675f96_0_207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b20675f96_0_208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cb20675f96_0_20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b20675f96_0_20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gcb20675f96_0_208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b20675f96_0_2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gcb20675f96_0_21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349250" lvl="1"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b20675f96_0_21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cb20675f96_0_2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b20675f96_0_2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gcb20675f96_0_21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0" name="Shape 130"/>
        <p:cNvGrpSpPr/>
        <p:nvPr/>
      </p:nvGrpSpPr>
      <p:grpSpPr>
        <a:xfrm>
          <a:off x="0" y="0"/>
          <a:ext cx="0" cy="0"/>
          <a:chOff x="0" y="0"/>
          <a:chExt cx="0" cy="0"/>
        </a:xfrm>
      </p:grpSpPr>
      <p:sp>
        <p:nvSpPr>
          <p:cNvPr id="131" name="Google Shape;131;p13"/>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Clr>
                <a:schemeClr val="accent1"/>
              </a:buClr>
              <a:buSzPts val="1800"/>
              <a:buNone/>
              <a:defRPr/>
            </a:lvl2pPr>
            <a:lvl3pPr lvl="2" rtl="0" algn="l">
              <a:lnSpc>
                <a:spcPct val="100000"/>
              </a:lnSpc>
              <a:spcBef>
                <a:spcPts val="0"/>
              </a:spcBef>
              <a:spcAft>
                <a:spcPts val="0"/>
              </a:spcAft>
              <a:buClr>
                <a:schemeClr val="accent1"/>
              </a:buClr>
              <a:buSzPts val="1800"/>
              <a:buNone/>
              <a:defRPr/>
            </a:lvl3pPr>
            <a:lvl4pPr lvl="3" rtl="0" algn="l">
              <a:lnSpc>
                <a:spcPct val="100000"/>
              </a:lnSpc>
              <a:spcBef>
                <a:spcPts val="0"/>
              </a:spcBef>
              <a:spcAft>
                <a:spcPts val="0"/>
              </a:spcAft>
              <a:buClr>
                <a:schemeClr val="accent1"/>
              </a:buClr>
              <a:buSzPts val="1800"/>
              <a:buNone/>
              <a:defRPr/>
            </a:lvl4pPr>
            <a:lvl5pPr lvl="4" rtl="0" algn="l">
              <a:lnSpc>
                <a:spcPct val="100000"/>
              </a:lnSpc>
              <a:spcBef>
                <a:spcPts val="0"/>
              </a:spcBef>
              <a:spcAft>
                <a:spcPts val="0"/>
              </a:spcAft>
              <a:buClr>
                <a:schemeClr val="accent1"/>
              </a:buClr>
              <a:buSzPts val="1800"/>
              <a:buNone/>
              <a:defRPr/>
            </a:lvl5pPr>
            <a:lvl6pPr lvl="5" rtl="0" algn="l">
              <a:lnSpc>
                <a:spcPct val="100000"/>
              </a:lnSpc>
              <a:spcBef>
                <a:spcPts val="0"/>
              </a:spcBef>
              <a:spcAft>
                <a:spcPts val="0"/>
              </a:spcAft>
              <a:buClr>
                <a:schemeClr val="accent1"/>
              </a:buClr>
              <a:buSzPts val="1800"/>
              <a:buNone/>
              <a:defRPr/>
            </a:lvl6pPr>
            <a:lvl7pPr lvl="6" rtl="0" algn="l">
              <a:lnSpc>
                <a:spcPct val="100000"/>
              </a:lnSpc>
              <a:spcBef>
                <a:spcPts val="0"/>
              </a:spcBef>
              <a:spcAft>
                <a:spcPts val="0"/>
              </a:spcAft>
              <a:buClr>
                <a:schemeClr val="accent1"/>
              </a:buClr>
              <a:buSzPts val="1800"/>
              <a:buNone/>
              <a:defRPr/>
            </a:lvl7pPr>
            <a:lvl8pPr lvl="7" rtl="0" algn="l">
              <a:lnSpc>
                <a:spcPct val="100000"/>
              </a:lnSpc>
              <a:spcBef>
                <a:spcPts val="0"/>
              </a:spcBef>
              <a:spcAft>
                <a:spcPts val="0"/>
              </a:spcAft>
              <a:buClr>
                <a:schemeClr val="accent1"/>
              </a:buClr>
              <a:buSzPts val="1800"/>
              <a:buNone/>
              <a:defRPr/>
            </a:lvl8pPr>
            <a:lvl9pPr lvl="8" rtl="0" algn="l">
              <a:lnSpc>
                <a:spcPct val="100000"/>
              </a:lnSpc>
              <a:spcBef>
                <a:spcPts val="0"/>
              </a:spcBef>
              <a:spcAft>
                <a:spcPts val="0"/>
              </a:spcAft>
              <a:buClr>
                <a:schemeClr val="accent1"/>
              </a:buClr>
              <a:buSzPts val="1800"/>
              <a:buNone/>
              <a:defRPr/>
            </a:lvl9pPr>
          </a:lstStyle>
          <a:p/>
        </p:txBody>
      </p:sp>
      <p:sp>
        <p:nvSpPr>
          <p:cNvPr id="132" name="Google Shape;132;p13"/>
          <p:cNvSpPr txBox="1"/>
          <p:nvPr>
            <p:ph idx="1" type="body"/>
          </p:nvPr>
        </p:nvSpPr>
        <p:spPr>
          <a:xfrm>
            <a:off x="457200" y="1121569"/>
            <a:ext cx="8229600" cy="3394500"/>
          </a:xfrm>
          <a:prstGeom prst="rect">
            <a:avLst/>
          </a:prstGeom>
          <a:noFill/>
          <a:ln>
            <a:noFill/>
          </a:ln>
        </p:spPr>
        <p:txBody>
          <a:bodyPr anchorCtr="0" anchor="t" bIns="45700" lIns="45700" spcFirstLastPara="1" rIns="45700" wrap="square" tIns="45700">
            <a:normAutofit/>
          </a:bodyPr>
          <a:lstStyle>
            <a:lvl1pPr indent="-342900" lvl="0" marL="457200" rtl="0" algn="l">
              <a:lnSpc>
                <a:spcPct val="100000"/>
              </a:lnSpc>
              <a:spcBef>
                <a:spcPts val="600"/>
              </a:spcBef>
              <a:spcAft>
                <a:spcPts val="0"/>
              </a:spcAft>
              <a:buClr>
                <a:srgbClr val="000000"/>
              </a:buClr>
              <a:buSzPts val="1800"/>
              <a:buChar char="●"/>
              <a:defRPr/>
            </a:lvl1pPr>
            <a:lvl2pPr indent="-342900" lvl="1" marL="914400" rtl="0" algn="l">
              <a:lnSpc>
                <a:spcPct val="100000"/>
              </a:lnSpc>
              <a:spcBef>
                <a:spcPts val="600"/>
              </a:spcBef>
              <a:spcAft>
                <a:spcPts val="0"/>
              </a:spcAft>
              <a:buClr>
                <a:srgbClr val="000000"/>
              </a:buClr>
              <a:buSzPts val="1800"/>
              <a:buChar char="○"/>
              <a:defRPr/>
            </a:lvl2pPr>
            <a:lvl3pPr indent="-342900" lvl="2" marL="1371600" rtl="0" algn="l">
              <a:lnSpc>
                <a:spcPct val="100000"/>
              </a:lnSpc>
              <a:spcBef>
                <a:spcPts val="600"/>
              </a:spcBef>
              <a:spcAft>
                <a:spcPts val="0"/>
              </a:spcAft>
              <a:buClr>
                <a:srgbClr val="000000"/>
              </a:buClr>
              <a:buSzPts val="1800"/>
              <a:buChar char="■"/>
              <a:defRPr/>
            </a:lvl3pPr>
            <a:lvl4pPr indent="-342900" lvl="3" marL="1828800" rtl="0" algn="l">
              <a:lnSpc>
                <a:spcPct val="100000"/>
              </a:lnSpc>
              <a:spcBef>
                <a:spcPts val="600"/>
              </a:spcBef>
              <a:spcAft>
                <a:spcPts val="0"/>
              </a:spcAft>
              <a:buClr>
                <a:srgbClr val="000000"/>
              </a:buClr>
              <a:buSzPts val="1800"/>
              <a:buChar char="●"/>
              <a:defRPr/>
            </a:lvl4pPr>
            <a:lvl5pPr indent="-342900" lvl="4" marL="2286000" rtl="0" algn="l">
              <a:lnSpc>
                <a:spcPct val="100000"/>
              </a:lnSpc>
              <a:spcBef>
                <a:spcPts val="600"/>
              </a:spcBef>
              <a:spcAft>
                <a:spcPts val="0"/>
              </a:spcAft>
              <a:buClr>
                <a:srgbClr val="000000"/>
              </a:buClr>
              <a:buSzPts val="1800"/>
              <a:buChar char="○"/>
              <a:defRPr/>
            </a:lvl5pPr>
            <a:lvl6pPr indent="-342900" lvl="5" marL="2743200" rtl="0" algn="l">
              <a:lnSpc>
                <a:spcPct val="100000"/>
              </a:lnSpc>
              <a:spcBef>
                <a:spcPts val="600"/>
              </a:spcBef>
              <a:spcAft>
                <a:spcPts val="0"/>
              </a:spcAft>
              <a:buClr>
                <a:srgbClr val="000000"/>
              </a:buClr>
              <a:buSzPts val="1800"/>
              <a:buChar char="■"/>
              <a:defRPr/>
            </a:lvl6pPr>
            <a:lvl7pPr indent="-342900" lvl="6" marL="3200400" rtl="0" algn="l">
              <a:lnSpc>
                <a:spcPct val="100000"/>
              </a:lnSpc>
              <a:spcBef>
                <a:spcPts val="600"/>
              </a:spcBef>
              <a:spcAft>
                <a:spcPts val="0"/>
              </a:spcAft>
              <a:buClr>
                <a:srgbClr val="000000"/>
              </a:buClr>
              <a:buSzPts val="1800"/>
              <a:buChar char="●"/>
              <a:defRPr/>
            </a:lvl7pPr>
            <a:lvl8pPr indent="-342900" lvl="7" marL="3657600" rtl="0" algn="l">
              <a:lnSpc>
                <a:spcPct val="100000"/>
              </a:lnSpc>
              <a:spcBef>
                <a:spcPts val="600"/>
              </a:spcBef>
              <a:spcAft>
                <a:spcPts val="0"/>
              </a:spcAft>
              <a:buClr>
                <a:srgbClr val="000000"/>
              </a:buClr>
              <a:buSzPts val="1800"/>
              <a:buChar char="○"/>
              <a:defRPr/>
            </a:lvl8pPr>
            <a:lvl9pPr indent="-342900" lvl="8" marL="4114800" rtl="0" algn="l">
              <a:lnSpc>
                <a:spcPct val="100000"/>
              </a:lnSpc>
              <a:spcBef>
                <a:spcPts val="600"/>
              </a:spcBef>
              <a:spcAft>
                <a:spcPts val="0"/>
              </a:spcAft>
              <a:buClr>
                <a:srgbClr val="000000"/>
              </a:buClr>
              <a:buSzPts val="1800"/>
              <a:buChar char="■"/>
              <a:defRPr/>
            </a:lvl9pPr>
          </a:lstStyle>
          <a:p/>
        </p:txBody>
      </p:sp>
      <p:sp>
        <p:nvSpPr>
          <p:cNvPr id="133" name="Google Shape;133;p13"/>
          <p:cNvSpPr txBox="1"/>
          <p:nvPr>
            <p:ph idx="12" type="sldNum"/>
          </p:nvPr>
        </p:nvSpPr>
        <p:spPr>
          <a:xfrm>
            <a:off x="457200" y="4965612"/>
            <a:ext cx="202800" cy="154500"/>
          </a:xfrm>
          <a:prstGeom prst="rect">
            <a:avLst/>
          </a:prstGeom>
          <a:noFill/>
          <a:ln>
            <a:noFill/>
          </a:ln>
        </p:spPr>
        <p:txBody>
          <a:bodyPr anchorCtr="0" anchor="t" bIns="45700" lIns="45700" spcFirstLastPara="1" rIns="45700" wrap="square" tIns="45700">
            <a:normAutofit fontScale="70000" lnSpcReduction="20000"/>
          </a:bodyPr>
          <a:lstStyle>
            <a:lvl1pPr indent="0" lvl="0"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1pPr>
            <a:lvl2pPr indent="0" lvl="1"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2pPr>
            <a:lvl3pPr indent="0" lvl="2"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3pPr>
            <a:lvl4pPr indent="0" lvl="3"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4pPr>
            <a:lvl5pPr indent="0" lvl="4"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5pPr>
            <a:lvl6pPr indent="0" lvl="5"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6pPr>
            <a:lvl7pPr indent="0" lvl="6"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7pPr>
            <a:lvl8pPr indent="0" lvl="7"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8pPr>
            <a:lvl9pPr indent="0" lvl="8"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sz="1000">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134" name="Shape 134"/>
        <p:cNvGrpSpPr/>
        <p:nvPr/>
      </p:nvGrpSpPr>
      <p:grpSpPr>
        <a:xfrm>
          <a:off x="0" y="0"/>
          <a:ext cx="0" cy="0"/>
          <a:chOff x="0" y="0"/>
          <a:chExt cx="0" cy="0"/>
        </a:xfrm>
      </p:grpSpPr>
      <p:pic>
        <p:nvPicPr>
          <p:cNvPr descr="shadowline.psd" id="135" name="Google Shape;135;p14"/>
          <p:cNvPicPr preferRelativeResize="0"/>
          <p:nvPr/>
        </p:nvPicPr>
        <p:blipFill rotWithShape="1">
          <a:blip r:embed="rId2">
            <a:alphaModFix/>
          </a:blip>
          <a:srcRect b="0" l="0" r="0" t="0"/>
          <a:stretch/>
        </p:blipFill>
        <p:spPr>
          <a:xfrm>
            <a:off x="467506" y="869857"/>
            <a:ext cx="8219296" cy="235747"/>
          </a:xfrm>
          <a:prstGeom prst="rect">
            <a:avLst/>
          </a:prstGeom>
          <a:noFill/>
          <a:ln>
            <a:noFill/>
          </a:ln>
        </p:spPr>
      </p:pic>
      <p:grpSp>
        <p:nvGrpSpPr>
          <p:cNvPr id="136" name="Google Shape;136;p14"/>
          <p:cNvGrpSpPr/>
          <p:nvPr/>
        </p:nvGrpSpPr>
        <p:grpSpPr>
          <a:xfrm>
            <a:off x="-85" y="-16"/>
            <a:ext cx="365700" cy="5143552"/>
            <a:chOff x="-81" y="-11"/>
            <a:chExt cx="365700" cy="6858070"/>
          </a:xfrm>
        </p:grpSpPr>
        <p:sp>
          <p:nvSpPr>
            <p:cNvPr id="137" name="Google Shape;137;p14"/>
            <p:cNvSpPr/>
            <p:nvPr/>
          </p:nvSpPr>
          <p:spPr>
            <a:xfrm rot="5400000">
              <a:off x="-660831" y="660739"/>
              <a:ext cx="1687200" cy="3657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38" name="Google Shape;138;p14"/>
            <p:cNvSpPr/>
            <p:nvPr/>
          </p:nvSpPr>
          <p:spPr>
            <a:xfrm rot="5400000">
              <a:off x="-660831" y="2384363"/>
              <a:ext cx="1687200" cy="365700"/>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39" name="Google Shape;139;p14"/>
            <p:cNvSpPr/>
            <p:nvPr/>
          </p:nvSpPr>
          <p:spPr>
            <a:xfrm rot="5400000">
              <a:off x="-660831" y="4107985"/>
              <a:ext cx="1687200" cy="365700"/>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40" name="Google Shape;140;p14"/>
            <p:cNvSpPr/>
            <p:nvPr/>
          </p:nvSpPr>
          <p:spPr>
            <a:xfrm rot="5400000">
              <a:off x="-660831" y="5831609"/>
              <a:ext cx="1687200" cy="365700"/>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grpSp>
      <p:pic>
        <p:nvPicPr>
          <p:cNvPr id="141" name="Google Shape;141;p14"/>
          <p:cNvPicPr preferRelativeResize="0"/>
          <p:nvPr/>
        </p:nvPicPr>
        <p:blipFill rotWithShape="1">
          <a:blip r:embed="rId3">
            <a:alphaModFix/>
          </a:blip>
          <a:srcRect b="0" l="0" r="0" t="0"/>
          <a:stretch/>
        </p:blipFill>
        <p:spPr>
          <a:xfrm>
            <a:off x="7543800" y="4143693"/>
            <a:ext cx="1010841" cy="973932"/>
          </a:xfrm>
          <a:prstGeom prst="rect">
            <a:avLst/>
          </a:prstGeom>
          <a:noFill/>
          <a:ln>
            <a:noFill/>
          </a:ln>
        </p:spPr>
      </p:pic>
      <p:sp>
        <p:nvSpPr>
          <p:cNvPr id="142" name="Google Shape;142;p14"/>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Clr>
                <a:schemeClr val="accent1"/>
              </a:buClr>
              <a:buSzPts val="1800"/>
              <a:buNone/>
              <a:defRPr/>
            </a:lvl2pPr>
            <a:lvl3pPr lvl="2" rtl="0" algn="l">
              <a:lnSpc>
                <a:spcPct val="100000"/>
              </a:lnSpc>
              <a:spcBef>
                <a:spcPts val="0"/>
              </a:spcBef>
              <a:spcAft>
                <a:spcPts val="0"/>
              </a:spcAft>
              <a:buClr>
                <a:schemeClr val="accent1"/>
              </a:buClr>
              <a:buSzPts val="1800"/>
              <a:buNone/>
              <a:defRPr/>
            </a:lvl3pPr>
            <a:lvl4pPr lvl="3" rtl="0" algn="l">
              <a:lnSpc>
                <a:spcPct val="100000"/>
              </a:lnSpc>
              <a:spcBef>
                <a:spcPts val="0"/>
              </a:spcBef>
              <a:spcAft>
                <a:spcPts val="0"/>
              </a:spcAft>
              <a:buClr>
                <a:schemeClr val="accent1"/>
              </a:buClr>
              <a:buSzPts val="1800"/>
              <a:buNone/>
              <a:defRPr/>
            </a:lvl4pPr>
            <a:lvl5pPr lvl="4" rtl="0" algn="l">
              <a:lnSpc>
                <a:spcPct val="100000"/>
              </a:lnSpc>
              <a:spcBef>
                <a:spcPts val="0"/>
              </a:spcBef>
              <a:spcAft>
                <a:spcPts val="0"/>
              </a:spcAft>
              <a:buClr>
                <a:schemeClr val="accent1"/>
              </a:buClr>
              <a:buSzPts val="1800"/>
              <a:buNone/>
              <a:defRPr/>
            </a:lvl5pPr>
            <a:lvl6pPr lvl="5" rtl="0" algn="l">
              <a:lnSpc>
                <a:spcPct val="100000"/>
              </a:lnSpc>
              <a:spcBef>
                <a:spcPts val="0"/>
              </a:spcBef>
              <a:spcAft>
                <a:spcPts val="0"/>
              </a:spcAft>
              <a:buClr>
                <a:schemeClr val="accent1"/>
              </a:buClr>
              <a:buSzPts val="1800"/>
              <a:buNone/>
              <a:defRPr/>
            </a:lvl6pPr>
            <a:lvl7pPr lvl="6" rtl="0" algn="l">
              <a:lnSpc>
                <a:spcPct val="100000"/>
              </a:lnSpc>
              <a:spcBef>
                <a:spcPts val="0"/>
              </a:spcBef>
              <a:spcAft>
                <a:spcPts val="0"/>
              </a:spcAft>
              <a:buClr>
                <a:schemeClr val="accent1"/>
              </a:buClr>
              <a:buSzPts val="1800"/>
              <a:buNone/>
              <a:defRPr/>
            </a:lvl7pPr>
            <a:lvl8pPr lvl="7" rtl="0" algn="l">
              <a:lnSpc>
                <a:spcPct val="100000"/>
              </a:lnSpc>
              <a:spcBef>
                <a:spcPts val="0"/>
              </a:spcBef>
              <a:spcAft>
                <a:spcPts val="0"/>
              </a:spcAft>
              <a:buClr>
                <a:schemeClr val="accent1"/>
              </a:buClr>
              <a:buSzPts val="1800"/>
              <a:buNone/>
              <a:defRPr/>
            </a:lvl8pPr>
            <a:lvl9pPr lvl="8" rtl="0" algn="l">
              <a:lnSpc>
                <a:spcPct val="100000"/>
              </a:lnSpc>
              <a:spcBef>
                <a:spcPts val="0"/>
              </a:spcBef>
              <a:spcAft>
                <a:spcPts val="0"/>
              </a:spcAft>
              <a:buClr>
                <a:schemeClr val="accent1"/>
              </a:buClr>
              <a:buSzPts val="1800"/>
              <a:buNone/>
              <a:defRPr/>
            </a:lvl9pPr>
          </a:lstStyle>
          <a:p/>
        </p:txBody>
      </p:sp>
      <p:sp>
        <p:nvSpPr>
          <p:cNvPr id="143" name="Google Shape;143;p14"/>
          <p:cNvSpPr txBox="1"/>
          <p:nvPr>
            <p:ph idx="1" type="body"/>
          </p:nvPr>
        </p:nvSpPr>
        <p:spPr>
          <a:xfrm>
            <a:off x="457200" y="1121569"/>
            <a:ext cx="4038600" cy="3394500"/>
          </a:xfrm>
          <a:prstGeom prst="rect">
            <a:avLst/>
          </a:prstGeom>
          <a:noFill/>
          <a:ln>
            <a:noFill/>
          </a:ln>
        </p:spPr>
        <p:txBody>
          <a:bodyPr anchorCtr="0" anchor="t" bIns="45700" lIns="45700" spcFirstLastPara="1" rIns="45700" wrap="square" tIns="45700">
            <a:normAutofit/>
          </a:bodyPr>
          <a:lstStyle>
            <a:lvl1pPr indent="-342900" lvl="0" marL="457200" rtl="0" algn="l">
              <a:lnSpc>
                <a:spcPct val="100000"/>
              </a:lnSpc>
              <a:spcBef>
                <a:spcPts val="600"/>
              </a:spcBef>
              <a:spcAft>
                <a:spcPts val="0"/>
              </a:spcAft>
              <a:buClr>
                <a:srgbClr val="000000"/>
              </a:buClr>
              <a:buSzPts val="1800"/>
              <a:buFont typeface="Century Gothic"/>
              <a:buChar char="●"/>
              <a:defRPr sz="1800"/>
            </a:lvl1pPr>
            <a:lvl2pPr indent="-342900" lvl="1" marL="914400" rtl="0" algn="l">
              <a:lnSpc>
                <a:spcPct val="100000"/>
              </a:lnSpc>
              <a:spcBef>
                <a:spcPts val="600"/>
              </a:spcBef>
              <a:spcAft>
                <a:spcPts val="0"/>
              </a:spcAft>
              <a:buClr>
                <a:srgbClr val="000000"/>
              </a:buClr>
              <a:buSzPts val="1800"/>
              <a:buFont typeface="Century Gothic"/>
              <a:buChar char="○"/>
              <a:defRPr sz="1800"/>
            </a:lvl2pPr>
            <a:lvl3pPr indent="-342900" lvl="2" marL="1371600" rtl="0" algn="l">
              <a:lnSpc>
                <a:spcPct val="100000"/>
              </a:lnSpc>
              <a:spcBef>
                <a:spcPts val="600"/>
              </a:spcBef>
              <a:spcAft>
                <a:spcPts val="0"/>
              </a:spcAft>
              <a:buClr>
                <a:srgbClr val="000000"/>
              </a:buClr>
              <a:buSzPts val="1800"/>
              <a:buFont typeface="Century Gothic"/>
              <a:buChar char="■"/>
              <a:defRPr sz="1800"/>
            </a:lvl3pPr>
            <a:lvl4pPr indent="-342900" lvl="3" marL="1828800" rtl="0" algn="l">
              <a:lnSpc>
                <a:spcPct val="100000"/>
              </a:lnSpc>
              <a:spcBef>
                <a:spcPts val="600"/>
              </a:spcBef>
              <a:spcAft>
                <a:spcPts val="0"/>
              </a:spcAft>
              <a:buClr>
                <a:srgbClr val="000000"/>
              </a:buClr>
              <a:buSzPts val="1800"/>
              <a:buFont typeface="Century Gothic"/>
              <a:buChar char="●"/>
              <a:defRPr sz="1800"/>
            </a:lvl4pPr>
            <a:lvl5pPr indent="-342900" lvl="4" marL="2286000" rtl="0" algn="l">
              <a:lnSpc>
                <a:spcPct val="100000"/>
              </a:lnSpc>
              <a:spcBef>
                <a:spcPts val="600"/>
              </a:spcBef>
              <a:spcAft>
                <a:spcPts val="0"/>
              </a:spcAft>
              <a:buClr>
                <a:srgbClr val="000000"/>
              </a:buClr>
              <a:buSzPts val="1800"/>
              <a:buFont typeface="Century Gothic"/>
              <a:buChar char="○"/>
              <a:defRPr sz="1800"/>
            </a:lvl5pPr>
            <a:lvl6pPr indent="-342900" lvl="5" marL="2743200" rtl="0" algn="l">
              <a:lnSpc>
                <a:spcPct val="100000"/>
              </a:lnSpc>
              <a:spcBef>
                <a:spcPts val="600"/>
              </a:spcBef>
              <a:spcAft>
                <a:spcPts val="0"/>
              </a:spcAft>
              <a:buClr>
                <a:srgbClr val="000000"/>
              </a:buClr>
              <a:buSzPts val="1800"/>
              <a:buChar char="■"/>
              <a:defRPr/>
            </a:lvl6pPr>
            <a:lvl7pPr indent="-342900" lvl="6" marL="3200400" rtl="0" algn="l">
              <a:lnSpc>
                <a:spcPct val="100000"/>
              </a:lnSpc>
              <a:spcBef>
                <a:spcPts val="600"/>
              </a:spcBef>
              <a:spcAft>
                <a:spcPts val="0"/>
              </a:spcAft>
              <a:buClr>
                <a:srgbClr val="000000"/>
              </a:buClr>
              <a:buSzPts val="1800"/>
              <a:buChar char="●"/>
              <a:defRPr/>
            </a:lvl7pPr>
            <a:lvl8pPr indent="-342900" lvl="7" marL="3657600" rtl="0" algn="l">
              <a:lnSpc>
                <a:spcPct val="100000"/>
              </a:lnSpc>
              <a:spcBef>
                <a:spcPts val="600"/>
              </a:spcBef>
              <a:spcAft>
                <a:spcPts val="0"/>
              </a:spcAft>
              <a:buClr>
                <a:srgbClr val="000000"/>
              </a:buClr>
              <a:buSzPts val="1800"/>
              <a:buChar char="○"/>
              <a:defRPr/>
            </a:lvl8pPr>
            <a:lvl9pPr indent="-342900" lvl="8" marL="4114800" rtl="0" algn="l">
              <a:lnSpc>
                <a:spcPct val="100000"/>
              </a:lnSpc>
              <a:spcBef>
                <a:spcPts val="600"/>
              </a:spcBef>
              <a:spcAft>
                <a:spcPts val="0"/>
              </a:spcAft>
              <a:buClr>
                <a:srgbClr val="000000"/>
              </a:buClr>
              <a:buSzPts val="1800"/>
              <a:buChar char="■"/>
              <a:defRPr/>
            </a:lvl9pPr>
          </a:lstStyle>
          <a:p/>
        </p:txBody>
      </p:sp>
      <p:sp>
        <p:nvSpPr>
          <p:cNvPr id="144" name="Google Shape;144;p14"/>
          <p:cNvSpPr txBox="1"/>
          <p:nvPr>
            <p:ph idx="12" type="sldNum"/>
          </p:nvPr>
        </p:nvSpPr>
        <p:spPr>
          <a:xfrm>
            <a:off x="457200" y="4965612"/>
            <a:ext cx="202800" cy="154500"/>
          </a:xfrm>
          <a:prstGeom prst="rect">
            <a:avLst/>
          </a:prstGeom>
          <a:noFill/>
          <a:ln>
            <a:noFill/>
          </a:ln>
        </p:spPr>
        <p:txBody>
          <a:bodyPr anchorCtr="0" anchor="t" bIns="45700" lIns="45700" spcFirstLastPara="1" rIns="45700" wrap="square" tIns="45700">
            <a:normAutofit fontScale="70000" lnSpcReduction="20000"/>
          </a:bodyPr>
          <a:lstStyle>
            <a:lvl1pPr indent="0" lvl="0"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1pPr>
            <a:lvl2pPr indent="0" lvl="1"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2pPr>
            <a:lvl3pPr indent="0" lvl="2"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3pPr>
            <a:lvl4pPr indent="0" lvl="3"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4pPr>
            <a:lvl5pPr indent="0" lvl="4"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5pPr>
            <a:lvl6pPr indent="0" lvl="5"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6pPr>
            <a:lvl7pPr indent="0" lvl="6"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7pPr>
            <a:lvl8pPr indent="0" lvl="7"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8pPr>
            <a:lvl9pPr indent="0" lvl="8" marL="0" rtl="0" algn="l">
              <a:lnSpc>
                <a:spcPct val="100000"/>
              </a:lnSpc>
              <a:spcBef>
                <a:spcPts val="0"/>
              </a:spcBef>
              <a:spcAft>
                <a:spcPts val="0"/>
              </a:spcAft>
              <a:buClr>
                <a:srgbClr val="000000"/>
              </a:buClr>
              <a:buSzPts val="700"/>
              <a:buFont typeface="Century Gothic"/>
              <a:buNone/>
              <a:defRPr sz="700">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sz="1000">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www.nctsn.org/" TargetMode="External"/><Relationship Id="rId4" Type="http://schemas.openxmlformats.org/officeDocument/2006/relationships/hyperlink" Target="http://www.acestudy.org/" TargetMode="External"/><Relationship Id="rId5" Type="http://schemas.openxmlformats.org/officeDocument/2006/relationships/hyperlink" Target="http://www.acesconnection.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www.youtube.com/watch?v=95ovIJ3dsNk&amp;t=9s"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type="ctrTitle"/>
          </p:nvPr>
        </p:nvSpPr>
        <p:spPr>
          <a:xfrm>
            <a:off x="3537150" y="1578400"/>
            <a:ext cx="50175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accent1"/>
              </a:buClr>
              <a:buSzPct val="100000"/>
              <a:buFont typeface="Century Gothic"/>
              <a:buNone/>
            </a:pPr>
            <a:r>
              <a:rPr lang="en" sz="2900"/>
              <a:t>Understanding Adolescent Development and Recognizing Trauma Among Youth</a:t>
            </a:r>
            <a:endParaRPr sz="2400"/>
          </a:p>
          <a:p>
            <a:pPr indent="0" lvl="0" marL="0" rtl="0" algn="l">
              <a:spcBef>
                <a:spcPts val="0"/>
              </a:spcBef>
              <a:spcAft>
                <a:spcPts val="0"/>
              </a:spcAft>
              <a:buNone/>
            </a:pPr>
            <a:r>
              <a:t/>
            </a:r>
            <a:endParaRPr/>
          </a:p>
        </p:txBody>
      </p:sp>
      <p:sp>
        <p:nvSpPr>
          <p:cNvPr id="150" name="Google Shape;150;p15"/>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Clr>
                <a:srgbClr val="888888"/>
              </a:buClr>
              <a:buSzPct val="153846"/>
              <a:buFont typeface="Century Gothic"/>
              <a:buNone/>
            </a:pPr>
            <a:r>
              <a:rPr lang="en"/>
              <a:t>Chelsea Morales, Psy.D.</a:t>
            </a:r>
            <a:endParaRPr/>
          </a:p>
          <a:p>
            <a:pPr indent="0" lvl="0" marL="0" rtl="0" algn="l">
              <a:spcBef>
                <a:spcPts val="600"/>
              </a:spcBef>
              <a:spcAft>
                <a:spcPts val="0"/>
              </a:spcAft>
              <a:buClr>
                <a:srgbClr val="888888"/>
              </a:buClr>
              <a:buSzPct val="153846"/>
              <a:buFont typeface="Century Gothic"/>
              <a:buNone/>
            </a:pPr>
            <a:r>
              <a:rPr lang="en"/>
              <a:t>Post Traumatic Stress Center,  New Haven, 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250" name="Google Shape;250;p24"/>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Core Experiences of Trauma </a:t>
            </a:r>
            <a:endParaRPr/>
          </a:p>
        </p:txBody>
      </p:sp>
      <p:sp>
        <p:nvSpPr>
          <p:cNvPr id="251" name="Google Shape;251;p24"/>
          <p:cNvSpPr txBox="1"/>
          <p:nvPr>
            <p:ph idx="1" type="body"/>
          </p:nvPr>
        </p:nvSpPr>
        <p:spPr>
          <a:xfrm>
            <a:off x="995664" y="1593340"/>
            <a:ext cx="7210500" cy="2024700"/>
          </a:xfrm>
          <a:prstGeom prst="rect">
            <a:avLst/>
          </a:prstGeom>
          <a:noFill/>
          <a:ln>
            <a:noFill/>
          </a:ln>
        </p:spPr>
        <p:txBody>
          <a:bodyPr anchorCtr="0" anchor="t" bIns="45700" lIns="45700" spcFirstLastPara="1" rIns="45700" wrap="square" tIns="45700">
            <a:normAutofit lnSpcReduction="20000"/>
          </a:bodyPr>
          <a:lstStyle/>
          <a:p>
            <a:pPr indent="-342900" lvl="0" marL="342900" rtl="0" algn="l">
              <a:lnSpc>
                <a:spcPct val="100000"/>
              </a:lnSpc>
              <a:spcBef>
                <a:spcPts val="0"/>
              </a:spcBef>
              <a:spcAft>
                <a:spcPts val="0"/>
              </a:spcAft>
              <a:buClr>
                <a:schemeClr val="lt1"/>
              </a:buClr>
              <a:buSzPts val="2000"/>
              <a:buChar char="•"/>
            </a:pPr>
            <a:r>
              <a:rPr i="0" lang="en" sz="2000" u="none" cap="none" strike="noStrike"/>
              <a:t>Fear/ Horror/ Shame</a:t>
            </a:r>
            <a:endParaRPr/>
          </a:p>
          <a:p>
            <a:pPr indent="-342900" lvl="0" marL="342900" rtl="0" algn="l">
              <a:lnSpc>
                <a:spcPct val="100000"/>
              </a:lnSpc>
              <a:spcBef>
                <a:spcPts val="600"/>
              </a:spcBef>
              <a:spcAft>
                <a:spcPts val="0"/>
              </a:spcAft>
              <a:buClr>
                <a:schemeClr val="lt1"/>
              </a:buClr>
              <a:buSzPts val="2000"/>
              <a:buChar char="•"/>
            </a:pPr>
            <a:r>
              <a:rPr i="0" lang="en" sz="2000" u="none" cap="none" strike="noStrike"/>
              <a:t>Isolation</a:t>
            </a:r>
            <a:endParaRPr/>
          </a:p>
          <a:p>
            <a:pPr indent="-342900" lvl="0" marL="342900" rtl="0" algn="l">
              <a:lnSpc>
                <a:spcPct val="100000"/>
              </a:lnSpc>
              <a:spcBef>
                <a:spcPts val="600"/>
              </a:spcBef>
              <a:spcAft>
                <a:spcPts val="0"/>
              </a:spcAft>
              <a:buClr>
                <a:schemeClr val="lt1"/>
              </a:buClr>
              <a:buSzPts val="2000"/>
              <a:buChar char="•"/>
            </a:pPr>
            <a:r>
              <a:rPr i="0" lang="en" sz="2000" u="none" cap="none" strike="noStrike"/>
              <a:t>Lack of Rescue</a:t>
            </a:r>
            <a:endParaRPr/>
          </a:p>
          <a:p>
            <a:pPr indent="-342900" lvl="0" marL="342900" rtl="0" algn="l">
              <a:lnSpc>
                <a:spcPct val="100000"/>
              </a:lnSpc>
              <a:spcBef>
                <a:spcPts val="600"/>
              </a:spcBef>
              <a:spcAft>
                <a:spcPts val="0"/>
              </a:spcAft>
              <a:buClr>
                <a:schemeClr val="lt1"/>
              </a:buClr>
              <a:buSzPts val="2000"/>
              <a:buChar char="•"/>
            </a:pPr>
            <a:r>
              <a:rPr i="0" lang="en" sz="2000" u="none" cap="none" strike="noStrike"/>
              <a:t>Helplessness</a:t>
            </a:r>
            <a:endParaRPr/>
          </a:p>
          <a:p>
            <a:pPr indent="-342900" lvl="0" marL="342900" rtl="0" algn="l">
              <a:lnSpc>
                <a:spcPct val="100000"/>
              </a:lnSpc>
              <a:spcBef>
                <a:spcPts val="600"/>
              </a:spcBef>
              <a:spcAft>
                <a:spcPts val="0"/>
              </a:spcAft>
              <a:buClr>
                <a:schemeClr val="lt1"/>
              </a:buClr>
              <a:buSzPts val="2000"/>
              <a:buChar char="•"/>
            </a:pPr>
            <a:r>
              <a:rPr i="0" lang="en" sz="2000" u="none" cap="none" strike="noStrike"/>
              <a:t>Hopelessness</a:t>
            </a:r>
            <a:endParaRPr/>
          </a:p>
          <a:p>
            <a:pPr indent="-342900" lvl="0" marL="342900" rtl="0" algn="l">
              <a:lnSpc>
                <a:spcPct val="100000"/>
              </a:lnSpc>
              <a:spcBef>
                <a:spcPts val="600"/>
              </a:spcBef>
              <a:spcAft>
                <a:spcPts val="0"/>
              </a:spcAft>
              <a:buClr>
                <a:schemeClr val="lt1"/>
              </a:buClr>
              <a:buSzPts val="2000"/>
              <a:buChar char="•"/>
            </a:pPr>
            <a:r>
              <a:rPr i="0" lang="en" sz="2000" u="none" cap="none" strike="noStrike"/>
              <a:t>Feeling Out of Control</a:t>
            </a:r>
            <a:endParaRPr/>
          </a:p>
        </p:txBody>
      </p:sp>
      <p:pic>
        <p:nvPicPr>
          <p:cNvPr id="252" name="Google Shape;252;p24"/>
          <p:cNvPicPr preferRelativeResize="0"/>
          <p:nvPr/>
        </p:nvPicPr>
        <p:blipFill rotWithShape="1">
          <a:blip r:embed="rId3">
            <a:alphaModFix/>
          </a:blip>
          <a:srcRect b="0" l="0" r="0" t="0"/>
          <a:stretch/>
        </p:blipFill>
        <p:spPr>
          <a:xfrm>
            <a:off x="4759650" y="1657350"/>
            <a:ext cx="2532060" cy="1896599"/>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5"/>
          <p:cNvSpPr txBox="1"/>
          <p:nvPr>
            <p:ph type="title"/>
          </p:nvPr>
        </p:nvSpPr>
        <p:spPr>
          <a:xfrm>
            <a:off x="486063" y="0"/>
            <a:ext cx="8229600" cy="866100"/>
          </a:xfrm>
          <a:prstGeom prst="rect">
            <a:avLst/>
          </a:prstGeom>
        </p:spPr>
        <p:txBody>
          <a:bodyPr anchorCtr="0" anchor="b" bIns="45700" lIns="45700" spcFirstLastPara="1" rIns="45700" wrap="square" tIns="45700">
            <a:normAutofit fontScale="90000"/>
          </a:bodyPr>
          <a:lstStyle/>
          <a:p>
            <a:pPr indent="0" lvl="0" marL="0" rtl="0" algn="l">
              <a:spcBef>
                <a:spcPts val="0"/>
              </a:spcBef>
              <a:spcAft>
                <a:spcPts val="0"/>
              </a:spcAft>
              <a:buNone/>
            </a:pPr>
            <a:r>
              <a:rPr lang="en">
                <a:solidFill>
                  <a:schemeClr val="accent1"/>
                </a:solidFill>
              </a:rPr>
              <a:t>How Coronavirus is Related to the Core Experiences of Trauma</a:t>
            </a:r>
            <a:endParaRPr>
              <a:solidFill>
                <a:schemeClr val="accent1"/>
              </a:solidFill>
            </a:endParaRPr>
          </a:p>
        </p:txBody>
      </p:sp>
      <p:sp>
        <p:nvSpPr>
          <p:cNvPr id="258" name="Google Shape;258;p25"/>
          <p:cNvSpPr txBox="1"/>
          <p:nvPr>
            <p:ph idx="1" type="body"/>
          </p:nvPr>
        </p:nvSpPr>
        <p:spPr>
          <a:xfrm>
            <a:off x="457200" y="1121569"/>
            <a:ext cx="8229600" cy="3394500"/>
          </a:xfrm>
          <a:prstGeom prst="rect">
            <a:avLst/>
          </a:prstGeom>
        </p:spPr>
        <p:txBody>
          <a:bodyPr anchorCtr="0" anchor="t" bIns="45700" lIns="45700" spcFirstLastPara="1" rIns="45700" wrap="square" tIns="45700">
            <a:normAutofit/>
          </a:bodyPr>
          <a:lstStyle/>
          <a:p>
            <a:pPr indent="-374650" lvl="0" marL="457200" rtl="0" algn="l">
              <a:spcBef>
                <a:spcPts val="600"/>
              </a:spcBef>
              <a:spcAft>
                <a:spcPts val="0"/>
              </a:spcAft>
              <a:buClr>
                <a:schemeClr val="lt1"/>
              </a:buClr>
              <a:buSzPts val="2300"/>
              <a:buChar char="●"/>
            </a:pPr>
            <a:r>
              <a:rPr b="1" lang="en" sz="1800"/>
              <a:t>Fear and horror</a:t>
            </a:r>
            <a:r>
              <a:rPr lang="en" sz="1800"/>
              <a:t> associated with seeing people around you become ill and potentially die from the virus</a:t>
            </a:r>
            <a:endParaRPr sz="1800"/>
          </a:p>
          <a:p>
            <a:pPr indent="-374650" lvl="0" marL="457200" rtl="0" algn="l">
              <a:spcBef>
                <a:spcPts val="0"/>
              </a:spcBef>
              <a:spcAft>
                <a:spcPts val="0"/>
              </a:spcAft>
              <a:buClr>
                <a:schemeClr val="lt1"/>
              </a:buClr>
              <a:buSzPts val="2300"/>
              <a:buChar char="●"/>
            </a:pPr>
            <a:r>
              <a:rPr b="1" lang="en" sz="1800"/>
              <a:t>Shame</a:t>
            </a:r>
            <a:r>
              <a:rPr lang="en" sz="1800"/>
              <a:t> of possibly infecting others </a:t>
            </a:r>
            <a:endParaRPr sz="1800"/>
          </a:p>
          <a:p>
            <a:pPr indent="-374650" lvl="0" marL="457200" rtl="0" algn="l">
              <a:spcBef>
                <a:spcPts val="0"/>
              </a:spcBef>
              <a:spcAft>
                <a:spcPts val="0"/>
              </a:spcAft>
              <a:buClr>
                <a:schemeClr val="lt1"/>
              </a:buClr>
              <a:buSzPts val="2300"/>
              <a:buChar char="●"/>
            </a:pPr>
            <a:r>
              <a:rPr b="1" lang="en" sz="1800"/>
              <a:t>Lack of rescue</a:t>
            </a:r>
            <a:r>
              <a:rPr lang="en" sz="1800"/>
              <a:t> associated with not knowing when the end will be</a:t>
            </a:r>
            <a:endParaRPr sz="1800"/>
          </a:p>
          <a:p>
            <a:pPr indent="-374650" lvl="0" marL="457200" rtl="0" algn="l">
              <a:spcBef>
                <a:spcPts val="0"/>
              </a:spcBef>
              <a:spcAft>
                <a:spcPts val="0"/>
              </a:spcAft>
              <a:buClr>
                <a:schemeClr val="lt1"/>
              </a:buClr>
              <a:buSzPts val="2300"/>
              <a:buChar char="●"/>
            </a:pPr>
            <a:r>
              <a:rPr b="1" lang="en" sz="1800"/>
              <a:t>Helplessness and hopelessness</a:t>
            </a:r>
            <a:r>
              <a:rPr lang="en" sz="1800"/>
              <a:t> associated with the magnitude of the pandemic</a:t>
            </a:r>
            <a:endParaRPr sz="1800"/>
          </a:p>
          <a:p>
            <a:pPr indent="-374650" lvl="0" marL="457200" rtl="0" algn="l">
              <a:spcBef>
                <a:spcPts val="0"/>
              </a:spcBef>
              <a:spcAft>
                <a:spcPts val="0"/>
              </a:spcAft>
              <a:buClr>
                <a:schemeClr val="lt1"/>
              </a:buClr>
              <a:buSzPts val="2300"/>
              <a:buChar char="●"/>
            </a:pPr>
            <a:r>
              <a:rPr b="1" lang="en" sz="1800"/>
              <a:t>Feeling out of control and isolated </a:t>
            </a:r>
            <a:r>
              <a:rPr lang="en" sz="1800"/>
              <a:t>because they are not able to go about their normal routine, quarantine, not being able to see friends, required to wear masks, can’t go to school...etc</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6"/>
          <p:cNvSpPr txBox="1"/>
          <p:nvPr>
            <p:ph type="title"/>
          </p:nvPr>
        </p:nvSpPr>
        <p:spPr>
          <a:xfrm>
            <a:off x="457188" y="134300"/>
            <a:ext cx="8229600" cy="866100"/>
          </a:xfrm>
          <a:prstGeom prst="rect">
            <a:avLst/>
          </a:prstGeom>
        </p:spPr>
        <p:txBody>
          <a:bodyPr anchorCtr="0" anchor="b" bIns="45700" lIns="45700" spcFirstLastPara="1" rIns="45700" wrap="square" tIns="45700">
            <a:normAutofit fontScale="90000"/>
          </a:bodyPr>
          <a:lstStyle/>
          <a:p>
            <a:pPr indent="0" lvl="0" marL="0" rtl="0" algn="l">
              <a:spcBef>
                <a:spcPts val="0"/>
              </a:spcBef>
              <a:spcAft>
                <a:spcPts val="0"/>
              </a:spcAft>
              <a:buClr>
                <a:schemeClr val="accent1"/>
              </a:buClr>
              <a:buSzPct val="100000"/>
              <a:buFont typeface="Century Gothic"/>
              <a:buNone/>
            </a:pPr>
            <a:r>
              <a:rPr lang="en" sz="3200">
                <a:solidFill>
                  <a:schemeClr val="accent1"/>
                </a:solidFill>
              </a:rPr>
              <a:t>In adolescents, symptoms of trauma or toxic stress show up as:</a:t>
            </a:r>
            <a:endParaRPr/>
          </a:p>
        </p:txBody>
      </p:sp>
      <p:sp>
        <p:nvSpPr>
          <p:cNvPr id="264" name="Google Shape;264;p26"/>
          <p:cNvSpPr txBox="1"/>
          <p:nvPr>
            <p:ph idx="1" type="body"/>
          </p:nvPr>
        </p:nvSpPr>
        <p:spPr>
          <a:xfrm>
            <a:off x="457200" y="1121569"/>
            <a:ext cx="8229600" cy="3394500"/>
          </a:xfrm>
          <a:prstGeom prst="rect">
            <a:avLst/>
          </a:prstGeom>
        </p:spPr>
        <p:txBody>
          <a:bodyPr anchorCtr="0" anchor="t" bIns="45700" lIns="45700" spcFirstLastPara="1" rIns="45700" wrap="square" tIns="45700">
            <a:normAutofit/>
          </a:bodyPr>
          <a:lstStyle/>
          <a:p>
            <a:pPr indent="-300789" lvl="0" marL="300789" rtl="0" algn="l">
              <a:spcBef>
                <a:spcPts val="0"/>
              </a:spcBef>
              <a:spcAft>
                <a:spcPts val="0"/>
              </a:spcAft>
              <a:buClr>
                <a:schemeClr val="lt1"/>
              </a:buClr>
              <a:buSzPts val="3000"/>
              <a:buFont typeface="Century Gothic"/>
              <a:buChar char="•"/>
            </a:pPr>
            <a:r>
              <a:rPr lang="en" sz="3000"/>
              <a:t>Headaches</a:t>
            </a:r>
            <a:endParaRPr sz="1800"/>
          </a:p>
          <a:p>
            <a:pPr indent="-300789" lvl="0" marL="300789" rtl="0" algn="l">
              <a:spcBef>
                <a:spcPts val="600"/>
              </a:spcBef>
              <a:spcAft>
                <a:spcPts val="0"/>
              </a:spcAft>
              <a:buClr>
                <a:schemeClr val="lt1"/>
              </a:buClr>
              <a:buSzPts val="3000"/>
              <a:buFont typeface="Century Gothic"/>
              <a:buChar char="•"/>
            </a:pPr>
            <a:r>
              <a:rPr lang="en" sz="3000"/>
              <a:t>Stomach Aches</a:t>
            </a:r>
            <a:endParaRPr sz="1800"/>
          </a:p>
          <a:p>
            <a:pPr indent="-300789" lvl="0" marL="300789" rtl="0" algn="l">
              <a:spcBef>
                <a:spcPts val="600"/>
              </a:spcBef>
              <a:spcAft>
                <a:spcPts val="0"/>
              </a:spcAft>
              <a:buClr>
                <a:schemeClr val="lt1"/>
              </a:buClr>
              <a:buSzPts val="3000"/>
              <a:buFont typeface="Century Gothic"/>
              <a:buChar char="•"/>
            </a:pPr>
            <a:r>
              <a:rPr lang="en" sz="3000"/>
              <a:t>Truancy</a:t>
            </a:r>
            <a:endParaRPr sz="1800"/>
          </a:p>
          <a:p>
            <a:pPr indent="-300789" lvl="0" marL="300789" rtl="0" algn="l">
              <a:spcBef>
                <a:spcPts val="600"/>
              </a:spcBef>
              <a:spcAft>
                <a:spcPts val="0"/>
              </a:spcAft>
              <a:buClr>
                <a:schemeClr val="lt1"/>
              </a:buClr>
              <a:buSzPts val="3000"/>
              <a:buFont typeface="Century Gothic"/>
              <a:buChar char="•"/>
            </a:pPr>
            <a:r>
              <a:rPr lang="en" sz="3000"/>
              <a:t>Angry outbursts</a:t>
            </a:r>
            <a:endParaRPr sz="1800"/>
          </a:p>
          <a:p>
            <a:pPr indent="-300789" lvl="0" marL="300789" rtl="0" algn="l">
              <a:spcBef>
                <a:spcPts val="600"/>
              </a:spcBef>
              <a:spcAft>
                <a:spcPts val="0"/>
              </a:spcAft>
              <a:buClr>
                <a:schemeClr val="lt1"/>
              </a:buClr>
              <a:buSzPts val="3000"/>
              <a:buFont typeface="Century Gothic"/>
              <a:buChar char="•"/>
            </a:pPr>
            <a:r>
              <a:rPr lang="en" sz="3000"/>
              <a:t>Isolation</a:t>
            </a:r>
            <a:endParaRPr sz="1800"/>
          </a:p>
          <a:p>
            <a:pPr indent="0" lvl="0" marL="0" rtl="0" algn="l">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7"/>
          <p:cNvSpPr txBox="1"/>
          <p:nvPr>
            <p:ph type="title"/>
          </p:nvPr>
        </p:nvSpPr>
        <p:spPr>
          <a:xfrm>
            <a:off x="486063" y="0"/>
            <a:ext cx="8229600" cy="866100"/>
          </a:xfrm>
          <a:prstGeom prst="rect">
            <a:avLst/>
          </a:prstGeom>
        </p:spPr>
        <p:txBody>
          <a:bodyPr anchorCtr="0" anchor="b" bIns="45700" lIns="45700" spcFirstLastPara="1" rIns="45700" wrap="square" tIns="45700">
            <a:normAutofit fontScale="90000"/>
          </a:bodyPr>
          <a:lstStyle/>
          <a:p>
            <a:pPr indent="0" lvl="0" marL="0" rtl="0" algn="l">
              <a:spcBef>
                <a:spcPts val="0"/>
              </a:spcBef>
              <a:spcAft>
                <a:spcPts val="0"/>
              </a:spcAft>
              <a:buNone/>
            </a:pPr>
            <a:r>
              <a:rPr lang="en">
                <a:solidFill>
                  <a:schemeClr val="accent1"/>
                </a:solidFill>
              </a:rPr>
              <a:t>How children may be responding to the pandemic</a:t>
            </a:r>
            <a:endParaRPr>
              <a:solidFill>
                <a:schemeClr val="accent1"/>
              </a:solidFill>
            </a:endParaRPr>
          </a:p>
        </p:txBody>
      </p:sp>
      <p:sp>
        <p:nvSpPr>
          <p:cNvPr id="270" name="Google Shape;270;p27"/>
          <p:cNvSpPr txBox="1"/>
          <p:nvPr>
            <p:ph idx="1" type="body"/>
          </p:nvPr>
        </p:nvSpPr>
        <p:spPr>
          <a:xfrm>
            <a:off x="457200" y="1121569"/>
            <a:ext cx="8229600" cy="3394500"/>
          </a:xfrm>
          <a:prstGeom prst="rect">
            <a:avLst/>
          </a:prstGeom>
        </p:spPr>
        <p:txBody>
          <a:bodyPr anchorCtr="0" anchor="t" bIns="45700" lIns="45700" spcFirstLastPara="1" rIns="45700" wrap="square" tIns="45700">
            <a:normAutofit fontScale="92500"/>
          </a:bodyPr>
          <a:lstStyle/>
          <a:p>
            <a:pPr indent="0" lvl="0" marL="0" rtl="0" algn="l">
              <a:spcBef>
                <a:spcPts val="600"/>
              </a:spcBef>
              <a:spcAft>
                <a:spcPts val="0"/>
              </a:spcAft>
              <a:buNone/>
            </a:pPr>
            <a:r>
              <a:rPr lang="en" sz="1800"/>
              <a:t>Recall the three students I mentioned earlier:</a:t>
            </a:r>
            <a:endParaRPr sz="1800"/>
          </a:p>
          <a:p>
            <a:pPr indent="-316706" lvl="0" marL="914400" rtl="0" algn="l">
              <a:spcBef>
                <a:spcPts val="600"/>
              </a:spcBef>
              <a:spcAft>
                <a:spcPts val="0"/>
              </a:spcAft>
              <a:buClr>
                <a:schemeClr val="lt1"/>
              </a:buClr>
              <a:buSzPct val="100000"/>
              <a:buFont typeface="Century Gothic"/>
              <a:buChar char="●"/>
            </a:pPr>
            <a:r>
              <a:rPr lang="en" sz="1500"/>
              <a:t>Never experienced trauma, now showing signs of distress</a:t>
            </a:r>
            <a:endParaRPr sz="1500"/>
          </a:p>
          <a:p>
            <a:pPr indent="-316706" lvl="0" marL="914400" rtl="0" algn="l">
              <a:spcBef>
                <a:spcPts val="0"/>
              </a:spcBef>
              <a:spcAft>
                <a:spcPts val="0"/>
              </a:spcAft>
              <a:buClr>
                <a:schemeClr val="lt1"/>
              </a:buClr>
              <a:buSzPct val="100000"/>
              <a:buFont typeface="Century Gothic"/>
              <a:buChar char="●"/>
            </a:pPr>
            <a:r>
              <a:rPr lang="en" sz="1500"/>
              <a:t>Experienced trauma/able to cope, now showing signs of distress</a:t>
            </a:r>
            <a:endParaRPr sz="1500"/>
          </a:p>
          <a:p>
            <a:pPr indent="-316706" lvl="0" marL="914400" rtl="0" algn="l">
              <a:spcBef>
                <a:spcPts val="0"/>
              </a:spcBef>
              <a:spcAft>
                <a:spcPts val="0"/>
              </a:spcAft>
              <a:buClr>
                <a:schemeClr val="lt1"/>
              </a:buClr>
              <a:buSzPct val="100000"/>
              <a:buFont typeface="Century Gothic"/>
              <a:buChar char="●"/>
            </a:pPr>
            <a:r>
              <a:rPr lang="en" sz="1500"/>
              <a:t>Experienced trauma/not able to cope before, symptoms exacerbated</a:t>
            </a:r>
            <a:endParaRPr sz="1500"/>
          </a:p>
          <a:p>
            <a:pPr indent="0" lvl="0" marL="0" rtl="0" algn="l">
              <a:spcBef>
                <a:spcPts val="600"/>
              </a:spcBef>
              <a:spcAft>
                <a:spcPts val="0"/>
              </a:spcAft>
              <a:buNone/>
            </a:pPr>
            <a:r>
              <a:t/>
            </a:r>
            <a:endParaRPr sz="1500"/>
          </a:p>
          <a:p>
            <a:pPr indent="-334327" lvl="0" marL="457200" rtl="0" algn="l">
              <a:spcBef>
                <a:spcPts val="600"/>
              </a:spcBef>
              <a:spcAft>
                <a:spcPts val="0"/>
              </a:spcAft>
              <a:buClr>
                <a:schemeClr val="lt1"/>
              </a:buClr>
              <a:buSzPct val="100000"/>
              <a:buFont typeface="Century Gothic"/>
              <a:buChar char="●"/>
            </a:pPr>
            <a:r>
              <a:rPr lang="en" sz="1800"/>
              <a:t>For students that have previously experienced trauma, there may be a sense of familiarity with the chaos of the pandemic, may feel less anxious because isolation has been a primary method of coping, however, may be showing signs of depression.</a:t>
            </a:r>
            <a:endParaRPr sz="1800"/>
          </a:p>
          <a:p>
            <a:pPr indent="0" lvl="0" marL="457200" rtl="0" algn="l">
              <a:spcBef>
                <a:spcPts val="600"/>
              </a:spcBef>
              <a:spcAft>
                <a:spcPts val="0"/>
              </a:spcAft>
              <a:buNone/>
            </a:pPr>
            <a:r>
              <a:t/>
            </a:r>
            <a:endParaRPr sz="1800"/>
          </a:p>
          <a:p>
            <a:pPr indent="-334327" lvl="0" marL="457200" rtl="0" algn="l">
              <a:spcBef>
                <a:spcPts val="600"/>
              </a:spcBef>
              <a:spcAft>
                <a:spcPts val="0"/>
              </a:spcAft>
              <a:buClr>
                <a:schemeClr val="lt1"/>
              </a:buClr>
              <a:buSzPct val="100000"/>
              <a:buFont typeface="Century Gothic"/>
              <a:buChar char="●"/>
            </a:pPr>
            <a:r>
              <a:rPr lang="en" sz="1800"/>
              <a:t>For other students that have previously experienced trauma, the pandemic may be a trigger (reminder of their past trauma) and may cause them to show more (frequency/intensity) symptoms of trauma mentioned on the previous slide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8"/>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276" name="Google Shape;276;p28"/>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Now the Good News!	</a:t>
            </a:r>
            <a:endParaRPr/>
          </a:p>
        </p:txBody>
      </p:sp>
      <p:sp>
        <p:nvSpPr>
          <p:cNvPr id="277" name="Google Shape;277;p28"/>
          <p:cNvSpPr txBox="1"/>
          <p:nvPr>
            <p:ph idx="1" type="body"/>
          </p:nvPr>
        </p:nvSpPr>
        <p:spPr>
          <a:xfrm>
            <a:off x="510240" y="1957429"/>
            <a:ext cx="4747500" cy="1201200"/>
          </a:xfrm>
          <a:prstGeom prst="rect">
            <a:avLst/>
          </a:prstGeom>
          <a:noFill/>
          <a:ln>
            <a:noFill/>
          </a:ln>
        </p:spPr>
        <p:txBody>
          <a:bodyPr anchorCtr="0" anchor="t" bIns="45700" lIns="45700" spcFirstLastPara="1" rIns="45700" wrap="square" tIns="45700">
            <a:normAutofit fontScale="85000" lnSpcReduction="20000"/>
          </a:bodyPr>
          <a:lstStyle/>
          <a:p>
            <a:pPr indent="-323850" lvl="0" marL="342900" rtl="0" algn="l">
              <a:lnSpc>
                <a:spcPct val="100000"/>
              </a:lnSpc>
              <a:spcBef>
                <a:spcPts val="0"/>
              </a:spcBef>
              <a:spcAft>
                <a:spcPts val="0"/>
              </a:spcAft>
              <a:buClr>
                <a:schemeClr val="lt1"/>
              </a:buClr>
              <a:buSzPct val="100000"/>
              <a:buChar char="•"/>
            </a:pPr>
            <a:r>
              <a:rPr i="0" lang="en" sz="2000" u="none" cap="none" strike="noStrike"/>
              <a:t>Children are resilient</a:t>
            </a:r>
            <a:endParaRPr/>
          </a:p>
          <a:p>
            <a:pPr indent="-323850" lvl="0" marL="342900" rtl="0" algn="l">
              <a:lnSpc>
                <a:spcPct val="100000"/>
              </a:lnSpc>
              <a:spcBef>
                <a:spcPts val="600"/>
              </a:spcBef>
              <a:spcAft>
                <a:spcPts val="0"/>
              </a:spcAft>
              <a:buClr>
                <a:schemeClr val="lt1"/>
              </a:buClr>
              <a:buSzPct val="100000"/>
              <a:buChar char="•"/>
            </a:pPr>
            <a:r>
              <a:rPr i="0" lang="en" sz="2000" u="none" cap="none" strike="noStrike"/>
              <a:t>Young brains are malleable</a:t>
            </a:r>
            <a:endParaRPr/>
          </a:p>
          <a:p>
            <a:pPr indent="-323850" lvl="0" marL="342900" rtl="0" algn="l">
              <a:lnSpc>
                <a:spcPct val="100000"/>
              </a:lnSpc>
              <a:spcBef>
                <a:spcPts val="600"/>
              </a:spcBef>
              <a:spcAft>
                <a:spcPts val="0"/>
              </a:spcAft>
              <a:buClr>
                <a:schemeClr val="lt1"/>
              </a:buClr>
              <a:buSzPct val="100000"/>
              <a:buChar char="•"/>
            </a:pPr>
            <a:r>
              <a:rPr i="0" lang="en" sz="2000" u="none" cap="none" strike="noStrike"/>
              <a:t>Effective treatments exists</a:t>
            </a:r>
            <a:endParaRPr/>
          </a:p>
          <a:p>
            <a:pPr indent="-323850" lvl="0" marL="342900" rtl="0" algn="l">
              <a:lnSpc>
                <a:spcPct val="100000"/>
              </a:lnSpc>
              <a:spcBef>
                <a:spcPts val="600"/>
              </a:spcBef>
              <a:spcAft>
                <a:spcPts val="0"/>
              </a:spcAft>
              <a:buClr>
                <a:schemeClr val="lt1"/>
              </a:buClr>
              <a:buSzPct val="100000"/>
              <a:buChar char="•"/>
            </a:pPr>
            <a:r>
              <a:rPr i="0" lang="en" sz="2000" u="none" cap="none" strike="noStrike"/>
              <a:t>Post traumatic growth can occur</a:t>
            </a:r>
            <a:endParaRPr/>
          </a:p>
        </p:txBody>
      </p:sp>
      <p:sp>
        <p:nvSpPr>
          <p:cNvPr id="278" name="Google Shape;278;p28"/>
          <p:cNvSpPr/>
          <p:nvPr/>
        </p:nvSpPr>
        <p:spPr>
          <a:xfrm>
            <a:off x="1676398" y="3582792"/>
            <a:ext cx="4526100" cy="6972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700"/>
              <a:buFont typeface="Century Gothic"/>
              <a:buNone/>
            </a:pPr>
            <a:r>
              <a:rPr b="1" i="0" lang="en" sz="2700" u="none" cap="none" strike="noStrike">
                <a:solidFill>
                  <a:schemeClr val="lt1"/>
                </a:solidFill>
                <a:latin typeface="Century Gothic"/>
                <a:ea typeface="Century Gothic"/>
                <a:cs typeface="Century Gothic"/>
                <a:sym typeface="Century Gothic"/>
              </a:rPr>
              <a:t>It Only Takes 1 Person to Help Build Resilience</a:t>
            </a:r>
            <a:endParaRPr>
              <a:solidFill>
                <a:schemeClr val="lt1"/>
              </a:solidFill>
            </a:endParaRPr>
          </a:p>
        </p:txBody>
      </p:sp>
      <p:pic>
        <p:nvPicPr>
          <p:cNvPr id="279" name="Google Shape;279;p28"/>
          <p:cNvPicPr preferRelativeResize="0"/>
          <p:nvPr/>
        </p:nvPicPr>
        <p:blipFill rotWithShape="1">
          <a:blip r:embed="rId3">
            <a:alphaModFix/>
          </a:blip>
          <a:srcRect b="0" l="0" r="0" t="0"/>
          <a:stretch/>
        </p:blipFill>
        <p:spPr>
          <a:xfrm>
            <a:off x="5486400" y="1264930"/>
            <a:ext cx="2150268" cy="21502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9"/>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285" name="Google Shape;285;p29"/>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Typical Adolescent Development</a:t>
            </a:r>
            <a:endParaRPr/>
          </a:p>
        </p:txBody>
      </p:sp>
      <p:sp>
        <p:nvSpPr>
          <p:cNvPr id="286" name="Google Shape;286;p29"/>
          <p:cNvSpPr/>
          <p:nvPr/>
        </p:nvSpPr>
        <p:spPr>
          <a:xfrm>
            <a:off x="4781691" y="2119176"/>
            <a:ext cx="1409700" cy="1038000"/>
          </a:xfrm>
          <a:prstGeom prst="ellipse">
            <a:avLst/>
          </a:prstGeom>
          <a:solidFill>
            <a:schemeClr val="accent1">
              <a:alpha val="82750"/>
            </a:schemeClr>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87" name="Google Shape;287;p29"/>
          <p:cNvSpPr/>
          <p:nvPr/>
        </p:nvSpPr>
        <p:spPr>
          <a:xfrm>
            <a:off x="5539513" y="2433242"/>
            <a:ext cx="1409700" cy="1038000"/>
          </a:xfrm>
          <a:prstGeom prst="ellipse">
            <a:avLst/>
          </a:prstGeom>
          <a:solidFill>
            <a:srgbClr val="7030A0">
              <a:alpha val="63919"/>
            </a:srgbClr>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88" name="Google Shape;288;p29"/>
          <p:cNvSpPr/>
          <p:nvPr/>
        </p:nvSpPr>
        <p:spPr>
          <a:xfrm>
            <a:off x="5249138" y="3244651"/>
            <a:ext cx="1409700" cy="1038000"/>
          </a:xfrm>
          <a:prstGeom prst="ellipse">
            <a:avLst/>
          </a:prstGeom>
          <a:solidFill>
            <a:srgbClr val="92D050">
              <a:alpha val="71760"/>
            </a:srgbClr>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89" name="Google Shape;289;p29"/>
          <p:cNvSpPr/>
          <p:nvPr/>
        </p:nvSpPr>
        <p:spPr>
          <a:xfrm>
            <a:off x="4239681" y="3245641"/>
            <a:ext cx="1409700" cy="1038000"/>
          </a:xfrm>
          <a:prstGeom prst="ellipse">
            <a:avLst/>
          </a:prstGeom>
          <a:solidFill>
            <a:srgbClr val="FFFF00">
              <a:alpha val="82750"/>
            </a:srgbClr>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90" name="Google Shape;290;p29"/>
          <p:cNvSpPr/>
          <p:nvPr/>
        </p:nvSpPr>
        <p:spPr>
          <a:xfrm>
            <a:off x="3935076" y="2474695"/>
            <a:ext cx="1409700" cy="1038000"/>
          </a:xfrm>
          <a:prstGeom prst="ellipse">
            <a:avLst/>
          </a:prstGeom>
          <a:solidFill>
            <a:srgbClr val="00B0F0">
              <a:alpha val="77650"/>
            </a:srgbClr>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91" name="Google Shape;291;p29"/>
          <p:cNvSpPr/>
          <p:nvPr/>
        </p:nvSpPr>
        <p:spPr>
          <a:xfrm>
            <a:off x="4709581" y="1797281"/>
            <a:ext cx="1879500" cy="316200"/>
          </a:xfrm>
          <a:prstGeom prst="rect">
            <a:avLst/>
          </a:prstGeom>
          <a:noFill/>
          <a:ln>
            <a:noFill/>
          </a:ln>
        </p:spPr>
        <p:txBody>
          <a:bodyPr anchorCtr="0" anchor="t" bIns="45700" lIns="45700" spcFirstLastPara="1" rIns="45700" wrap="square" tIns="45700">
            <a:noAutofit/>
          </a:bodyPr>
          <a:lstStyle/>
          <a:p>
            <a:pPr indent="-342900" lvl="0" marL="342900" marR="0" rtl="0" algn="l">
              <a:lnSpc>
                <a:spcPct val="100000"/>
              </a:lnSpc>
              <a:spcBef>
                <a:spcPts val="0"/>
              </a:spcBef>
              <a:spcAft>
                <a:spcPts val="0"/>
              </a:spcAft>
              <a:buClr>
                <a:schemeClr val="lt1"/>
              </a:buClr>
              <a:buSzPts val="2100"/>
              <a:buFont typeface="Arial"/>
              <a:buChar char="•"/>
            </a:pPr>
            <a:r>
              <a:rPr b="0" i="0" lang="en" sz="2100" u="sng" cap="none" strike="noStrike">
                <a:solidFill>
                  <a:schemeClr val="lt1"/>
                </a:solidFill>
                <a:latin typeface="Century Gothic"/>
                <a:ea typeface="Century Gothic"/>
                <a:cs typeface="Century Gothic"/>
                <a:sym typeface="Century Gothic"/>
              </a:rPr>
              <a:t>Physical</a:t>
            </a:r>
            <a:endParaRPr>
              <a:solidFill>
                <a:schemeClr val="lt1"/>
              </a:solidFill>
            </a:endParaRPr>
          </a:p>
        </p:txBody>
      </p:sp>
      <p:sp>
        <p:nvSpPr>
          <p:cNvPr id="292" name="Google Shape;292;p29"/>
          <p:cNvSpPr/>
          <p:nvPr/>
        </p:nvSpPr>
        <p:spPr>
          <a:xfrm>
            <a:off x="6993610" y="2577183"/>
            <a:ext cx="1877400" cy="316200"/>
          </a:xfrm>
          <a:prstGeom prst="rect">
            <a:avLst/>
          </a:prstGeom>
          <a:noFill/>
          <a:ln>
            <a:noFill/>
          </a:ln>
        </p:spPr>
        <p:txBody>
          <a:bodyPr anchorCtr="0" anchor="t" bIns="45700" lIns="45700" spcFirstLastPara="1" rIns="45700" wrap="square" tIns="45700">
            <a:noAutofit/>
          </a:bodyPr>
          <a:lstStyle/>
          <a:p>
            <a:pPr indent="-342900" lvl="0" marL="342900" marR="0" rtl="0" algn="l">
              <a:lnSpc>
                <a:spcPct val="100000"/>
              </a:lnSpc>
              <a:spcBef>
                <a:spcPts val="0"/>
              </a:spcBef>
              <a:spcAft>
                <a:spcPts val="0"/>
              </a:spcAft>
              <a:buClr>
                <a:schemeClr val="lt1"/>
              </a:buClr>
              <a:buSzPts val="2100"/>
              <a:buFont typeface="Arial"/>
              <a:buChar char="•"/>
            </a:pPr>
            <a:r>
              <a:rPr b="0" i="0" lang="en" sz="2100" u="sng" cap="none" strike="noStrike">
                <a:solidFill>
                  <a:schemeClr val="lt1"/>
                </a:solidFill>
                <a:latin typeface="Century Gothic"/>
                <a:ea typeface="Century Gothic"/>
                <a:cs typeface="Century Gothic"/>
                <a:sym typeface="Century Gothic"/>
              </a:rPr>
              <a:t>Cognitive</a:t>
            </a:r>
            <a:endParaRPr>
              <a:solidFill>
                <a:schemeClr val="lt1"/>
              </a:solidFill>
            </a:endParaRPr>
          </a:p>
        </p:txBody>
      </p:sp>
      <p:sp>
        <p:nvSpPr>
          <p:cNvPr id="293" name="Google Shape;293;p29"/>
          <p:cNvSpPr/>
          <p:nvPr/>
        </p:nvSpPr>
        <p:spPr>
          <a:xfrm>
            <a:off x="6737543" y="3844413"/>
            <a:ext cx="1966200" cy="316200"/>
          </a:xfrm>
          <a:prstGeom prst="rect">
            <a:avLst/>
          </a:prstGeom>
          <a:noFill/>
          <a:ln>
            <a:noFill/>
          </a:ln>
        </p:spPr>
        <p:txBody>
          <a:bodyPr anchorCtr="0" anchor="t" bIns="45700" lIns="45700" spcFirstLastPara="1" rIns="45700" wrap="square" tIns="45700">
            <a:noAutofit/>
          </a:bodyPr>
          <a:lstStyle/>
          <a:p>
            <a:pPr indent="-342900" lvl="0" marL="342900"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 </a:t>
            </a:r>
            <a:r>
              <a:rPr b="0" i="0" lang="en" sz="2100" u="sng" cap="none" strike="noStrike">
                <a:solidFill>
                  <a:schemeClr val="lt1"/>
                </a:solidFill>
                <a:latin typeface="Century Gothic"/>
                <a:ea typeface="Century Gothic"/>
                <a:cs typeface="Century Gothic"/>
                <a:sym typeface="Century Gothic"/>
              </a:rPr>
              <a:t>Emotional</a:t>
            </a:r>
            <a:endParaRPr>
              <a:solidFill>
                <a:schemeClr val="lt1"/>
              </a:solidFill>
            </a:endParaRPr>
          </a:p>
        </p:txBody>
      </p:sp>
      <p:sp>
        <p:nvSpPr>
          <p:cNvPr id="294" name="Google Shape;294;p29"/>
          <p:cNvSpPr/>
          <p:nvPr/>
        </p:nvSpPr>
        <p:spPr>
          <a:xfrm>
            <a:off x="2350404" y="3763763"/>
            <a:ext cx="2089200" cy="316200"/>
          </a:xfrm>
          <a:prstGeom prst="rect">
            <a:avLst/>
          </a:prstGeom>
          <a:noFill/>
          <a:ln>
            <a:noFill/>
          </a:ln>
        </p:spPr>
        <p:txBody>
          <a:bodyPr anchorCtr="0" anchor="t" bIns="45700" lIns="45700" spcFirstLastPara="1" rIns="45700" wrap="square" tIns="45700">
            <a:noAutofit/>
          </a:bodyPr>
          <a:lstStyle/>
          <a:p>
            <a:pPr indent="-342900" lvl="0" marL="342900" marR="0" rtl="0" algn="l">
              <a:lnSpc>
                <a:spcPct val="100000"/>
              </a:lnSpc>
              <a:spcBef>
                <a:spcPts val="0"/>
              </a:spcBef>
              <a:spcAft>
                <a:spcPts val="0"/>
              </a:spcAft>
              <a:buClr>
                <a:schemeClr val="lt1"/>
              </a:buClr>
              <a:buSzPts val="2100"/>
              <a:buFont typeface="Arial"/>
              <a:buChar char="•"/>
            </a:pPr>
            <a:r>
              <a:rPr b="0" i="0" lang="en" sz="2100" u="sng" cap="none" strike="noStrike">
                <a:solidFill>
                  <a:schemeClr val="lt1"/>
                </a:solidFill>
                <a:latin typeface="Century Gothic"/>
                <a:ea typeface="Century Gothic"/>
                <a:cs typeface="Century Gothic"/>
                <a:sym typeface="Century Gothic"/>
              </a:rPr>
              <a:t>Behavioral</a:t>
            </a:r>
            <a:endParaRPr>
              <a:solidFill>
                <a:schemeClr val="lt1"/>
              </a:solidFill>
            </a:endParaRPr>
          </a:p>
        </p:txBody>
      </p:sp>
      <p:sp>
        <p:nvSpPr>
          <p:cNvPr id="295" name="Google Shape;295;p29"/>
          <p:cNvSpPr/>
          <p:nvPr/>
        </p:nvSpPr>
        <p:spPr>
          <a:xfrm>
            <a:off x="2453955" y="2638288"/>
            <a:ext cx="1365600" cy="316200"/>
          </a:xfrm>
          <a:prstGeom prst="rect">
            <a:avLst/>
          </a:prstGeom>
          <a:noFill/>
          <a:ln>
            <a:noFill/>
          </a:ln>
        </p:spPr>
        <p:txBody>
          <a:bodyPr anchorCtr="0" anchor="t" bIns="45700" lIns="45700" spcFirstLastPara="1" rIns="45700" wrap="square" tIns="45700">
            <a:noAutofit/>
          </a:bodyPr>
          <a:lstStyle/>
          <a:p>
            <a:pPr indent="-342900" lvl="0" marL="342900" marR="0" rtl="0" algn="l">
              <a:lnSpc>
                <a:spcPct val="100000"/>
              </a:lnSpc>
              <a:spcBef>
                <a:spcPts val="0"/>
              </a:spcBef>
              <a:spcAft>
                <a:spcPts val="0"/>
              </a:spcAft>
              <a:buClr>
                <a:schemeClr val="lt1"/>
              </a:buClr>
              <a:buSzPts val="2100"/>
              <a:buFont typeface="Arial"/>
              <a:buChar char="•"/>
            </a:pPr>
            <a:r>
              <a:rPr b="0" i="0" lang="en" sz="2100" u="sng" cap="none" strike="noStrike">
                <a:solidFill>
                  <a:schemeClr val="lt1"/>
                </a:solidFill>
                <a:latin typeface="Century Gothic"/>
                <a:ea typeface="Century Gothic"/>
                <a:cs typeface="Century Gothic"/>
                <a:sym typeface="Century Gothic"/>
              </a:rPr>
              <a:t>Social</a:t>
            </a:r>
            <a:endParaRPr>
              <a:solidFill>
                <a:schemeClr val="lt1"/>
              </a:solidFill>
            </a:endParaRPr>
          </a:p>
        </p:txBody>
      </p:sp>
      <p:sp>
        <p:nvSpPr>
          <p:cNvPr id="296" name="Google Shape;296;p29"/>
          <p:cNvSpPr/>
          <p:nvPr/>
        </p:nvSpPr>
        <p:spPr>
          <a:xfrm>
            <a:off x="510239" y="1944437"/>
            <a:ext cx="2347200" cy="4209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3000"/>
              <a:buFont typeface="Century Gothic"/>
              <a:buNone/>
            </a:pPr>
            <a:r>
              <a:rPr b="0" i="1" lang="en" sz="3000" u="none" cap="none" strike="noStrike">
                <a:solidFill>
                  <a:schemeClr val="lt1"/>
                </a:solidFill>
                <a:latin typeface="Century Gothic"/>
                <a:ea typeface="Century Gothic"/>
                <a:cs typeface="Century Gothic"/>
                <a:sym typeface="Century Gothic"/>
              </a:rPr>
              <a:t>5 Domains:</a:t>
            </a:r>
            <a:endParaRPr>
              <a:solidFill>
                <a:schemeClr val="lt1"/>
              </a:solidFil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0"/>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02" name="Google Shape;302;p30"/>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Typical Cognitive Development</a:t>
            </a:r>
            <a:endParaRPr/>
          </a:p>
        </p:txBody>
      </p:sp>
      <p:sp>
        <p:nvSpPr>
          <p:cNvPr id="303" name="Google Shape;303;p30"/>
          <p:cNvSpPr txBox="1"/>
          <p:nvPr>
            <p:ph idx="1" type="body"/>
          </p:nvPr>
        </p:nvSpPr>
        <p:spPr>
          <a:xfrm>
            <a:off x="457200" y="1121569"/>
            <a:ext cx="8229600" cy="33945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2100"/>
              <a:buFont typeface="Century Gothic"/>
              <a:buNone/>
            </a:pPr>
            <a:r>
              <a:rPr lang="en" sz="2100"/>
              <a:t>Working towards:</a:t>
            </a:r>
            <a:endParaRPr/>
          </a:p>
          <a:p>
            <a:pPr indent="0" lvl="0" marL="0" rtl="0" algn="l">
              <a:lnSpc>
                <a:spcPct val="100000"/>
              </a:lnSpc>
              <a:spcBef>
                <a:spcPts val="600"/>
              </a:spcBef>
              <a:spcAft>
                <a:spcPts val="0"/>
              </a:spcAft>
              <a:buClr>
                <a:srgbClr val="000000"/>
              </a:buClr>
              <a:buSzPts val="2000"/>
              <a:buFont typeface="Century Gothic"/>
              <a:buNone/>
            </a:pPr>
            <a:r>
              <a:t/>
            </a:r>
            <a:endParaRPr/>
          </a:p>
          <a:p>
            <a:pPr indent="-285750" lvl="1" marL="406400" rtl="0" algn="l">
              <a:lnSpc>
                <a:spcPct val="100000"/>
              </a:lnSpc>
              <a:spcBef>
                <a:spcPts val="600"/>
              </a:spcBef>
              <a:spcAft>
                <a:spcPts val="0"/>
              </a:spcAft>
              <a:buClr>
                <a:schemeClr val="accent1"/>
              </a:buClr>
              <a:buSzPts val="2100"/>
              <a:buFont typeface="Arial"/>
              <a:buChar char="○"/>
            </a:pPr>
            <a:r>
              <a:rPr lang="en" sz="2100"/>
              <a:t>The ability to reason effectively</a:t>
            </a:r>
            <a:endParaRPr/>
          </a:p>
          <a:p>
            <a:pPr indent="-285750" lvl="1" marL="406400" rtl="0" algn="l">
              <a:lnSpc>
                <a:spcPct val="100000"/>
              </a:lnSpc>
              <a:spcBef>
                <a:spcPts val="600"/>
              </a:spcBef>
              <a:spcAft>
                <a:spcPts val="0"/>
              </a:spcAft>
              <a:buClr>
                <a:schemeClr val="accent1"/>
              </a:buClr>
              <a:buSzPts val="2100"/>
              <a:buFont typeface="Arial"/>
              <a:buChar char="○"/>
            </a:pPr>
            <a:r>
              <a:rPr lang="en" sz="2100"/>
              <a:t>Problem solving</a:t>
            </a:r>
            <a:endParaRPr/>
          </a:p>
          <a:p>
            <a:pPr indent="-285750" lvl="1" marL="406400" rtl="0" algn="l">
              <a:lnSpc>
                <a:spcPct val="100000"/>
              </a:lnSpc>
              <a:spcBef>
                <a:spcPts val="600"/>
              </a:spcBef>
              <a:spcAft>
                <a:spcPts val="0"/>
              </a:spcAft>
              <a:buClr>
                <a:schemeClr val="accent1"/>
              </a:buClr>
              <a:buSzPts val="2100"/>
              <a:buFont typeface="Arial"/>
              <a:buChar char="○"/>
            </a:pPr>
            <a:r>
              <a:rPr lang="en" sz="2100"/>
              <a:t>Thinking abstractly</a:t>
            </a:r>
            <a:endParaRPr/>
          </a:p>
          <a:p>
            <a:pPr indent="-285750" lvl="1" marL="406400" rtl="0" algn="l">
              <a:lnSpc>
                <a:spcPct val="100000"/>
              </a:lnSpc>
              <a:spcBef>
                <a:spcPts val="600"/>
              </a:spcBef>
              <a:spcAft>
                <a:spcPts val="0"/>
              </a:spcAft>
              <a:buClr>
                <a:schemeClr val="accent1"/>
              </a:buClr>
              <a:buSzPts val="2100"/>
              <a:buFont typeface="Arial"/>
              <a:buChar char="○"/>
            </a:pPr>
            <a:r>
              <a:rPr lang="en" sz="2100"/>
              <a:t>Reflecting</a:t>
            </a:r>
            <a:endParaRPr/>
          </a:p>
          <a:p>
            <a:pPr indent="-285750" lvl="1" marL="406400" rtl="0" algn="l">
              <a:lnSpc>
                <a:spcPct val="100000"/>
              </a:lnSpc>
              <a:spcBef>
                <a:spcPts val="600"/>
              </a:spcBef>
              <a:spcAft>
                <a:spcPts val="0"/>
              </a:spcAft>
              <a:buClr>
                <a:schemeClr val="accent1"/>
              </a:buClr>
              <a:buSzPts val="2100"/>
              <a:buFont typeface="Arial"/>
              <a:buChar char="○"/>
            </a:pPr>
            <a:r>
              <a:rPr lang="en" sz="2100"/>
              <a:t>Planning for the future</a:t>
            </a:r>
            <a:endParaRPr/>
          </a:p>
        </p:txBody>
      </p:sp>
      <p:pic>
        <p:nvPicPr>
          <p:cNvPr id="304" name="Google Shape;304;p30"/>
          <p:cNvPicPr preferRelativeResize="0"/>
          <p:nvPr/>
        </p:nvPicPr>
        <p:blipFill rotWithShape="1">
          <a:blip r:embed="rId3">
            <a:alphaModFix/>
          </a:blip>
          <a:srcRect b="0" l="0" r="0" t="0"/>
          <a:stretch/>
        </p:blipFill>
        <p:spPr>
          <a:xfrm>
            <a:off x="4950026" y="1662706"/>
            <a:ext cx="2778520" cy="2312194"/>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1"/>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10" name="Google Shape;310;p31"/>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fontScale="90000"/>
          </a:bodyPr>
          <a:lstStyle/>
          <a:p>
            <a:pPr indent="0" lvl="0" marL="0" rtl="0" algn="l">
              <a:lnSpc>
                <a:spcPct val="100000"/>
              </a:lnSpc>
              <a:spcBef>
                <a:spcPts val="0"/>
              </a:spcBef>
              <a:spcAft>
                <a:spcPts val="0"/>
              </a:spcAft>
              <a:buClr>
                <a:schemeClr val="accent1"/>
              </a:buClr>
              <a:buSzPct val="100000"/>
              <a:buFont typeface="Century Gothic"/>
              <a:buNone/>
            </a:pPr>
            <a:r>
              <a:rPr i="0" lang="en" sz="3200" u="none" cap="none" strike="noStrike">
                <a:solidFill>
                  <a:schemeClr val="accent1"/>
                </a:solidFill>
              </a:rPr>
              <a:t>Typical Brain Development: 3 Main Structures</a:t>
            </a:r>
            <a:endParaRPr/>
          </a:p>
        </p:txBody>
      </p:sp>
      <p:sp>
        <p:nvSpPr>
          <p:cNvPr id="311" name="Google Shape;311;p31"/>
          <p:cNvSpPr/>
          <p:nvPr/>
        </p:nvSpPr>
        <p:spPr>
          <a:xfrm>
            <a:off x="3064666" y="3495972"/>
            <a:ext cx="2529000" cy="2208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1300"/>
              <a:buFont typeface="Century Gothic"/>
              <a:buNone/>
            </a:pPr>
            <a:r>
              <a:rPr b="0" i="0" lang="en" sz="1300" u="none" cap="none" strike="noStrike">
                <a:solidFill>
                  <a:srgbClr val="FFFFFF"/>
                </a:solidFill>
                <a:latin typeface="Century Gothic"/>
                <a:ea typeface="Century Gothic"/>
                <a:cs typeface="Century Gothic"/>
                <a:sym typeface="Century Gothic"/>
              </a:rPr>
              <a:t>-</a:t>
            </a:r>
            <a:endParaRPr/>
          </a:p>
        </p:txBody>
      </p:sp>
      <p:pic>
        <p:nvPicPr>
          <p:cNvPr id="312" name="Google Shape;312;p31"/>
          <p:cNvPicPr preferRelativeResize="0"/>
          <p:nvPr/>
        </p:nvPicPr>
        <p:blipFill rotWithShape="1">
          <a:blip r:embed="rId3">
            <a:alphaModFix/>
          </a:blip>
          <a:srcRect b="0" l="0" r="0" t="0"/>
          <a:stretch/>
        </p:blipFill>
        <p:spPr>
          <a:xfrm>
            <a:off x="677881" y="1600200"/>
            <a:ext cx="2414588" cy="2068410"/>
          </a:xfrm>
          <a:prstGeom prst="rect">
            <a:avLst/>
          </a:prstGeom>
          <a:noFill/>
          <a:ln>
            <a:noFill/>
          </a:ln>
        </p:spPr>
      </p:pic>
      <p:sp>
        <p:nvSpPr>
          <p:cNvPr id="313" name="Google Shape;313;p31"/>
          <p:cNvSpPr/>
          <p:nvPr/>
        </p:nvSpPr>
        <p:spPr>
          <a:xfrm>
            <a:off x="4328159" y="1664774"/>
            <a:ext cx="4434900" cy="19545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rPr i="0" lang="en" sz="1800" u="none" cap="none" strike="noStrike">
                <a:solidFill>
                  <a:schemeClr val="lt1"/>
                </a:solidFill>
                <a:latin typeface="Lato"/>
                <a:ea typeface="Lato"/>
                <a:cs typeface="Lato"/>
                <a:sym typeface="Lato"/>
              </a:rPr>
              <a:t>Cerebral Cortex: (Outer)   </a:t>
            </a:r>
            <a:endParaRPr i="0" sz="1800" u="none" cap="none" strike="noStrike">
              <a:solidFill>
                <a:schemeClr val="lt1"/>
              </a:solidFill>
              <a:latin typeface="Lato"/>
              <a:ea typeface="Lato"/>
              <a:cs typeface="Lato"/>
              <a:sym typeface="Lato"/>
            </a:endParaRPr>
          </a:p>
          <a:p>
            <a:pPr indent="-257175" lvl="0" marL="257175" marR="0" rtl="0" algn="l">
              <a:lnSpc>
                <a:spcPct val="100000"/>
              </a:lnSpc>
              <a:spcBef>
                <a:spcPts val="0"/>
              </a:spcBef>
              <a:spcAft>
                <a:spcPts val="0"/>
              </a:spcAft>
              <a:buClr>
                <a:schemeClr val="lt1"/>
              </a:buClr>
              <a:buSzPts val="1800"/>
              <a:buFont typeface="Lato"/>
              <a:buChar char="•"/>
            </a:pPr>
            <a:r>
              <a:rPr i="0" lang="en" sz="1800" u="none" cap="none" strike="noStrike">
                <a:solidFill>
                  <a:schemeClr val="lt1"/>
                </a:solidFill>
                <a:latin typeface="Lato"/>
                <a:ea typeface="Lato"/>
                <a:cs typeface="Lato"/>
                <a:sym typeface="Lato"/>
              </a:rPr>
              <a:t>Thinking, planning, decision making</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Century Gothic"/>
              <a:buNone/>
            </a:pPr>
            <a:r>
              <a:t/>
            </a:r>
            <a:endParaRPr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Century Gothic"/>
              <a:buNone/>
            </a:pPr>
            <a:r>
              <a:rPr i="0" lang="en" sz="1800" u="none" cap="none" strike="noStrike">
                <a:solidFill>
                  <a:schemeClr val="lt1"/>
                </a:solidFill>
                <a:latin typeface="Lato"/>
                <a:ea typeface="Lato"/>
                <a:cs typeface="Lato"/>
                <a:sym typeface="Lato"/>
              </a:rPr>
              <a:t>Limbic System: (Middle)  </a:t>
            </a:r>
            <a:endParaRPr i="0" sz="1800" u="none" cap="none" strike="noStrike">
              <a:solidFill>
                <a:schemeClr val="lt1"/>
              </a:solidFill>
              <a:latin typeface="Lato"/>
              <a:ea typeface="Lato"/>
              <a:cs typeface="Lato"/>
              <a:sym typeface="Lato"/>
            </a:endParaRPr>
          </a:p>
          <a:p>
            <a:pPr indent="-257175" lvl="0" marL="257175" marR="0" rtl="0" algn="l">
              <a:lnSpc>
                <a:spcPct val="100000"/>
              </a:lnSpc>
              <a:spcBef>
                <a:spcPts val="0"/>
              </a:spcBef>
              <a:spcAft>
                <a:spcPts val="0"/>
              </a:spcAft>
              <a:buClr>
                <a:schemeClr val="lt1"/>
              </a:buClr>
              <a:buSzPts val="1800"/>
              <a:buFont typeface="Lato"/>
              <a:buChar char="•"/>
            </a:pPr>
            <a:r>
              <a:rPr i="0" lang="en" sz="1800" u="none" cap="none" strike="noStrike">
                <a:solidFill>
                  <a:schemeClr val="lt1"/>
                </a:solidFill>
                <a:latin typeface="Lato"/>
                <a:ea typeface="Lato"/>
                <a:cs typeface="Lato"/>
                <a:sym typeface="Lato"/>
              </a:rPr>
              <a:t>Emotions – fear and pleasure center</a:t>
            </a:r>
            <a:endParaRPr>
              <a:solidFill>
                <a:schemeClr val="lt1"/>
              </a:solidFill>
              <a:latin typeface="Lato"/>
              <a:ea typeface="Lato"/>
              <a:cs typeface="Lato"/>
              <a:sym typeface="Lato"/>
            </a:endParaRPr>
          </a:p>
          <a:p>
            <a:pPr indent="-257175" lvl="0" marL="257175" marR="0" rtl="0" algn="l">
              <a:lnSpc>
                <a:spcPct val="100000"/>
              </a:lnSpc>
              <a:spcBef>
                <a:spcPts val="0"/>
              </a:spcBef>
              <a:spcAft>
                <a:spcPts val="0"/>
              </a:spcAft>
              <a:buClr>
                <a:schemeClr val="lt1"/>
              </a:buClr>
              <a:buSzPts val="1800"/>
              <a:buFont typeface="Lato"/>
              <a:buChar char="•"/>
            </a:pPr>
            <a:r>
              <a:rPr i="0" lang="en" sz="1800" u="none" cap="none" strike="noStrike">
                <a:solidFill>
                  <a:schemeClr val="lt1"/>
                </a:solidFill>
                <a:latin typeface="Lato"/>
                <a:ea typeface="Lato"/>
                <a:cs typeface="Lato"/>
                <a:sym typeface="Lato"/>
              </a:rPr>
              <a:t>Memory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Century Gothic"/>
              <a:buNone/>
            </a:pPr>
            <a:r>
              <a:t/>
            </a:r>
            <a:endParaRPr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Century Gothic"/>
              <a:buNone/>
            </a:pPr>
            <a:r>
              <a:rPr i="0" lang="en" sz="1800" u="none" cap="none" strike="noStrike">
                <a:solidFill>
                  <a:schemeClr val="lt1"/>
                </a:solidFill>
                <a:latin typeface="Lato"/>
                <a:ea typeface="Lato"/>
                <a:cs typeface="Lato"/>
                <a:sym typeface="Lato"/>
              </a:rPr>
              <a:t>Cerebellum: (Rear)  </a:t>
            </a:r>
            <a:endParaRPr i="0" sz="1800" u="none" cap="none" strike="noStrike">
              <a:solidFill>
                <a:schemeClr val="lt1"/>
              </a:solidFill>
              <a:latin typeface="Lato"/>
              <a:ea typeface="Lato"/>
              <a:cs typeface="Lato"/>
              <a:sym typeface="Lato"/>
            </a:endParaRPr>
          </a:p>
          <a:p>
            <a:pPr indent="-257175" lvl="0" marL="257175" marR="0" rtl="0" algn="l">
              <a:lnSpc>
                <a:spcPct val="100000"/>
              </a:lnSpc>
              <a:spcBef>
                <a:spcPts val="0"/>
              </a:spcBef>
              <a:spcAft>
                <a:spcPts val="0"/>
              </a:spcAft>
              <a:buClr>
                <a:schemeClr val="lt1"/>
              </a:buClr>
              <a:buSzPts val="1800"/>
              <a:buFont typeface="Lato"/>
              <a:buChar char="•"/>
            </a:pPr>
            <a:r>
              <a:rPr i="0" lang="en" sz="1800" u="none" cap="none" strike="noStrike">
                <a:solidFill>
                  <a:schemeClr val="lt1"/>
                </a:solidFill>
                <a:latin typeface="Lato"/>
                <a:ea typeface="Lato"/>
                <a:cs typeface="Lato"/>
                <a:sym typeface="Lato"/>
              </a:rPr>
              <a:t>Breathing, heart beat, motor skills</a:t>
            </a:r>
            <a:endParaRPr>
              <a:solidFill>
                <a:schemeClr val="lt1"/>
              </a:solidFill>
              <a:latin typeface="Lato"/>
              <a:ea typeface="Lato"/>
              <a:cs typeface="Lato"/>
              <a:sym typeface="Lato"/>
            </a:endParaRPr>
          </a:p>
        </p:txBody>
      </p:sp>
      <p:cxnSp>
        <p:nvCxnSpPr>
          <p:cNvPr id="314" name="Google Shape;314;p31"/>
          <p:cNvCxnSpPr/>
          <p:nvPr/>
        </p:nvCxnSpPr>
        <p:spPr>
          <a:xfrm>
            <a:off x="1634489" y="3591877"/>
            <a:ext cx="2343300" cy="111900"/>
          </a:xfrm>
          <a:prstGeom prst="straightConnector1">
            <a:avLst/>
          </a:prstGeom>
          <a:noFill/>
          <a:ln cap="flat" cmpd="sng" w="28575">
            <a:solidFill>
              <a:srgbClr val="5D9ACF"/>
            </a:solidFill>
            <a:prstDash val="solid"/>
            <a:round/>
            <a:headEnd len="sm" w="sm" type="none"/>
            <a:tailEnd len="sm" w="sm" type="none"/>
          </a:ln>
        </p:spPr>
      </p:cxnSp>
      <p:cxnSp>
        <p:nvCxnSpPr>
          <p:cNvPr id="315" name="Google Shape;315;p31"/>
          <p:cNvCxnSpPr/>
          <p:nvPr/>
        </p:nvCxnSpPr>
        <p:spPr>
          <a:xfrm flipH="1" rot="10800000">
            <a:off x="2251710" y="2888987"/>
            <a:ext cx="1714500" cy="77100"/>
          </a:xfrm>
          <a:prstGeom prst="straightConnector1">
            <a:avLst/>
          </a:prstGeom>
          <a:noFill/>
          <a:ln cap="flat" cmpd="sng" w="28575">
            <a:solidFill>
              <a:srgbClr val="5D9ACF"/>
            </a:solidFill>
            <a:prstDash val="solid"/>
            <a:round/>
            <a:headEnd len="sm" w="sm" type="none"/>
            <a:tailEnd len="sm" w="sm" type="none"/>
          </a:ln>
        </p:spPr>
      </p:cxnSp>
      <p:cxnSp>
        <p:nvCxnSpPr>
          <p:cNvPr id="316" name="Google Shape;316;p31"/>
          <p:cNvCxnSpPr/>
          <p:nvPr/>
        </p:nvCxnSpPr>
        <p:spPr>
          <a:xfrm flipH="1" rot="10800000">
            <a:off x="1737360" y="2254472"/>
            <a:ext cx="2240400" cy="248700"/>
          </a:xfrm>
          <a:prstGeom prst="straightConnector1">
            <a:avLst/>
          </a:prstGeom>
          <a:noFill/>
          <a:ln cap="flat" cmpd="sng" w="28575">
            <a:solidFill>
              <a:srgbClr val="5D9ACF"/>
            </a:solidFill>
            <a:prstDash val="solid"/>
            <a:round/>
            <a:headEnd len="sm" w="sm" type="none"/>
            <a:tailEnd len="sm" w="sm" type="none"/>
          </a:ln>
        </p:spPr>
      </p:cxn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2"/>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22" name="Google Shape;322;p32"/>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Trauma and Brain Development</a:t>
            </a:r>
            <a:endParaRPr/>
          </a:p>
        </p:txBody>
      </p:sp>
      <p:pic>
        <p:nvPicPr>
          <p:cNvPr id="323" name="Google Shape;323;p32"/>
          <p:cNvPicPr preferRelativeResize="0"/>
          <p:nvPr/>
        </p:nvPicPr>
        <p:blipFill rotWithShape="1">
          <a:blip r:embed="rId3">
            <a:alphaModFix/>
          </a:blip>
          <a:srcRect b="0" l="0" r="0" t="0"/>
          <a:stretch/>
        </p:blipFill>
        <p:spPr>
          <a:xfrm>
            <a:off x="3311452" y="1262372"/>
            <a:ext cx="5192826" cy="3029150"/>
          </a:xfrm>
          <a:prstGeom prst="rect">
            <a:avLst/>
          </a:prstGeom>
          <a:noFill/>
          <a:ln>
            <a:noFill/>
          </a:ln>
        </p:spPr>
      </p:pic>
      <p:sp>
        <p:nvSpPr>
          <p:cNvPr id="324" name="Google Shape;324;p32"/>
          <p:cNvSpPr/>
          <p:nvPr/>
        </p:nvSpPr>
        <p:spPr>
          <a:xfrm>
            <a:off x="372485" y="1592879"/>
            <a:ext cx="2732400" cy="2163900"/>
          </a:xfrm>
          <a:prstGeom prst="rect">
            <a:avLst/>
          </a:prstGeom>
          <a:noFill/>
          <a:ln>
            <a:noFill/>
          </a:ln>
        </p:spPr>
        <p:txBody>
          <a:bodyPr anchorCtr="0" anchor="t" bIns="45700" lIns="45700" spcFirstLastPara="1" rIns="45700" wrap="square" tIns="45700">
            <a:noAutofit/>
          </a:bodyPr>
          <a:lstStyle/>
          <a:p>
            <a:pPr indent="-214312" lvl="0" marL="214312" marR="0" rtl="0" algn="l">
              <a:lnSpc>
                <a:spcPct val="100000"/>
              </a:lnSpc>
              <a:spcBef>
                <a:spcPts val="0"/>
              </a:spcBef>
              <a:spcAft>
                <a:spcPts val="0"/>
              </a:spcAft>
              <a:buClr>
                <a:schemeClr val="lt1"/>
              </a:buClr>
              <a:buSzPts val="1600"/>
              <a:buFont typeface="Lato"/>
              <a:buChar char="•"/>
            </a:pPr>
            <a:r>
              <a:rPr i="0" lang="en" sz="1600" u="none" cap="none" strike="noStrike">
                <a:solidFill>
                  <a:schemeClr val="lt1"/>
                </a:solidFill>
                <a:latin typeface="Lato"/>
                <a:ea typeface="Lato"/>
                <a:cs typeface="Lato"/>
                <a:sym typeface="Lato"/>
              </a:rPr>
              <a:t>Disruption in development in the prefrontal cortex and executive functioning (thinking, planning, decision making)</a:t>
            </a:r>
            <a:endParaRPr>
              <a:solidFill>
                <a:schemeClr val="lt1"/>
              </a:solidFill>
              <a:latin typeface="Lato"/>
              <a:ea typeface="Lato"/>
              <a:cs typeface="Lato"/>
              <a:sym typeface="Lato"/>
            </a:endParaRPr>
          </a:p>
          <a:p>
            <a:pPr indent="-100012" lvl="0" marL="214312" marR="0" rtl="0" algn="l">
              <a:lnSpc>
                <a:spcPct val="100000"/>
              </a:lnSpc>
              <a:spcBef>
                <a:spcPts val="0"/>
              </a:spcBef>
              <a:spcAft>
                <a:spcPts val="0"/>
              </a:spcAft>
              <a:buClr>
                <a:srgbClr val="000000"/>
              </a:buClr>
              <a:buSzPts val="1800"/>
              <a:buFont typeface="Arial"/>
              <a:buNone/>
            </a:pPr>
            <a:r>
              <a:t/>
            </a:r>
            <a:endParaRPr i="0" sz="1800" u="none" cap="none" strike="noStrike">
              <a:solidFill>
                <a:schemeClr val="lt1"/>
              </a:solidFill>
              <a:latin typeface="Lato"/>
              <a:ea typeface="Lato"/>
              <a:cs typeface="Lato"/>
              <a:sym typeface="Lato"/>
            </a:endParaRPr>
          </a:p>
          <a:p>
            <a:pPr indent="-214312" lvl="0" marL="214312" marR="0" rtl="0" algn="l">
              <a:lnSpc>
                <a:spcPct val="100000"/>
              </a:lnSpc>
              <a:spcBef>
                <a:spcPts val="0"/>
              </a:spcBef>
              <a:spcAft>
                <a:spcPts val="0"/>
              </a:spcAft>
              <a:buClr>
                <a:schemeClr val="lt1"/>
              </a:buClr>
              <a:buSzPts val="1600"/>
              <a:buFont typeface="Lato"/>
              <a:buChar char="•"/>
            </a:pPr>
            <a:r>
              <a:rPr i="0" lang="en" sz="1600" u="none" cap="none" strike="noStrike">
                <a:solidFill>
                  <a:schemeClr val="lt1"/>
                </a:solidFill>
                <a:latin typeface="Lato"/>
                <a:ea typeface="Lato"/>
                <a:cs typeface="Lato"/>
                <a:sym typeface="Lato"/>
              </a:rPr>
              <a:t>Stuck in a hyperaroused state:</a:t>
            </a:r>
            <a:endParaRPr>
              <a:solidFill>
                <a:schemeClr val="lt1"/>
              </a:solidFill>
              <a:latin typeface="Lato"/>
              <a:ea typeface="Lato"/>
              <a:cs typeface="Lato"/>
              <a:sym typeface="Lato"/>
            </a:endParaRPr>
          </a:p>
          <a:p>
            <a:pPr indent="-214313" lvl="1" marL="557212" marR="0" rtl="0" algn="l">
              <a:lnSpc>
                <a:spcPct val="100000"/>
              </a:lnSpc>
              <a:spcBef>
                <a:spcPts val="0"/>
              </a:spcBef>
              <a:spcAft>
                <a:spcPts val="0"/>
              </a:spcAft>
              <a:buClr>
                <a:schemeClr val="lt1"/>
              </a:buClr>
              <a:buSzPts val="1600"/>
              <a:buFont typeface="Lato"/>
              <a:buChar char="•"/>
            </a:pPr>
            <a:r>
              <a:rPr i="0" lang="en" sz="1600" u="none" cap="none" strike="noStrike">
                <a:solidFill>
                  <a:schemeClr val="lt1"/>
                </a:solidFill>
                <a:latin typeface="Lato"/>
                <a:ea typeface="Lato"/>
                <a:cs typeface="Lato"/>
                <a:sym typeface="Lato"/>
              </a:rPr>
              <a:t>Autonomic reactivity</a:t>
            </a:r>
            <a:endParaRPr>
              <a:solidFill>
                <a:schemeClr val="lt1"/>
              </a:solidFill>
              <a:latin typeface="Lato"/>
              <a:ea typeface="Lato"/>
              <a:cs typeface="Lato"/>
              <a:sym typeface="Lato"/>
            </a:endParaRPr>
          </a:p>
          <a:p>
            <a:pPr indent="-214313" lvl="1" marL="557212" marR="0" rtl="0" algn="l">
              <a:lnSpc>
                <a:spcPct val="100000"/>
              </a:lnSpc>
              <a:spcBef>
                <a:spcPts val="0"/>
              </a:spcBef>
              <a:spcAft>
                <a:spcPts val="0"/>
              </a:spcAft>
              <a:buClr>
                <a:schemeClr val="lt1"/>
              </a:buClr>
              <a:buSzPts val="1600"/>
              <a:buFont typeface="Lato"/>
              <a:buChar char="•"/>
            </a:pPr>
            <a:r>
              <a:rPr i="0" lang="en" sz="1600" u="none" cap="none" strike="noStrike">
                <a:solidFill>
                  <a:schemeClr val="lt1"/>
                </a:solidFill>
                <a:latin typeface="Lato"/>
                <a:ea typeface="Lato"/>
                <a:cs typeface="Lato"/>
                <a:sym typeface="Lato"/>
              </a:rPr>
              <a:t>Emotional reactivity</a:t>
            </a:r>
            <a:endParaRPr>
              <a:solidFill>
                <a:schemeClr val="lt1"/>
              </a:solidFill>
              <a:latin typeface="Lato"/>
              <a:ea typeface="Lato"/>
              <a:cs typeface="Lato"/>
              <a:sym typeface="Lato"/>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3"/>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30" name="Google Shape;330;p33"/>
          <p:cNvSpPr txBox="1"/>
          <p:nvPr>
            <p:ph type="title"/>
          </p:nvPr>
        </p:nvSpPr>
        <p:spPr>
          <a:xfrm>
            <a:off x="503535" y="201029"/>
            <a:ext cx="7210500" cy="608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Typical Emotional Development</a:t>
            </a:r>
            <a:endParaRPr/>
          </a:p>
        </p:txBody>
      </p:sp>
      <p:sp>
        <p:nvSpPr>
          <p:cNvPr id="331" name="Google Shape;331;p33"/>
          <p:cNvSpPr txBox="1"/>
          <p:nvPr>
            <p:ph idx="1" type="body"/>
          </p:nvPr>
        </p:nvSpPr>
        <p:spPr>
          <a:xfrm>
            <a:off x="521532" y="1200150"/>
            <a:ext cx="8229600" cy="33945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chemeClr val="lt1"/>
              </a:buClr>
              <a:buSzPts val="2000"/>
              <a:buChar char="•"/>
            </a:pPr>
            <a:r>
              <a:rPr i="0" lang="en" sz="2000" u="none" cap="none" strike="noStrike"/>
              <a:t>Recognizing and managing emotions</a:t>
            </a:r>
            <a:endParaRPr/>
          </a:p>
          <a:p>
            <a:pPr indent="0" lvl="0" marL="0" rtl="0" algn="l">
              <a:lnSpc>
                <a:spcPct val="100000"/>
              </a:lnSpc>
              <a:spcBef>
                <a:spcPts val="600"/>
              </a:spcBef>
              <a:spcAft>
                <a:spcPts val="0"/>
              </a:spcAft>
              <a:buClr>
                <a:srgbClr val="000000"/>
              </a:buClr>
              <a:buSzPts val="2000"/>
              <a:buFont typeface="Century Gothic"/>
              <a:buNone/>
            </a:pPr>
            <a:r>
              <a:t/>
            </a:r>
            <a:endParaRPr/>
          </a:p>
          <a:p>
            <a:pPr indent="-342900" lvl="0" marL="342900" rtl="0" algn="l">
              <a:lnSpc>
                <a:spcPct val="100000"/>
              </a:lnSpc>
              <a:spcBef>
                <a:spcPts val="600"/>
              </a:spcBef>
              <a:spcAft>
                <a:spcPts val="0"/>
              </a:spcAft>
              <a:buClr>
                <a:schemeClr val="lt1"/>
              </a:buClr>
              <a:buSzPts val="2000"/>
              <a:buChar char="•"/>
            </a:pPr>
            <a:r>
              <a:rPr i="0" lang="en" sz="2000" u="none" cap="none" strike="noStrike"/>
              <a:t>Developing empathy</a:t>
            </a:r>
            <a:endParaRPr/>
          </a:p>
          <a:p>
            <a:pPr indent="0" lvl="0" marL="0" rtl="0" algn="l">
              <a:lnSpc>
                <a:spcPct val="100000"/>
              </a:lnSpc>
              <a:spcBef>
                <a:spcPts val="600"/>
              </a:spcBef>
              <a:spcAft>
                <a:spcPts val="0"/>
              </a:spcAft>
              <a:buClr>
                <a:srgbClr val="000000"/>
              </a:buClr>
              <a:buSzPts val="2000"/>
              <a:buFont typeface="Century Gothic"/>
              <a:buNone/>
            </a:pPr>
            <a:r>
              <a:t/>
            </a:r>
            <a:endParaRPr/>
          </a:p>
          <a:p>
            <a:pPr indent="-342900" lvl="0" marL="342900" rtl="0" algn="l">
              <a:lnSpc>
                <a:spcPct val="100000"/>
              </a:lnSpc>
              <a:spcBef>
                <a:spcPts val="600"/>
              </a:spcBef>
              <a:spcAft>
                <a:spcPts val="0"/>
              </a:spcAft>
              <a:buClr>
                <a:schemeClr val="lt1"/>
              </a:buClr>
              <a:buSzPts val="2000"/>
              <a:buChar char="•"/>
            </a:pPr>
            <a:r>
              <a:rPr i="0" lang="en" sz="2000" u="none" cap="none" strike="noStrike"/>
              <a:t>Learning how to resolve conflict</a:t>
            </a:r>
            <a:endParaRPr/>
          </a:p>
          <a:p>
            <a:pPr indent="0" lvl="0" marL="0" rtl="0" algn="l">
              <a:lnSpc>
                <a:spcPct val="100000"/>
              </a:lnSpc>
              <a:spcBef>
                <a:spcPts val="600"/>
              </a:spcBef>
              <a:spcAft>
                <a:spcPts val="0"/>
              </a:spcAft>
              <a:buClr>
                <a:srgbClr val="000000"/>
              </a:buClr>
              <a:buSzPts val="2000"/>
              <a:buFont typeface="Century Gothic"/>
              <a:buNone/>
            </a:pPr>
            <a:r>
              <a:t/>
            </a:r>
            <a:endParaRPr/>
          </a:p>
          <a:p>
            <a:pPr indent="-342900" lvl="0" marL="342900" rtl="0" algn="l">
              <a:lnSpc>
                <a:spcPct val="100000"/>
              </a:lnSpc>
              <a:spcBef>
                <a:spcPts val="600"/>
              </a:spcBef>
              <a:spcAft>
                <a:spcPts val="0"/>
              </a:spcAft>
              <a:buClr>
                <a:schemeClr val="lt1"/>
              </a:buClr>
              <a:buSzPts val="2000"/>
              <a:buChar char="•"/>
            </a:pPr>
            <a:r>
              <a:rPr i="0" lang="en" sz="2000" u="none" cap="none" strike="noStrike"/>
              <a:t>Self-Esteem</a:t>
            </a:r>
            <a:endParaRPr/>
          </a:p>
        </p:txBody>
      </p:sp>
      <p:pic>
        <p:nvPicPr>
          <p:cNvPr descr="mage result for emotions" id="332" name="Google Shape;332;p33"/>
          <p:cNvPicPr preferRelativeResize="0"/>
          <p:nvPr/>
        </p:nvPicPr>
        <p:blipFill rotWithShape="1">
          <a:blip r:embed="rId3">
            <a:alphaModFix/>
          </a:blip>
          <a:srcRect b="0" l="0" r="0" t="0"/>
          <a:stretch/>
        </p:blipFill>
        <p:spPr>
          <a:xfrm>
            <a:off x="5334000" y="1714500"/>
            <a:ext cx="2402748" cy="1898133"/>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idx="4294967295" type="sldNum"/>
          </p:nvPr>
        </p:nvSpPr>
        <p:spPr>
          <a:xfrm>
            <a:off x="457198" y="4965612"/>
            <a:ext cx="1533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156" name="Google Shape;156;p16"/>
          <p:cNvSpPr txBox="1"/>
          <p:nvPr>
            <p:ph type="title"/>
          </p:nvPr>
        </p:nvSpPr>
        <p:spPr>
          <a:xfrm>
            <a:off x="457188" y="-1"/>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lang="en" sz="3200">
                <a:solidFill>
                  <a:schemeClr val="accent1"/>
                </a:solidFill>
              </a:rPr>
              <a:t>Goals of this Training</a:t>
            </a:r>
            <a:endParaRPr/>
          </a:p>
        </p:txBody>
      </p:sp>
      <p:sp>
        <p:nvSpPr>
          <p:cNvPr id="157" name="Google Shape;157;p16"/>
          <p:cNvSpPr txBox="1"/>
          <p:nvPr>
            <p:ph idx="1" type="body"/>
          </p:nvPr>
        </p:nvSpPr>
        <p:spPr>
          <a:xfrm>
            <a:off x="486061" y="1543050"/>
            <a:ext cx="8786100" cy="2024700"/>
          </a:xfrm>
          <a:prstGeom prst="rect">
            <a:avLst/>
          </a:prstGeom>
          <a:noFill/>
          <a:ln>
            <a:noFill/>
          </a:ln>
        </p:spPr>
        <p:txBody>
          <a:bodyPr anchorCtr="0" anchor="t" bIns="45700" lIns="45700" spcFirstLastPara="1" rIns="45700" wrap="square" tIns="45700">
            <a:normAutofit lnSpcReduction="10000"/>
          </a:bodyPr>
          <a:lstStyle/>
          <a:p>
            <a:pPr indent="-342900" lvl="0" marL="342900" rtl="0" algn="l">
              <a:lnSpc>
                <a:spcPct val="150000"/>
              </a:lnSpc>
              <a:spcBef>
                <a:spcPts val="0"/>
              </a:spcBef>
              <a:spcAft>
                <a:spcPts val="0"/>
              </a:spcAft>
              <a:buClr>
                <a:schemeClr val="lt1"/>
              </a:buClr>
              <a:buSzPts val="2100"/>
              <a:buFont typeface="Arial"/>
              <a:buChar char="•"/>
            </a:pPr>
            <a:r>
              <a:rPr lang="en" sz="2100"/>
              <a:t>Understand typical adolescent development</a:t>
            </a:r>
            <a:endParaRPr/>
          </a:p>
          <a:p>
            <a:pPr indent="-342900" lvl="0" marL="342900" rtl="0" algn="l">
              <a:lnSpc>
                <a:spcPct val="150000"/>
              </a:lnSpc>
              <a:spcBef>
                <a:spcPts val="600"/>
              </a:spcBef>
              <a:spcAft>
                <a:spcPts val="0"/>
              </a:spcAft>
              <a:buClr>
                <a:schemeClr val="lt1"/>
              </a:buClr>
              <a:buSzPts val="2100"/>
              <a:buFont typeface="Arial"/>
              <a:buChar char="•"/>
            </a:pPr>
            <a:r>
              <a:rPr lang="en" sz="2100"/>
              <a:t>Understand how trauma impacts adolescent development </a:t>
            </a:r>
            <a:endParaRPr/>
          </a:p>
          <a:p>
            <a:pPr indent="-342900" lvl="0" marL="342900" rtl="0" algn="l">
              <a:lnSpc>
                <a:spcPct val="150000"/>
              </a:lnSpc>
              <a:spcBef>
                <a:spcPts val="600"/>
              </a:spcBef>
              <a:spcAft>
                <a:spcPts val="0"/>
              </a:spcAft>
              <a:buClr>
                <a:schemeClr val="lt1"/>
              </a:buClr>
              <a:buSzPts val="2100"/>
              <a:buFont typeface="Arial"/>
              <a:buChar char="•"/>
            </a:pPr>
            <a:r>
              <a:rPr lang="en" sz="2100"/>
              <a:t>Be able to recognize the warning signs of traumatic stress</a:t>
            </a:r>
            <a:endParaRPr/>
          </a:p>
          <a:p>
            <a:pPr indent="-342900" lvl="0" marL="342900" rtl="0" algn="l">
              <a:lnSpc>
                <a:spcPct val="150000"/>
              </a:lnSpc>
              <a:spcBef>
                <a:spcPts val="600"/>
              </a:spcBef>
              <a:spcAft>
                <a:spcPts val="0"/>
              </a:spcAft>
              <a:buClr>
                <a:schemeClr val="lt1"/>
              </a:buClr>
              <a:buSzPts val="2100"/>
              <a:buFont typeface="Arial"/>
              <a:buChar char="•"/>
            </a:pPr>
            <a:r>
              <a:rPr lang="en" sz="2100"/>
              <a:t>Know when and how to intervene</a:t>
            </a:r>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4"/>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38" name="Google Shape;338;p34"/>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b="0" i="0" lang="en" sz="3200" u="none" cap="none" strike="noStrike">
                <a:solidFill>
                  <a:schemeClr val="accent1"/>
                </a:solidFill>
                <a:latin typeface="Century Gothic"/>
                <a:ea typeface="Century Gothic"/>
                <a:cs typeface="Century Gothic"/>
                <a:sym typeface="Century Gothic"/>
              </a:rPr>
              <a:t>Trauma and Emotional Development</a:t>
            </a:r>
            <a:endParaRPr/>
          </a:p>
        </p:txBody>
      </p:sp>
      <p:graphicFrame>
        <p:nvGraphicFramePr>
          <p:cNvPr id="339" name="Google Shape;339;p34"/>
          <p:cNvGraphicFramePr/>
          <p:nvPr/>
        </p:nvGraphicFramePr>
        <p:xfrm>
          <a:off x="766215" y="1009426"/>
          <a:ext cx="3000000" cy="3000000"/>
        </p:xfrm>
        <a:graphic>
          <a:graphicData uri="http://schemas.openxmlformats.org/drawingml/2006/table">
            <a:tbl>
              <a:tblPr bandRow="1" firstRow="1">
                <a:noFill/>
                <a:tableStyleId>{824B7556-C0E6-4BFA-A870-7589436B31FE}</a:tableStyleId>
              </a:tblPr>
              <a:tblGrid>
                <a:gridCol w="3178300"/>
                <a:gridCol w="3277625"/>
              </a:tblGrid>
              <a:tr h="292350">
                <a:tc>
                  <a:txBody>
                    <a:bodyPr/>
                    <a:lstStyle/>
                    <a:p>
                      <a:pPr indent="0" lvl="0" marL="0" marR="0" rtl="0" algn="ctr">
                        <a:lnSpc>
                          <a:spcPct val="100000"/>
                        </a:lnSpc>
                        <a:spcBef>
                          <a:spcPts val="0"/>
                        </a:spcBef>
                        <a:spcAft>
                          <a:spcPts val="0"/>
                        </a:spcAft>
                        <a:buClr>
                          <a:srgbClr val="FFFFFF"/>
                        </a:buClr>
                        <a:buSzPts val="1100"/>
                        <a:buFont typeface="Calibri"/>
                        <a:buNone/>
                      </a:pPr>
                      <a:r>
                        <a:rPr lang="en" sz="1500" u="none" cap="none" strike="noStrike">
                          <a:solidFill>
                            <a:srgbClr val="FFFFFF"/>
                          </a:solidFill>
                          <a:latin typeface="Century Gothic"/>
                          <a:ea typeface="Century Gothic"/>
                          <a:cs typeface="Century Gothic"/>
                          <a:sym typeface="Century Gothic"/>
                        </a:rPr>
                        <a:t>Without Trauma</a:t>
                      </a:r>
                      <a:endParaRPr sz="1500">
                        <a:latin typeface="Century Gothic"/>
                        <a:ea typeface="Century Gothic"/>
                        <a:cs typeface="Century Gothic"/>
                        <a:sym typeface="Century Gothic"/>
                      </a:endParaRPr>
                    </a:p>
                  </a:txBody>
                  <a:tcPr marT="25725" marB="25725" marR="34300" marL="34300"/>
                </a:tc>
                <a:tc>
                  <a:txBody>
                    <a:bodyPr/>
                    <a:lstStyle/>
                    <a:p>
                      <a:pPr indent="0" lvl="0" marL="0" marR="0" rtl="0" algn="ctr">
                        <a:lnSpc>
                          <a:spcPct val="100000"/>
                        </a:lnSpc>
                        <a:spcBef>
                          <a:spcPts val="0"/>
                        </a:spcBef>
                        <a:spcAft>
                          <a:spcPts val="0"/>
                        </a:spcAft>
                        <a:buClr>
                          <a:srgbClr val="FFFFFF"/>
                        </a:buClr>
                        <a:buSzPts val="1100"/>
                        <a:buFont typeface="Calibri"/>
                        <a:buNone/>
                      </a:pPr>
                      <a:r>
                        <a:rPr lang="en" sz="1500" u="none" cap="none" strike="noStrike">
                          <a:solidFill>
                            <a:srgbClr val="FFFFFF"/>
                          </a:solidFill>
                          <a:latin typeface="Century Gothic"/>
                          <a:ea typeface="Century Gothic"/>
                          <a:cs typeface="Century Gothic"/>
                          <a:sym typeface="Century Gothic"/>
                        </a:rPr>
                        <a:t>With Trauma</a:t>
                      </a:r>
                      <a:endParaRPr sz="1500">
                        <a:latin typeface="Century Gothic"/>
                        <a:ea typeface="Century Gothic"/>
                        <a:cs typeface="Century Gothic"/>
                        <a:sym typeface="Century Gothic"/>
                      </a:endParaRPr>
                    </a:p>
                  </a:txBody>
                  <a:tcPr marT="25725" marB="25725" marR="34300" marL="34300"/>
                </a:tc>
              </a:tr>
              <a:tr h="849750">
                <a:tc>
                  <a:txBody>
                    <a:bodyPr/>
                    <a:lstStyle/>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Recognizing and managing emotions</a:t>
                      </a:r>
                      <a:endParaRPr sz="1300">
                        <a:latin typeface="Century Gothic"/>
                        <a:ea typeface="Century Gothic"/>
                        <a:cs typeface="Century Gothic"/>
                        <a:sym typeface="Century Gothic"/>
                      </a:endParaRPr>
                    </a:p>
                  </a:txBody>
                  <a:tcPr marT="25725" marB="25725" marR="34300" marL="34300"/>
                </a:tc>
                <a:tc>
                  <a:txBody>
                    <a:bodyPr/>
                    <a:lstStyle/>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Can’t control feelings:</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Sadness, anger, anxiety, fear</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Emotional Numbing</a:t>
                      </a:r>
                      <a:endParaRPr sz="1300">
                        <a:latin typeface="Century Gothic"/>
                        <a:ea typeface="Century Gothic"/>
                        <a:cs typeface="Century Gothic"/>
                        <a:sym typeface="Century Gothic"/>
                      </a:endParaRPr>
                    </a:p>
                  </a:txBody>
                  <a:tcPr marT="25725" marB="25725" marR="34300" marL="34300"/>
                </a:tc>
              </a:tr>
              <a:tr h="849750">
                <a:tc>
                  <a:txBody>
                    <a:bodyPr/>
                    <a:lstStyle/>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Developing empathy</a:t>
                      </a:r>
                      <a:endParaRPr sz="1300">
                        <a:latin typeface="Century Gothic"/>
                        <a:ea typeface="Century Gothic"/>
                        <a:cs typeface="Century Gothic"/>
                        <a:sym typeface="Century Gothic"/>
                      </a:endParaRPr>
                    </a:p>
                  </a:txBody>
                  <a:tcPr marT="25725" marB="25725" marR="34300" marL="34300"/>
                </a:tc>
                <a:tc>
                  <a:txBody>
                    <a:bodyPr/>
                    <a:lstStyle/>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Perspective taking is impaired</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Misunderstanding facial expressions</a:t>
                      </a:r>
                      <a:endParaRPr sz="1300">
                        <a:latin typeface="Century Gothic"/>
                        <a:ea typeface="Century Gothic"/>
                        <a:cs typeface="Century Gothic"/>
                        <a:sym typeface="Century Gothic"/>
                      </a:endParaRPr>
                    </a:p>
                  </a:txBody>
                  <a:tcPr marT="25725" marB="25725" marR="34300" marL="34300"/>
                </a:tc>
              </a:tr>
              <a:tr h="648650">
                <a:tc>
                  <a:txBody>
                    <a:bodyPr/>
                    <a:lstStyle/>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Learning how to resolve conflict</a:t>
                      </a:r>
                      <a:endParaRPr sz="1300">
                        <a:latin typeface="Century Gothic"/>
                        <a:ea typeface="Century Gothic"/>
                        <a:cs typeface="Century Gothic"/>
                        <a:sym typeface="Century Gothic"/>
                      </a:endParaRPr>
                    </a:p>
                  </a:txBody>
                  <a:tcPr marT="25725" marB="25725" marR="34300" marL="34300"/>
                </a:tc>
                <a:tc>
                  <a:txBody>
                    <a:bodyPr/>
                    <a:lstStyle/>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Black and white thinking</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Feeling the world is “unfair”</a:t>
                      </a:r>
                      <a:endParaRPr sz="1300">
                        <a:latin typeface="Century Gothic"/>
                        <a:ea typeface="Century Gothic"/>
                        <a:cs typeface="Century Gothic"/>
                        <a:sym typeface="Century Gothic"/>
                      </a:endParaRPr>
                    </a:p>
                  </a:txBody>
                  <a:tcPr marT="25725" marB="25725" marR="34300" marL="34300"/>
                </a:tc>
              </a:tr>
              <a:tr h="849750">
                <a:tc>
                  <a:txBody>
                    <a:bodyPr/>
                    <a:lstStyle/>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Developing self-esteem</a:t>
                      </a:r>
                      <a:endParaRPr sz="1300">
                        <a:latin typeface="Century Gothic"/>
                        <a:ea typeface="Century Gothic"/>
                        <a:cs typeface="Century Gothic"/>
                        <a:sym typeface="Century Gothic"/>
                      </a:endParaRPr>
                    </a:p>
                  </a:txBody>
                  <a:tcPr marT="25725" marB="25725" marR="34300" marL="34300"/>
                </a:tc>
                <a:tc>
                  <a:txBody>
                    <a:bodyPr/>
                    <a:lstStyle/>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Identifying with the trauma: helpless, victim, no-good, worthless</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100"/>
                        <a:buFont typeface="Calibri"/>
                        <a:buNone/>
                      </a:pPr>
                      <a:r>
                        <a:rPr lang="en" sz="1300" u="none" cap="none" strike="noStrike">
                          <a:latin typeface="Century Gothic"/>
                          <a:ea typeface="Century Gothic"/>
                          <a:cs typeface="Century Gothic"/>
                          <a:sym typeface="Century Gothic"/>
                        </a:rPr>
                        <a:t>Negative self-image</a:t>
                      </a:r>
                      <a:endParaRPr sz="1300">
                        <a:latin typeface="Century Gothic"/>
                        <a:ea typeface="Century Gothic"/>
                        <a:cs typeface="Century Gothic"/>
                        <a:sym typeface="Century Gothic"/>
                      </a:endParaRPr>
                    </a:p>
                  </a:txBody>
                  <a:tcPr marT="25725" marB="25725" marR="34300" marL="34300"/>
                </a:tc>
              </a:tr>
              <a:tr h="294125">
                <a:tc>
                  <a:txBody>
                    <a:bodyPr/>
                    <a:lstStyle/>
                    <a:p>
                      <a:pPr indent="0" lvl="0" marL="0" marR="0" rtl="0" algn="l">
                        <a:lnSpc>
                          <a:spcPct val="100000"/>
                        </a:lnSpc>
                        <a:spcBef>
                          <a:spcPts val="0"/>
                        </a:spcBef>
                        <a:spcAft>
                          <a:spcPts val="0"/>
                        </a:spcAft>
                        <a:buClr>
                          <a:schemeClr val="dk1"/>
                        </a:buClr>
                        <a:buSzPts val="500"/>
                        <a:buFont typeface="Calibri"/>
                        <a:buNone/>
                      </a:pPr>
                      <a:r>
                        <a:t/>
                      </a:r>
                      <a:endParaRPr sz="500" u="none" cap="none" strike="noStrike"/>
                    </a:p>
                  </a:txBody>
                  <a:tcPr marT="25725" marB="25725" marR="34300" marL="34300"/>
                </a:tc>
                <a:tc>
                  <a:txBody>
                    <a:bodyPr/>
                    <a:lstStyle/>
                    <a:p>
                      <a:pPr indent="0" lvl="0" marL="0" marR="0" rtl="0" algn="l">
                        <a:lnSpc>
                          <a:spcPct val="100000"/>
                        </a:lnSpc>
                        <a:spcBef>
                          <a:spcPts val="0"/>
                        </a:spcBef>
                        <a:spcAft>
                          <a:spcPts val="0"/>
                        </a:spcAft>
                        <a:buClr>
                          <a:schemeClr val="dk1"/>
                        </a:buClr>
                        <a:buSzPts val="500"/>
                        <a:buFont typeface="Calibri"/>
                        <a:buNone/>
                      </a:pPr>
                      <a:r>
                        <a:t/>
                      </a:r>
                      <a:endParaRPr sz="500" u="none" cap="none" strike="noStrike"/>
                    </a:p>
                  </a:txBody>
                  <a:tcPr marT="25725" marB="25725" marR="34300" marL="34300"/>
                </a:tc>
              </a:tr>
            </a:tbl>
          </a:graphicData>
        </a:graphic>
      </p:graphicFrame>
      <p:pic>
        <p:nvPicPr>
          <p:cNvPr id="340" name="Google Shape;340;p34"/>
          <p:cNvPicPr preferRelativeResize="0"/>
          <p:nvPr/>
        </p:nvPicPr>
        <p:blipFill rotWithShape="1">
          <a:blip r:embed="rId3">
            <a:alphaModFix/>
          </a:blip>
          <a:srcRect b="0" l="0" r="0" t="0"/>
          <a:stretch/>
        </p:blipFill>
        <p:spPr>
          <a:xfrm>
            <a:off x="7346270" y="1385452"/>
            <a:ext cx="1062940" cy="1059875"/>
          </a:xfrm>
          <a:prstGeom prst="rect">
            <a:avLst/>
          </a:prstGeom>
          <a:noFill/>
          <a:ln>
            <a:noFill/>
          </a:ln>
        </p:spPr>
      </p:pic>
      <p:pic>
        <p:nvPicPr>
          <p:cNvPr id="341" name="Google Shape;341;p34"/>
          <p:cNvPicPr preferRelativeResize="0"/>
          <p:nvPr/>
        </p:nvPicPr>
        <p:blipFill rotWithShape="1">
          <a:blip r:embed="rId4">
            <a:alphaModFix/>
          </a:blip>
          <a:srcRect b="0" l="0" r="0" t="0"/>
          <a:stretch/>
        </p:blipFill>
        <p:spPr>
          <a:xfrm>
            <a:off x="7315200" y="2695007"/>
            <a:ext cx="1062937" cy="1067978"/>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5"/>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47" name="Google Shape;347;p35"/>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Typical Social Development</a:t>
            </a:r>
            <a:endParaRPr/>
          </a:p>
        </p:txBody>
      </p:sp>
      <p:sp>
        <p:nvSpPr>
          <p:cNvPr id="348" name="Google Shape;348;p35"/>
          <p:cNvSpPr txBox="1"/>
          <p:nvPr>
            <p:ph idx="1" type="body"/>
          </p:nvPr>
        </p:nvSpPr>
        <p:spPr>
          <a:xfrm>
            <a:off x="518147" y="1371600"/>
            <a:ext cx="4811100" cy="28002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2000"/>
              <a:buFont typeface="Century Gothic"/>
              <a:buNone/>
            </a:pPr>
            <a:r>
              <a:t/>
            </a:r>
            <a:endParaRPr/>
          </a:p>
          <a:p>
            <a:pPr indent="-342900" lvl="0" marL="342900" rtl="0" algn="l">
              <a:lnSpc>
                <a:spcPct val="100000"/>
              </a:lnSpc>
              <a:spcBef>
                <a:spcPts val="600"/>
              </a:spcBef>
              <a:spcAft>
                <a:spcPts val="0"/>
              </a:spcAft>
              <a:buClr>
                <a:schemeClr val="lt1"/>
              </a:buClr>
              <a:buSzPts val="2100"/>
              <a:buFont typeface="Arial"/>
              <a:buChar char="•"/>
            </a:pPr>
            <a:r>
              <a:rPr lang="en" sz="2100"/>
              <a:t>Searching for identity</a:t>
            </a:r>
            <a:br>
              <a:rPr lang="en" sz="2100"/>
            </a:br>
            <a:endParaRPr/>
          </a:p>
          <a:p>
            <a:pPr indent="-342900" lvl="0" marL="342900" rtl="0" algn="l">
              <a:lnSpc>
                <a:spcPct val="100000"/>
              </a:lnSpc>
              <a:spcBef>
                <a:spcPts val="600"/>
              </a:spcBef>
              <a:spcAft>
                <a:spcPts val="0"/>
              </a:spcAft>
              <a:buClr>
                <a:schemeClr val="lt1"/>
              </a:buClr>
              <a:buSzPts val="2100"/>
              <a:buFont typeface="Arial"/>
              <a:buChar char="•"/>
            </a:pPr>
            <a:r>
              <a:rPr lang="en" sz="2100"/>
              <a:t>Seeking independence</a:t>
            </a:r>
            <a:br>
              <a:rPr lang="en" sz="2100"/>
            </a:br>
            <a:endParaRPr/>
          </a:p>
          <a:p>
            <a:pPr indent="-342900" lvl="0" marL="342900" rtl="0" algn="l">
              <a:lnSpc>
                <a:spcPct val="100000"/>
              </a:lnSpc>
              <a:spcBef>
                <a:spcPts val="600"/>
              </a:spcBef>
              <a:spcAft>
                <a:spcPts val="0"/>
              </a:spcAft>
              <a:buClr>
                <a:schemeClr val="lt1"/>
              </a:buClr>
              <a:buSzPts val="2100"/>
              <a:buFont typeface="Arial"/>
              <a:buChar char="•"/>
            </a:pPr>
            <a:r>
              <a:rPr lang="en" sz="2100"/>
              <a:t>Looking for new experiences</a:t>
            </a:r>
            <a:br>
              <a:rPr lang="en" sz="2100"/>
            </a:br>
            <a:endParaRPr/>
          </a:p>
          <a:p>
            <a:pPr indent="-342900" lvl="0" marL="342900" rtl="0" algn="l">
              <a:lnSpc>
                <a:spcPct val="100000"/>
              </a:lnSpc>
              <a:spcBef>
                <a:spcPts val="600"/>
              </a:spcBef>
              <a:spcAft>
                <a:spcPts val="0"/>
              </a:spcAft>
              <a:buClr>
                <a:schemeClr val="lt1"/>
              </a:buClr>
              <a:buSzPts val="2100"/>
              <a:buFont typeface="Arial"/>
              <a:buChar char="•"/>
            </a:pPr>
            <a:r>
              <a:rPr lang="en" sz="2100"/>
              <a:t>Need for belonging in groups</a:t>
            </a:r>
            <a:endParaRPr/>
          </a:p>
        </p:txBody>
      </p:sp>
      <p:pic>
        <p:nvPicPr>
          <p:cNvPr id="349" name="Google Shape;349;p35"/>
          <p:cNvPicPr preferRelativeResize="0"/>
          <p:nvPr/>
        </p:nvPicPr>
        <p:blipFill rotWithShape="1">
          <a:blip r:embed="rId3">
            <a:alphaModFix/>
          </a:blip>
          <a:srcRect b="0" l="0" r="0" t="0"/>
          <a:stretch/>
        </p:blipFill>
        <p:spPr>
          <a:xfrm>
            <a:off x="4953000" y="1657350"/>
            <a:ext cx="3982487" cy="1738865"/>
          </a:xfrm>
          <a:prstGeom prst="rect">
            <a:avLst/>
          </a:prstGeom>
          <a:noFill/>
          <a:ln>
            <a:noFill/>
          </a:ln>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6"/>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55" name="Google Shape;355;p36"/>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Trauma and Social Development</a:t>
            </a:r>
            <a:endParaRPr/>
          </a:p>
        </p:txBody>
      </p:sp>
      <p:sp>
        <p:nvSpPr>
          <p:cNvPr id="356" name="Google Shape;356;p36"/>
          <p:cNvSpPr txBox="1"/>
          <p:nvPr>
            <p:ph idx="1" type="body"/>
          </p:nvPr>
        </p:nvSpPr>
        <p:spPr>
          <a:xfrm>
            <a:off x="640105" y="1706910"/>
            <a:ext cx="8572500" cy="20247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80000"/>
              </a:lnSpc>
              <a:spcBef>
                <a:spcPts val="0"/>
              </a:spcBef>
              <a:spcAft>
                <a:spcPts val="0"/>
              </a:spcAft>
              <a:buClr>
                <a:srgbClr val="000000"/>
              </a:buClr>
              <a:buSzPts val="1700"/>
              <a:buFont typeface="Century Gothic"/>
              <a:buNone/>
            </a:pPr>
            <a:r>
              <a:rPr lang="en" sz="1700"/>
              <a:t>Searching for identity				Identity Distortion</a:t>
            </a:r>
            <a:endParaRPr/>
          </a:p>
          <a:p>
            <a:pPr indent="0" lvl="0" marL="0" rtl="0" algn="l">
              <a:lnSpc>
                <a:spcPct val="80000"/>
              </a:lnSpc>
              <a:spcBef>
                <a:spcPts val="600"/>
              </a:spcBef>
              <a:spcAft>
                <a:spcPts val="0"/>
              </a:spcAft>
              <a:buClr>
                <a:srgbClr val="000000"/>
              </a:buClr>
              <a:buSzPts val="2000"/>
              <a:buFont typeface="Century Gothic"/>
              <a:buNone/>
            </a:pPr>
            <a:r>
              <a:t/>
            </a:r>
            <a:endParaRPr/>
          </a:p>
          <a:p>
            <a:pPr indent="0" lvl="0" marL="0" rtl="0" algn="l">
              <a:lnSpc>
                <a:spcPct val="80000"/>
              </a:lnSpc>
              <a:spcBef>
                <a:spcPts val="600"/>
              </a:spcBef>
              <a:spcAft>
                <a:spcPts val="0"/>
              </a:spcAft>
              <a:buClr>
                <a:srgbClr val="000000"/>
              </a:buClr>
              <a:buSzPts val="1700"/>
              <a:buFont typeface="Century Gothic"/>
              <a:buNone/>
            </a:pPr>
            <a:r>
              <a:rPr lang="en" sz="1700"/>
              <a:t>Seeking independence				Overly dependent or withdrawn</a:t>
            </a:r>
            <a:endParaRPr/>
          </a:p>
          <a:p>
            <a:pPr indent="0" lvl="0" marL="0" rtl="0" algn="l">
              <a:lnSpc>
                <a:spcPct val="80000"/>
              </a:lnSpc>
              <a:spcBef>
                <a:spcPts val="600"/>
              </a:spcBef>
              <a:spcAft>
                <a:spcPts val="0"/>
              </a:spcAft>
              <a:buClr>
                <a:srgbClr val="000000"/>
              </a:buClr>
              <a:buSzPts val="2000"/>
              <a:buFont typeface="Century Gothic"/>
              <a:buNone/>
            </a:pPr>
            <a:r>
              <a:t/>
            </a:r>
            <a:endParaRPr/>
          </a:p>
          <a:p>
            <a:pPr indent="0" lvl="0" marL="0" rtl="0" algn="l">
              <a:lnSpc>
                <a:spcPct val="80000"/>
              </a:lnSpc>
              <a:spcBef>
                <a:spcPts val="600"/>
              </a:spcBef>
              <a:spcAft>
                <a:spcPts val="0"/>
              </a:spcAft>
              <a:buClr>
                <a:srgbClr val="000000"/>
              </a:buClr>
              <a:buSzPts val="1700"/>
              <a:buFont typeface="Century Gothic"/>
              <a:buNone/>
            </a:pPr>
            <a:r>
              <a:rPr lang="en" sz="1700"/>
              <a:t>Looking for new experiences 		 		Heightened risk taking</a:t>
            </a:r>
            <a:endParaRPr/>
          </a:p>
          <a:p>
            <a:pPr indent="0" lvl="0" marL="0" rtl="0" algn="l">
              <a:lnSpc>
                <a:spcPct val="80000"/>
              </a:lnSpc>
              <a:spcBef>
                <a:spcPts val="600"/>
              </a:spcBef>
              <a:spcAft>
                <a:spcPts val="0"/>
              </a:spcAft>
              <a:buClr>
                <a:srgbClr val="000000"/>
              </a:buClr>
              <a:buSzPts val="2000"/>
              <a:buFont typeface="Century Gothic"/>
              <a:buNone/>
            </a:pPr>
            <a:r>
              <a:t/>
            </a:r>
            <a:endParaRPr/>
          </a:p>
          <a:p>
            <a:pPr indent="0" lvl="0" marL="0" rtl="0" algn="l">
              <a:lnSpc>
                <a:spcPct val="80000"/>
              </a:lnSpc>
              <a:spcBef>
                <a:spcPts val="600"/>
              </a:spcBef>
              <a:spcAft>
                <a:spcPts val="0"/>
              </a:spcAft>
              <a:buClr>
                <a:srgbClr val="000000"/>
              </a:buClr>
              <a:buSzPts val="1700"/>
              <a:buFont typeface="Century Gothic"/>
              <a:buNone/>
            </a:pPr>
            <a:r>
              <a:rPr lang="en" sz="1700"/>
              <a:t>Need for belonging in groups 			 Rigid Thinking: pushing others away or intensified need for 					 belonging</a:t>
            </a:r>
            <a:endParaRPr/>
          </a:p>
        </p:txBody>
      </p:sp>
      <p:sp>
        <p:nvSpPr>
          <p:cNvPr id="357" name="Google Shape;357;p36"/>
          <p:cNvSpPr/>
          <p:nvPr/>
        </p:nvSpPr>
        <p:spPr>
          <a:xfrm>
            <a:off x="3586977" y="3162727"/>
            <a:ext cx="786900" cy="260700"/>
          </a:xfrm>
          <a:prstGeom prst="rightArrow">
            <a:avLst>
              <a:gd fmla="val 50000" name="adj1"/>
              <a:gd fmla="val 50000" name="adj2"/>
            </a:avLst>
          </a:prstGeom>
          <a:solidFill>
            <a:schemeClr val="accent1"/>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358" name="Google Shape;358;p36"/>
          <p:cNvSpPr/>
          <p:nvPr/>
        </p:nvSpPr>
        <p:spPr>
          <a:xfrm>
            <a:off x="3236602" y="2104094"/>
            <a:ext cx="786900" cy="260700"/>
          </a:xfrm>
          <a:prstGeom prst="rightArrow">
            <a:avLst>
              <a:gd fmla="val 50000" name="adj1"/>
              <a:gd fmla="val 50000" name="adj2"/>
            </a:avLst>
          </a:prstGeom>
          <a:solidFill>
            <a:schemeClr val="accent1"/>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359" name="Google Shape;359;p36"/>
          <p:cNvSpPr/>
          <p:nvPr/>
        </p:nvSpPr>
        <p:spPr>
          <a:xfrm>
            <a:off x="3236600" y="1706891"/>
            <a:ext cx="786900" cy="260700"/>
          </a:xfrm>
          <a:prstGeom prst="rightArrow">
            <a:avLst>
              <a:gd fmla="val 50000" name="adj1"/>
              <a:gd fmla="val 50000" name="adj2"/>
            </a:avLst>
          </a:prstGeom>
          <a:solidFill>
            <a:schemeClr val="accent1"/>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360" name="Google Shape;360;p36"/>
          <p:cNvSpPr/>
          <p:nvPr/>
        </p:nvSpPr>
        <p:spPr>
          <a:xfrm>
            <a:off x="3586975" y="2633409"/>
            <a:ext cx="786900" cy="260700"/>
          </a:xfrm>
          <a:prstGeom prst="rightArrow">
            <a:avLst>
              <a:gd fmla="val 50000" name="adj1"/>
              <a:gd fmla="val 50000" name="adj2"/>
            </a:avLst>
          </a:prstGeom>
          <a:solidFill>
            <a:schemeClr val="accent1"/>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7"/>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66" name="Google Shape;366;p37"/>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fontScale="90000"/>
          </a:bodyPr>
          <a:lstStyle/>
          <a:p>
            <a:pPr indent="0" lvl="0" marL="0" rtl="0" algn="l">
              <a:lnSpc>
                <a:spcPct val="100000"/>
              </a:lnSpc>
              <a:spcBef>
                <a:spcPts val="0"/>
              </a:spcBef>
              <a:spcAft>
                <a:spcPts val="0"/>
              </a:spcAft>
              <a:buClr>
                <a:schemeClr val="accent1"/>
              </a:buClr>
              <a:buSzPct val="100000"/>
              <a:buFont typeface="Century Gothic"/>
              <a:buNone/>
            </a:pPr>
            <a:r>
              <a:rPr i="0" lang="en" sz="3200" u="none" cap="none" strike="noStrike">
                <a:solidFill>
                  <a:schemeClr val="accent1"/>
                </a:solidFill>
              </a:rPr>
              <a:t>Typical Adolescent Risk Taking Behavior:</a:t>
            </a:r>
            <a:endParaRPr/>
          </a:p>
        </p:txBody>
      </p:sp>
      <p:sp>
        <p:nvSpPr>
          <p:cNvPr id="367" name="Google Shape;367;p37"/>
          <p:cNvSpPr txBox="1"/>
          <p:nvPr>
            <p:ph idx="1" type="body"/>
          </p:nvPr>
        </p:nvSpPr>
        <p:spPr>
          <a:xfrm>
            <a:off x="457200" y="1121569"/>
            <a:ext cx="8229600" cy="33945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2000"/>
              <a:buFont typeface="Century Gothic"/>
              <a:buNone/>
            </a:pPr>
            <a:r>
              <a:t/>
            </a:r>
            <a:endParaRPr sz="1400"/>
          </a:p>
          <a:p>
            <a:pPr indent="-374650" lvl="1" marL="685800" rtl="0" algn="l">
              <a:lnSpc>
                <a:spcPct val="100000"/>
              </a:lnSpc>
              <a:spcBef>
                <a:spcPts val="600"/>
              </a:spcBef>
              <a:spcAft>
                <a:spcPts val="0"/>
              </a:spcAft>
              <a:buClr>
                <a:schemeClr val="lt1"/>
              </a:buClr>
              <a:buSzPts val="2600"/>
              <a:buFont typeface="Arial"/>
              <a:buChar char="○"/>
            </a:pPr>
            <a:r>
              <a:rPr lang="en" sz="1600"/>
              <a:t>Experimentation and/or </a:t>
            </a:r>
            <a:endParaRPr sz="1600"/>
          </a:p>
          <a:p>
            <a:pPr indent="342900" lvl="1" marL="0" rtl="0" algn="l">
              <a:lnSpc>
                <a:spcPct val="100000"/>
              </a:lnSpc>
              <a:spcBef>
                <a:spcPts val="600"/>
              </a:spcBef>
              <a:spcAft>
                <a:spcPts val="0"/>
              </a:spcAft>
              <a:buClr>
                <a:srgbClr val="000000"/>
              </a:buClr>
              <a:buSzPts val="2100"/>
              <a:buFont typeface="Century Gothic"/>
              <a:buNone/>
            </a:pPr>
            <a:r>
              <a:rPr lang="en" sz="1600"/>
              <a:t>  abuse of substances</a:t>
            </a:r>
            <a:endParaRPr sz="1600"/>
          </a:p>
          <a:p>
            <a:pPr indent="342900" lvl="1" marL="0" rtl="0" algn="l">
              <a:lnSpc>
                <a:spcPct val="100000"/>
              </a:lnSpc>
              <a:spcBef>
                <a:spcPts val="600"/>
              </a:spcBef>
              <a:spcAft>
                <a:spcPts val="0"/>
              </a:spcAft>
              <a:buClr>
                <a:srgbClr val="000000"/>
              </a:buClr>
              <a:buSzPts val="2000"/>
              <a:buFont typeface="Century Gothic"/>
              <a:buNone/>
            </a:pPr>
            <a:r>
              <a:t/>
            </a:r>
            <a:endParaRPr sz="1600"/>
          </a:p>
          <a:p>
            <a:pPr indent="-374650" lvl="1" marL="685800" rtl="0" algn="l">
              <a:lnSpc>
                <a:spcPct val="100000"/>
              </a:lnSpc>
              <a:spcBef>
                <a:spcPts val="600"/>
              </a:spcBef>
              <a:spcAft>
                <a:spcPts val="0"/>
              </a:spcAft>
              <a:buClr>
                <a:schemeClr val="lt1"/>
              </a:buClr>
              <a:buSzPts val="2600"/>
              <a:buFont typeface="Arial"/>
              <a:buChar char="○"/>
            </a:pPr>
            <a:r>
              <a:rPr lang="en" sz="1600"/>
              <a:t>Sexual experimentation and  </a:t>
            </a:r>
            <a:endParaRPr sz="1600"/>
          </a:p>
          <a:p>
            <a:pPr indent="342900" lvl="1" marL="0" rtl="0" algn="l">
              <a:lnSpc>
                <a:spcPct val="100000"/>
              </a:lnSpc>
              <a:spcBef>
                <a:spcPts val="600"/>
              </a:spcBef>
              <a:spcAft>
                <a:spcPts val="0"/>
              </a:spcAft>
              <a:buClr>
                <a:srgbClr val="000000"/>
              </a:buClr>
              <a:buSzPts val="2100"/>
              <a:buFont typeface="Century Gothic"/>
              <a:buNone/>
            </a:pPr>
            <a:r>
              <a:rPr lang="en" sz="1600"/>
              <a:t>   pregnancy or STD</a:t>
            </a:r>
            <a:endParaRPr sz="1600"/>
          </a:p>
          <a:p>
            <a:pPr indent="342900" lvl="1" marL="0" rtl="0" algn="l">
              <a:lnSpc>
                <a:spcPct val="100000"/>
              </a:lnSpc>
              <a:spcBef>
                <a:spcPts val="600"/>
              </a:spcBef>
              <a:spcAft>
                <a:spcPts val="0"/>
              </a:spcAft>
              <a:buClr>
                <a:srgbClr val="000000"/>
              </a:buClr>
              <a:buSzPts val="2000"/>
              <a:buFont typeface="Century Gothic"/>
              <a:buNone/>
            </a:pPr>
            <a:r>
              <a:t/>
            </a:r>
            <a:endParaRPr sz="1600"/>
          </a:p>
          <a:p>
            <a:pPr indent="-374650" lvl="1" marL="685800" rtl="0" algn="l">
              <a:lnSpc>
                <a:spcPct val="100000"/>
              </a:lnSpc>
              <a:spcBef>
                <a:spcPts val="600"/>
              </a:spcBef>
              <a:spcAft>
                <a:spcPts val="0"/>
              </a:spcAft>
              <a:buClr>
                <a:schemeClr val="lt1"/>
              </a:buClr>
              <a:buSzPts val="2600"/>
              <a:buFont typeface="Arial"/>
              <a:buChar char="○"/>
            </a:pPr>
            <a:r>
              <a:rPr lang="en" sz="1600"/>
              <a:t>Some delinquency</a:t>
            </a:r>
            <a:endParaRPr sz="1600"/>
          </a:p>
        </p:txBody>
      </p:sp>
      <p:pic>
        <p:nvPicPr>
          <p:cNvPr id="368" name="Google Shape;368;p37"/>
          <p:cNvPicPr preferRelativeResize="0"/>
          <p:nvPr/>
        </p:nvPicPr>
        <p:blipFill rotWithShape="1">
          <a:blip r:embed="rId3">
            <a:alphaModFix/>
          </a:blip>
          <a:srcRect b="0" l="0" r="0" t="0"/>
          <a:stretch/>
        </p:blipFill>
        <p:spPr>
          <a:xfrm>
            <a:off x="4267720" y="1258200"/>
            <a:ext cx="3860475" cy="2287200"/>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8"/>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74" name="Google Shape;374;p38"/>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b="0" i="0" lang="en" sz="3200" u="none" cap="none" strike="noStrike">
                <a:solidFill>
                  <a:schemeClr val="accent1"/>
                </a:solidFill>
                <a:latin typeface="Century Gothic"/>
                <a:ea typeface="Century Gothic"/>
                <a:cs typeface="Century Gothic"/>
                <a:sym typeface="Century Gothic"/>
              </a:rPr>
              <a:t>Trauma and Behavior</a:t>
            </a:r>
            <a:endParaRPr/>
          </a:p>
        </p:txBody>
      </p:sp>
      <p:sp>
        <p:nvSpPr>
          <p:cNvPr id="375" name="Google Shape;375;p38"/>
          <p:cNvSpPr/>
          <p:nvPr/>
        </p:nvSpPr>
        <p:spPr>
          <a:xfrm>
            <a:off x="914400" y="1429941"/>
            <a:ext cx="3429000" cy="2297400"/>
          </a:xfrm>
          <a:prstGeom prst="rect">
            <a:avLst/>
          </a:prstGeom>
          <a:noFill/>
          <a:ln>
            <a:noFill/>
          </a:ln>
        </p:spPr>
        <p:txBody>
          <a:bodyPr anchorCtr="0" anchor="t" bIns="45700" lIns="45700" spcFirstLastPara="1" rIns="45700" wrap="square" tIns="45700">
            <a:noAutofit/>
          </a:bodyPr>
          <a:lstStyle/>
          <a:p>
            <a:pPr indent="-214312" lvl="0" marL="214312"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Academic Disengagement</a:t>
            </a:r>
            <a:endParaRPr>
              <a:solidFill>
                <a:schemeClr val="lt1"/>
              </a:solidFill>
            </a:endParaRPr>
          </a:p>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chemeClr val="lt1"/>
              </a:solidFill>
              <a:latin typeface="Calibri"/>
              <a:ea typeface="Calibri"/>
              <a:cs typeface="Calibri"/>
              <a:sym typeface="Calibri"/>
            </a:endParaRPr>
          </a:p>
          <a:p>
            <a:pPr indent="-214312" lvl="0" marL="214312"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Issues with Authority</a:t>
            </a:r>
            <a:endParaRPr>
              <a:solidFill>
                <a:schemeClr val="lt1"/>
              </a:solidFill>
            </a:endParaRPr>
          </a:p>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chemeClr val="lt1"/>
              </a:solidFill>
              <a:latin typeface="Calibri"/>
              <a:ea typeface="Calibri"/>
              <a:cs typeface="Calibri"/>
              <a:sym typeface="Calibri"/>
            </a:endParaRPr>
          </a:p>
          <a:p>
            <a:pPr indent="-214312" lvl="0" marL="214312"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Peer Relationship Issues</a:t>
            </a:r>
            <a:endParaRPr>
              <a:solidFill>
                <a:schemeClr val="lt1"/>
              </a:solidFill>
            </a:endParaRPr>
          </a:p>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chemeClr val="lt1"/>
              </a:solidFill>
              <a:latin typeface="Calibri"/>
              <a:ea typeface="Calibri"/>
              <a:cs typeface="Calibri"/>
              <a:sym typeface="Calibri"/>
            </a:endParaRPr>
          </a:p>
          <a:p>
            <a:pPr indent="-214312" lvl="0" marL="214312"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Somatic/ Body Responses</a:t>
            </a:r>
            <a:endParaRPr>
              <a:solidFill>
                <a:schemeClr val="lt1"/>
              </a:solidFill>
            </a:endParaRPr>
          </a:p>
        </p:txBody>
      </p:sp>
      <p:pic>
        <p:nvPicPr>
          <p:cNvPr id="376" name="Google Shape;376;p38"/>
          <p:cNvPicPr preferRelativeResize="0"/>
          <p:nvPr/>
        </p:nvPicPr>
        <p:blipFill rotWithShape="1">
          <a:blip r:embed="rId3">
            <a:alphaModFix/>
          </a:blip>
          <a:srcRect b="0" l="0" r="0" t="0"/>
          <a:stretch/>
        </p:blipFill>
        <p:spPr>
          <a:xfrm>
            <a:off x="4724400" y="1429952"/>
            <a:ext cx="2446950" cy="2446950"/>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9"/>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82" name="Google Shape;382;p39"/>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fontScale="90000"/>
          </a:bodyPr>
          <a:lstStyle/>
          <a:p>
            <a:pPr indent="0" lvl="0" marL="0" rtl="0" algn="l">
              <a:lnSpc>
                <a:spcPct val="100000"/>
              </a:lnSpc>
              <a:spcBef>
                <a:spcPts val="0"/>
              </a:spcBef>
              <a:spcAft>
                <a:spcPts val="0"/>
              </a:spcAft>
              <a:buClr>
                <a:schemeClr val="accent1"/>
              </a:buClr>
              <a:buSzPct val="100000"/>
              <a:buFont typeface="Century Gothic"/>
              <a:buNone/>
            </a:pPr>
            <a:r>
              <a:rPr b="0" i="0" lang="en" sz="3200" u="none" cap="none" strike="noStrike">
                <a:solidFill>
                  <a:schemeClr val="accent1"/>
                </a:solidFill>
                <a:latin typeface="Century Gothic"/>
                <a:ea typeface="Century Gothic"/>
                <a:cs typeface="Century Gothic"/>
                <a:sym typeface="Century Gothic"/>
              </a:rPr>
              <a:t>Recognizing Signs of Trauma in Adolescents</a:t>
            </a:r>
            <a:endParaRPr/>
          </a:p>
        </p:txBody>
      </p:sp>
      <p:pic>
        <p:nvPicPr>
          <p:cNvPr id="383" name="Google Shape;383;p39"/>
          <p:cNvPicPr preferRelativeResize="0"/>
          <p:nvPr/>
        </p:nvPicPr>
        <p:blipFill rotWithShape="1">
          <a:blip r:embed="rId3">
            <a:alphaModFix/>
          </a:blip>
          <a:srcRect b="0" l="0" r="0" t="0"/>
          <a:stretch/>
        </p:blipFill>
        <p:spPr>
          <a:xfrm>
            <a:off x="2243608" y="1428750"/>
            <a:ext cx="3535882" cy="2793345"/>
          </a:xfrm>
          <a:prstGeom prst="rect">
            <a:avLst/>
          </a:prstGeom>
          <a:noFill/>
          <a:ln>
            <a:noFill/>
          </a:ln>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0"/>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389" name="Google Shape;389;p40"/>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b="0" i="0" lang="en" sz="3200" u="none" cap="none" strike="noStrike">
                <a:solidFill>
                  <a:schemeClr val="accent1"/>
                </a:solidFill>
                <a:latin typeface="Century Gothic"/>
                <a:ea typeface="Century Gothic"/>
                <a:cs typeface="Century Gothic"/>
                <a:sym typeface="Century Gothic"/>
              </a:rPr>
              <a:t>When do you enter Traumaland?</a:t>
            </a:r>
            <a:endParaRPr/>
          </a:p>
        </p:txBody>
      </p:sp>
      <p:sp>
        <p:nvSpPr>
          <p:cNvPr id="390" name="Google Shape;390;p40"/>
          <p:cNvSpPr/>
          <p:nvPr/>
        </p:nvSpPr>
        <p:spPr>
          <a:xfrm>
            <a:off x="609600" y="1733550"/>
            <a:ext cx="2692500" cy="1981200"/>
          </a:xfrm>
          <a:prstGeom prst="ellipse">
            <a:avLst/>
          </a:prstGeom>
          <a:solidFill>
            <a:schemeClr val="accent1">
              <a:alpha val="74900"/>
            </a:schemeClr>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391" name="Google Shape;391;p40"/>
          <p:cNvSpPr/>
          <p:nvPr/>
        </p:nvSpPr>
        <p:spPr>
          <a:xfrm>
            <a:off x="2532144" y="1733550"/>
            <a:ext cx="2692500" cy="1981200"/>
          </a:xfrm>
          <a:prstGeom prst="ellipse">
            <a:avLst/>
          </a:prstGeom>
          <a:solidFill>
            <a:srgbClr val="002060">
              <a:alpha val="58819"/>
            </a:srgbClr>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392" name="Google Shape;392;p40"/>
          <p:cNvSpPr/>
          <p:nvPr/>
        </p:nvSpPr>
        <p:spPr>
          <a:xfrm>
            <a:off x="835813" y="1211972"/>
            <a:ext cx="1449900" cy="4875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3600"/>
              <a:buFont typeface="Century Gothic"/>
              <a:buNone/>
            </a:pPr>
            <a:r>
              <a:rPr b="0" i="0" lang="en" sz="3600" u="none" cap="none" strike="noStrike">
                <a:solidFill>
                  <a:schemeClr val="lt1"/>
                </a:solidFill>
                <a:latin typeface="Century Gothic"/>
                <a:ea typeface="Century Gothic"/>
                <a:cs typeface="Century Gothic"/>
                <a:sym typeface="Century Gothic"/>
              </a:rPr>
              <a:t>PAST</a:t>
            </a:r>
            <a:endParaRPr>
              <a:solidFill>
                <a:schemeClr val="lt1"/>
              </a:solidFill>
            </a:endParaRPr>
          </a:p>
        </p:txBody>
      </p:sp>
      <p:sp>
        <p:nvSpPr>
          <p:cNvPr id="393" name="Google Shape;393;p40"/>
          <p:cNvSpPr/>
          <p:nvPr/>
        </p:nvSpPr>
        <p:spPr>
          <a:xfrm>
            <a:off x="3098242" y="1211972"/>
            <a:ext cx="2126400" cy="4875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3600"/>
              <a:buFont typeface="Century Gothic"/>
              <a:buNone/>
            </a:pPr>
            <a:r>
              <a:rPr b="0" i="0" lang="en" sz="3600" u="none" cap="none" strike="noStrike">
                <a:solidFill>
                  <a:schemeClr val="lt1"/>
                </a:solidFill>
                <a:latin typeface="Century Gothic"/>
                <a:ea typeface="Century Gothic"/>
                <a:cs typeface="Century Gothic"/>
                <a:sym typeface="Century Gothic"/>
              </a:rPr>
              <a:t>PRESENT</a:t>
            </a:r>
            <a:endParaRPr>
              <a:solidFill>
                <a:schemeClr val="lt1"/>
              </a:solidFill>
            </a:endParaRPr>
          </a:p>
        </p:txBody>
      </p:sp>
      <p:sp>
        <p:nvSpPr>
          <p:cNvPr id="394" name="Google Shape;394;p40"/>
          <p:cNvSpPr/>
          <p:nvPr/>
        </p:nvSpPr>
        <p:spPr>
          <a:xfrm>
            <a:off x="834602" y="2597821"/>
            <a:ext cx="1221600" cy="3162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100"/>
              <a:buFont typeface="Century Gothic"/>
              <a:buNone/>
            </a:pPr>
            <a:r>
              <a:rPr b="0" i="0" lang="en" sz="2100" u="none" cap="none" strike="noStrike">
                <a:solidFill>
                  <a:srgbClr val="000000"/>
                </a:solidFill>
                <a:latin typeface="Century Gothic"/>
                <a:ea typeface="Century Gothic"/>
                <a:cs typeface="Century Gothic"/>
                <a:sym typeface="Century Gothic"/>
              </a:rPr>
              <a:t>Trauma</a:t>
            </a:r>
            <a:endParaRPr/>
          </a:p>
        </p:txBody>
      </p:sp>
      <p:sp>
        <p:nvSpPr>
          <p:cNvPr id="395" name="Google Shape;395;p40"/>
          <p:cNvSpPr/>
          <p:nvPr/>
        </p:nvSpPr>
        <p:spPr>
          <a:xfrm>
            <a:off x="4026618" y="2597821"/>
            <a:ext cx="1489500" cy="3162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100"/>
              <a:buFont typeface="Century Gothic"/>
              <a:buNone/>
            </a:pPr>
            <a:r>
              <a:rPr b="0" i="0" lang="en" sz="2100" u="none" cap="none" strike="noStrike">
                <a:solidFill>
                  <a:srgbClr val="000000"/>
                </a:solidFill>
                <a:latin typeface="Century Gothic"/>
                <a:ea typeface="Century Gothic"/>
                <a:cs typeface="Century Gothic"/>
                <a:sym typeface="Century Gothic"/>
              </a:rPr>
              <a:t>School</a:t>
            </a:r>
            <a:endParaRPr/>
          </a:p>
        </p:txBody>
      </p:sp>
      <p:sp>
        <p:nvSpPr>
          <p:cNvPr id="396" name="Google Shape;396;p40"/>
          <p:cNvSpPr/>
          <p:nvPr/>
        </p:nvSpPr>
        <p:spPr>
          <a:xfrm>
            <a:off x="5653628" y="1028699"/>
            <a:ext cx="3498900" cy="30405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chemeClr val="lt1"/>
              </a:solidFill>
              <a:latin typeface="Calibri"/>
              <a:ea typeface="Calibri"/>
              <a:cs typeface="Calibri"/>
              <a:sym typeface="Calibri"/>
            </a:endParaRPr>
          </a:p>
          <a:p>
            <a:pPr indent="-214312" lvl="0" marL="214312"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The </a:t>
            </a:r>
            <a:r>
              <a:rPr lang="en" sz="2100">
                <a:solidFill>
                  <a:schemeClr val="lt1"/>
                </a:solidFill>
                <a:latin typeface="Century Gothic"/>
                <a:ea typeface="Century Gothic"/>
                <a:cs typeface="Century Gothic"/>
                <a:sym typeface="Century Gothic"/>
              </a:rPr>
              <a:t>child</a:t>
            </a:r>
            <a:r>
              <a:rPr b="0" i="0" lang="en" sz="2100" u="none" cap="none" strike="noStrike">
                <a:solidFill>
                  <a:schemeClr val="lt1"/>
                </a:solidFill>
                <a:latin typeface="Century Gothic"/>
                <a:ea typeface="Century Gothic"/>
                <a:cs typeface="Century Gothic"/>
                <a:sym typeface="Century Gothic"/>
              </a:rPr>
              <a:t> cannot tell the difference between past and present</a:t>
            </a:r>
            <a:endParaRPr>
              <a:solidFill>
                <a:schemeClr val="lt1"/>
              </a:solidFill>
            </a:endParaRPr>
          </a:p>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chemeClr val="lt1"/>
              </a:solidFill>
              <a:latin typeface="Calibri"/>
              <a:ea typeface="Calibri"/>
              <a:cs typeface="Calibri"/>
              <a:sym typeface="Calibri"/>
            </a:endParaRPr>
          </a:p>
          <a:p>
            <a:pPr indent="-214312" lvl="0" marL="214312"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The </a:t>
            </a:r>
            <a:r>
              <a:rPr lang="en" sz="2100">
                <a:solidFill>
                  <a:schemeClr val="lt1"/>
                </a:solidFill>
                <a:latin typeface="Century Gothic"/>
                <a:ea typeface="Century Gothic"/>
                <a:cs typeface="Century Gothic"/>
                <a:sym typeface="Century Gothic"/>
              </a:rPr>
              <a:t>child </a:t>
            </a:r>
            <a:r>
              <a:rPr b="0" i="0" lang="en" sz="2100" u="none" cap="none" strike="noStrike">
                <a:solidFill>
                  <a:schemeClr val="lt1"/>
                </a:solidFill>
                <a:latin typeface="Century Gothic"/>
                <a:ea typeface="Century Gothic"/>
                <a:cs typeface="Century Gothic"/>
                <a:sym typeface="Century Gothic"/>
              </a:rPr>
              <a:t>sees the current situation as potentially harmful </a:t>
            </a:r>
            <a:endParaRPr>
              <a:solidFill>
                <a:schemeClr val="lt1"/>
              </a:solidFill>
            </a:endParaRPr>
          </a:p>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chemeClr val="lt1"/>
              </a:solidFill>
              <a:latin typeface="Calibri"/>
              <a:ea typeface="Calibri"/>
              <a:cs typeface="Calibri"/>
              <a:sym typeface="Calibri"/>
            </a:endParaRPr>
          </a:p>
          <a:p>
            <a:pPr indent="-214312" lvl="0" marL="214312"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Normal disciplinary actions are not successful</a:t>
            </a:r>
            <a:endParaRPr>
              <a:solidFill>
                <a:schemeClr val="lt1"/>
              </a:solidFill>
            </a:endParaRPr>
          </a:p>
        </p:txBody>
      </p:sp>
      <p:pic>
        <p:nvPicPr>
          <p:cNvPr id="397" name="Google Shape;397;p40"/>
          <p:cNvPicPr preferRelativeResize="0"/>
          <p:nvPr/>
        </p:nvPicPr>
        <p:blipFill rotWithShape="1">
          <a:blip r:embed="rId3">
            <a:alphaModFix/>
          </a:blip>
          <a:srcRect b="0" l="0" r="0" t="0"/>
          <a:stretch/>
        </p:blipFill>
        <p:spPr>
          <a:xfrm>
            <a:off x="2512737" y="2360804"/>
            <a:ext cx="789371" cy="790249"/>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1"/>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403" name="Google Shape;403;p41"/>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b="0" i="0" lang="en" sz="3200" u="none" cap="none" strike="noStrike">
                <a:solidFill>
                  <a:schemeClr val="accent1"/>
                </a:solidFill>
                <a:latin typeface="Century Gothic"/>
                <a:ea typeface="Century Gothic"/>
                <a:cs typeface="Century Gothic"/>
                <a:sym typeface="Century Gothic"/>
              </a:rPr>
              <a:t>You have become the Perpetrator</a:t>
            </a:r>
            <a:endParaRPr/>
          </a:p>
        </p:txBody>
      </p:sp>
      <p:pic>
        <p:nvPicPr>
          <p:cNvPr id="404" name="Google Shape;404;p41"/>
          <p:cNvPicPr preferRelativeResize="0"/>
          <p:nvPr/>
        </p:nvPicPr>
        <p:blipFill rotWithShape="1">
          <a:blip r:embed="rId3">
            <a:alphaModFix/>
          </a:blip>
          <a:srcRect b="0" l="0" r="0" t="0"/>
          <a:stretch/>
        </p:blipFill>
        <p:spPr>
          <a:xfrm>
            <a:off x="609600" y="1480787"/>
            <a:ext cx="1942666" cy="2475527"/>
          </a:xfrm>
          <a:prstGeom prst="rect">
            <a:avLst/>
          </a:prstGeom>
          <a:noFill/>
          <a:ln>
            <a:noFill/>
          </a:ln>
        </p:spPr>
      </p:pic>
      <p:sp>
        <p:nvSpPr>
          <p:cNvPr id="405" name="Google Shape;405;p41"/>
          <p:cNvSpPr/>
          <p:nvPr/>
        </p:nvSpPr>
        <p:spPr>
          <a:xfrm>
            <a:off x="3377560" y="1714428"/>
            <a:ext cx="5304300" cy="2049900"/>
          </a:xfrm>
          <a:prstGeom prst="rect">
            <a:avLst/>
          </a:prstGeom>
          <a:noFill/>
          <a:ln>
            <a:noFill/>
          </a:ln>
        </p:spPr>
        <p:txBody>
          <a:bodyPr anchorCtr="0" anchor="t" bIns="45700" lIns="45700" spcFirstLastPara="1" rIns="45700" wrap="square" tIns="45700">
            <a:noAutofit/>
          </a:bodyPr>
          <a:lstStyle/>
          <a:p>
            <a:pPr indent="-214312" lvl="0" marL="214312"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Lack of differentiation makes you seem like the bad guy</a:t>
            </a:r>
            <a:endParaRPr>
              <a:solidFill>
                <a:schemeClr val="lt1"/>
              </a:solidFill>
            </a:endParaRPr>
          </a:p>
          <a:p>
            <a:pPr indent="-100012" lvl="0" marL="214312"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214312" lvl="0" marL="214312"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You become frustrated and want to make them stop what they are doing</a:t>
            </a:r>
            <a:endParaRPr>
              <a:solidFill>
                <a:schemeClr val="lt1"/>
              </a:solidFill>
            </a:endParaRPr>
          </a:p>
          <a:p>
            <a:pPr indent="-100012" lvl="0" marL="214312"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214312" lvl="0" marL="214312" marR="0" rtl="0" algn="l">
              <a:lnSpc>
                <a:spcPct val="100000"/>
              </a:lnSpc>
              <a:spcBef>
                <a:spcPts val="0"/>
              </a:spcBef>
              <a:spcAft>
                <a:spcPts val="0"/>
              </a:spcAft>
              <a:buClr>
                <a:schemeClr val="lt1"/>
              </a:buClr>
              <a:buSzPts val="2100"/>
              <a:buFont typeface="Arial"/>
              <a:buChar char="•"/>
            </a:pPr>
            <a:r>
              <a:rPr b="0" i="0" lang="en" sz="2100" u="none" cap="none" strike="noStrike">
                <a:solidFill>
                  <a:schemeClr val="lt1"/>
                </a:solidFill>
                <a:latin typeface="Century Gothic"/>
                <a:ea typeface="Century Gothic"/>
                <a:cs typeface="Century Gothic"/>
                <a:sym typeface="Century Gothic"/>
              </a:rPr>
              <a:t>Everyone involved becomes scared, angry, overwhelmed, hopeless, etc.</a:t>
            </a:r>
            <a:endParaRPr>
              <a:solidFill>
                <a:schemeClr val="lt1"/>
              </a:solidFill>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2"/>
          <p:cNvSpPr txBox="1"/>
          <p:nvPr>
            <p:ph type="title"/>
          </p:nvPr>
        </p:nvSpPr>
        <p:spPr>
          <a:xfrm>
            <a:off x="486063" y="0"/>
            <a:ext cx="8229600" cy="866100"/>
          </a:xfrm>
          <a:prstGeom prst="rect">
            <a:avLst/>
          </a:prstGeom>
        </p:spPr>
        <p:txBody>
          <a:bodyPr anchorCtr="0" anchor="b" bIns="45700" lIns="45700" spcFirstLastPara="1" rIns="45700" wrap="square" tIns="45700">
            <a:normAutofit fontScale="90000"/>
          </a:bodyPr>
          <a:lstStyle/>
          <a:p>
            <a:pPr indent="0" lvl="0" marL="0" rtl="0" algn="l">
              <a:spcBef>
                <a:spcPts val="0"/>
              </a:spcBef>
              <a:spcAft>
                <a:spcPts val="0"/>
              </a:spcAft>
              <a:buNone/>
            </a:pPr>
            <a:r>
              <a:rPr lang="en">
                <a:solidFill>
                  <a:schemeClr val="accent1"/>
                </a:solidFill>
              </a:rPr>
              <a:t>What does this look like in the age of Covid-19?</a:t>
            </a:r>
            <a:endParaRPr>
              <a:solidFill>
                <a:schemeClr val="accent1"/>
              </a:solidFill>
            </a:endParaRPr>
          </a:p>
        </p:txBody>
      </p:sp>
      <p:sp>
        <p:nvSpPr>
          <p:cNvPr id="411" name="Google Shape;411;p42"/>
          <p:cNvSpPr txBox="1"/>
          <p:nvPr>
            <p:ph idx="1" type="body"/>
          </p:nvPr>
        </p:nvSpPr>
        <p:spPr>
          <a:xfrm>
            <a:off x="457200" y="1121569"/>
            <a:ext cx="8229600" cy="3394500"/>
          </a:xfrm>
          <a:prstGeom prst="rect">
            <a:avLst/>
          </a:prstGeom>
        </p:spPr>
        <p:txBody>
          <a:bodyPr anchorCtr="0" anchor="t" bIns="45700" lIns="45700" spcFirstLastPara="1" rIns="45700" wrap="square" tIns="45700">
            <a:normAutofit/>
          </a:bodyPr>
          <a:lstStyle/>
          <a:p>
            <a:pPr indent="-361950" lvl="0" marL="457200" rtl="0" algn="l">
              <a:lnSpc>
                <a:spcPct val="150000"/>
              </a:lnSpc>
              <a:spcBef>
                <a:spcPts val="600"/>
              </a:spcBef>
              <a:spcAft>
                <a:spcPts val="0"/>
              </a:spcAft>
              <a:buClr>
                <a:schemeClr val="lt1"/>
              </a:buClr>
              <a:buSzPts val="2100"/>
              <a:buChar char="●"/>
            </a:pPr>
            <a:r>
              <a:rPr lang="en" sz="1600"/>
              <a:t>Academic </a:t>
            </a:r>
            <a:r>
              <a:rPr lang="en" sz="1600"/>
              <a:t>Disengagement</a:t>
            </a:r>
            <a:endParaRPr sz="1600"/>
          </a:p>
          <a:p>
            <a:pPr indent="-361950" lvl="0" marL="457200" rtl="0" algn="l">
              <a:lnSpc>
                <a:spcPct val="150000"/>
              </a:lnSpc>
              <a:spcBef>
                <a:spcPts val="0"/>
              </a:spcBef>
              <a:spcAft>
                <a:spcPts val="0"/>
              </a:spcAft>
              <a:buClr>
                <a:schemeClr val="lt1"/>
              </a:buClr>
              <a:buSzPts val="2100"/>
              <a:buChar char="●"/>
            </a:pPr>
            <a:r>
              <a:rPr lang="en" sz="1600"/>
              <a:t>Truancy</a:t>
            </a:r>
            <a:endParaRPr sz="1600"/>
          </a:p>
          <a:p>
            <a:pPr indent="-361950" lvl="0" marL="457200" rtl="0" algn="l">
              <a:lnSpc>
                <a:spcPct val="150000"/>
              </a:lnSpc>
              <a:spcBef>
                <a:spcPts val="0"/>
              </a:spcBef>
              <a:spcAft>
                <a:spcPts val="0"/>
              </a:spcAft>
              <a:buClr>
                <a:schemeClr val="lt1"/>
              </a:buClr>
              <a:buSzPts val="2100"/>
              <a:buChar char="●"/>
            </a:pPr>
            <a:r>
              <a:rPr lang="en" sz="1600"/>
              <a:t>Looking withdrawn</a:t>
            </a:r>
            <a:endParaRPr sz="1600"/>
          </a:p>
          <a:p>
            <a:pPr indent="-361950" lvl="0" marL="457200" rtl="0" algn="l">
              <a:lnSpc>
                <a:spcPct val="150000"/>
              </a:lnSpc>
              <a:spcBef>
                <a:spcPts val="0"/>
              </a:spcBef>
              <a:spcAft>
                <a:spcPts val="0"/>
              </a:spcAft>
              <a:buClr>
                <a:schemeClr val="lt1"/>
              </a:buClr>
              <a:buSzPts val="2100"/>
              <a:buChar char="●"/>
            </a:pPr>
            <a:r>
              <a:rPr lang="en" sz="1600"/>
              <a:t>Anger outbursts </a:t>
            </a:r>
            <a:endParaRPr sz="1600"/>
          </a:p>
          <a:p>
            <a:pPr indent="-361950" lvl="0" marL="457200" rtl="0" algn="l">
              <a:lnSpc>
                <a:spcPct val="150000"/>
              </a:lnSpc>
              <a:spcBef>
                <a:spcPts val="0"/>
              </a:spcBef>
              <a:spcAft>
                <a:spcPts val="0"/>
              </a:spcAft>
              <a:buClr>
                <a:schemeClr val="lt1"/>
              </a:buClr>
              <a:buSzPts val="2100"/>
              <a:buChar char="●"/>
            </a:pPr>
            <a:r>
              <a:rPr lang="en" sz="1600"/>
              <a:t>Refusing to wear a mask or keep social distance during in school instruction</a:t>
            </a:r>
            <a:endParaRPr sz="1600"/>
          </a:p>
          <a:p>
            <a:pPr indent="-361950" lvl="0" marL="457200" rtl="0" algn="l">
              <a:lnSpc>
                <a:spcPct val="150000"/>
              </a:lnSpc>
              <a:spcBef>
                <a:spcPts val="0"/>
              </a:spcBef>
              <a:spcAft>
                <a:spcPts val="0"/>
              </a:spcAft>
              <a:buClr>
                <a:schemeClr val="lt1"/>
              </a:buClr>
              <a:buSzPts val="2100"/>
              <a:buChar char="●"/>
            </a:pPr>
            <a:r>
              <a:rPr lang="en" sz="1600"/>
              <a:t>Becoming more easily frustrated or upset</a:t>
            </a:r>
            <a:endParaRPr sz="1600"/>
          </a:p>
          <a:p>
            <a:pPr indent="0" lvl="0" marL="0" rtl="0" algn="l">
              <a:lnSpc>
                <a:spcPct val="150000"/>
              </a:lnSpc>
              <a:spcBef>
                <a:spcPts val="600"/>
              </a:spcBef>
              <a:spcAft>
                <a:spcPts val="0"/>
              </a:spcAft>
              <a:buNone/>
            </a:pPr>
            <a:r>
              <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3"/>
          <p:cNvSpPr txBox="1"/>
          <p:nvPr>
            <p:ph type="title"/>
          </p:nvPr>
        </p:nvSpPr>
        <p:spPr>
          <a:xfrm>
            <a:off x="486063" y="0"/>
            <a:ext cx="8229600" cy="866100"/>
          </a:xfrm>
          <a:prstGeom prst="rect">
            <a:avLst/>
          </a:prstGeom>
        </p:spPr>
        <p:txBody>
          <a:bodyPr anchorCtr="0" anchor="b" bIns="45700" lIns="45700" spcFirstLastPara="1" rIns="45700" wrap="square" tIns="45700">
            <a:normAutofit/>
          </a:bodyPr>
          <a:lstStyle/>
          <a:p>
            <a:pPr indent="0" lvl="0" marL="0" rtl="0" algn="l">
              <a:spcBef>
                <a:spcPts val="0"/>
              </a:spcBef>
              <a:spcAft>
                <a:spcPts val="0"/>
              </a:spcAft>
              <a:buNone/>
            </a:pPr>
            <a:r>
              <a:rPr lang="en">
                <a:solidFill>
                  <a:schemeClr val="accent1"/>
                </a:solidFill>
              </a:rPr>
              <a:t>How do you take care of you?</a:t>
            </a:r>
            <a:endParaRPr>
              <a:solidFill>
                <a:schemeClr val="accent1"/>
              </a:solidFill>
            </a:endParaRPr>
          </a:p>
        </p:txBody>
      </p:sp>
      <p:sp>
        <p:nvSpPr>
          <p:cNvPr id="417" name="Google Shape;417;p43"/>
          <p:cNvSpPr txBox="1"/>
          <p:nvPr>
            <p:ph idx="1" type="body"/>
          </p:nvPr>
        </p:nvSpPr>
        <p:spPr>
          <a:xfrm>
            <a:off x="457200" y="1121569"/>
            <a:ext cx="8229600" cy="3394500"/>
          </a:xfrm>
          <a:prstGeom prst="rect">
            <a:avLst/>
          </a:prstGeom>
        </p:spPr>
        <p:txBody>
          <a:bodyPr anchorCtr="0" anchor="t" bIns="45700" lIns="45700" spcFirstLastPara="1" rIns="45700" wrap="square" tIns="45700">
            <a:normAutofit/>
          </a:bodyPr>
          <a:lstStyle/>
          <a:p>
            <a:pPr indent="0" lvl="0" marL="0" rtl="0" algn="l">
              <a:spcBef>
                <a:spcPts val="600"/>
              </a:spcBef>
              <a:spcAft>
                <a:spcPts val="0"/>
              </a:spcAft>
              <a:buNone/>
            </a:pPr>
            <a:r>
              <a:rPr lang="en" sz="1600"/>
              <a:t>Working with children that have trauma and working in the midst of a pandemic are extremely stressful. Here are some things that you can be doing to take care of yourself in order to be effective in doing this work:</a:t>
            </a:r>
            <a:endParaRPr sz="1600"/>
          </a:p>
          <a:p>
            <a:pPr indent="-361950" lvl="0" marL="914400" rtl="0" algn="l">
              <a:spcBef>
                <a:spcPts val="600"/>
              </a:spcBef>
              <a:spcAft>
                <a:spcPts val="0"/>
              </a:spcAft>
              <a:buClr>
                <a:schemeClr val="lt1"/>
              </a:buClr>
              <a:buSzPts val="2100"/>
              <a:buChar char="●"/>
            </a:pPr>
            <a:r>
              <a:rPr lang="en" sz="1600"/>
              <a:t>Reaching out to your supports within the building</a:t>
            </a:r>
            <a:endParaRPr sz="1600"/>
          </a:p>
          <a:p>
            <a:pPr indent="-361950" lvl="0" marL="914400" rtl="0" algn="l">
              <a:spcBef>
                <a:spcPts val="0"/>
              </a:spcBef>
              <a:spcAft>
                <a:spcPts val="0"/>
              </a:spcAft>
              <a:buClr>
                <a:schemeClr val="lt1"/>
              </a:buClr>
              <a:buSzPts val="2100"/>
              <a:buChar char="●"/>
            </a:pPr>
            <a:r>
              <a:rPr lang="en" sz="1600"/>
              <a:t>Having a good work/life balance</a:t>
            </a:r>
            <a:endParaRPr sz="1600"/>
          </a:p>
          <a:p>
            <a:pPr indent="-361950" lvl="0" marL="914400" rtl="0" algn="l">
              <a:spcBef>
                <a:spcPts val="0"/>
              </a:spcBef>
              <a:spcAft>
                <a:spcPts val="0"/>
              </a:spcAft>
              <a:buClr>
                <a:schemeClr val="lt1"/>
              </a:buClr>
              <a:buSzPts val="2100"/>
              <a:buChar char="●"/>
            </a:pPr>
            <a:r>
              <a:rPr lang="en" sz="1600"/>
              <a:t>Doing things you love outside of work (find new hobbies in the midst of the pandemic)</a:t>
            </a:r>
            <a:endParaRPr sz="1600"/>
          </a:p>
          <a:p>
            <a:pPr indent="-361950" lvl="0" marL="914400" rtl="0" algn="l">
              <a:spcBef>
                <a:spcPts val="0"/>
              </a:spcBef>
              <a:spcAft>
                <a:spcPts val="0"/>
              </a:spcAft>
              <a:buClr>
                <a:schemeClr val="lt1"/>
              </a:buClr>
              <a:buSzPts val="2100"/>
              <a:buChar char="●"/>
            </a:pPr>
            <a:r>
              <a:rPr lang="en" sz="1600"/>
              <a:t>Exercise</a:t>
            </a:r>
            <a:endParaRPr sz="1600"/>
          </a:p>
          <a:p>
            <a:pPr indent="-361950" lvl="0" marL="914400" rtl="0" algn="l">
              <a:spcBef>
                <a:spcPts val="0"/>
              </a:spcBef>
              <a:spcAft>
                <a:spcPts val="0"/>
              </a:spcAft>
              <a:buClr>
                <a:schemeClr val="lt1"/>
              </a:buClr>
              <a:buSzPts val="2100"/>
              <a:buChar char="●"/>
            </a:pPr>
            <a:r>
              <a:rPr lang="en" sz="1600"/>
              <a:t>Reminding yourself that the hybrid learning arrangement is temporary</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163" name="Google Shape;163;p17"/>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lang="en" sz="3200">
                <a:solidFill>
                  <a:schemeClr val="accent1"/>
                </a:solidFill>
              </a:rPr>
              <a:t>Trauma</a:t>
            </a:r>
            <a:endParaRPr/>
          </a:p>
        </p:txBody>
      </p:sp>
      <p:sp>
        <p:nvSpPr>
          <p:cNvPr id="164" name="Google Shape;164;p17"/>
          <p:cNvSpPr txBox="1"/>
          <p:nvPr>
            <p:ph idx="1" type="body"/>
          </p:nvPr>
        </p:nvSpPr>
        <p:spPr>
          <a:xfrm>
            <a:off x="761998" y="1085850"/>
            <a:ext cx="6031800" cy="3249300"/>
          </a:xfrm>
          <a:prstGeom prst="rect">
            <a:avLst/>
          </a:prstGeom>
          <a:noFill/>
          <a:ln>
            <a:noFill/>
          </a:ln>
        </p:spPr>
        <p:txBody>
          <a:bodyPr anchorCtr="0" anchor="t" bIns="45700" lIns="45700" spcFirstLastPara="1" rIns="45700" wrap="square" tIns="45700">
            <a:normAutofit lnSpcReduction="20000"/>
          </a:bodyPr>
          <a:lstStyle/>
          <a:p>
            <a:pPr indent="0" lvl="0" marL="0" rtl="0" algn="l">
              <a:lnSpc>
                <a:spcPct val="100000"/>
              </a:lnSpc>
              <a:spcBef>
                <a:spcPts val="0"/>
              </a:spcBef>
              <a:spcAft>
                <a:spcPts val="0"/>
              </a:spcAft>
              <a:buClr>
                <a:srgbClr val="000000"/>
              </a:buClr>
              <a:buSzPts val="2000"/>
              <a:buFont typeface="Century Gothic"/>
              <a:buNone/>
            </a:pPr>
            <a:r>
              <a:t/>
            </a:r>
            <a:endParaRPr/>
          </a:p>
          <a:p>
            <a:pPr indent="0" lvl="0" marL="0" rtl="0" algn="l">
              <a:lnSpc>
                <a:spcPct val="100000"/>
              </a:lnSpc>
              <a:spcBef>
                <a:spcPts val="600"/>
              </a:spcBef>
              <a:spcAft>
                <a:spcPts val="0"/>
              </a:spcAft>
              <a:buClr>
                <a:srgbClr val="000000"/>
              </a:buClr>
              <a:buSzPts val="1500"/>
              <a:buFont typeface="Century Gothic"/>
              <a:buNone/>
            </a:pPr>
            <a:r>
              <a:rPr lang="en" sz="1500"/>
              <a:t>A deeply distressing or disturbing experience</a:t>
            </a:r>
            <a:endParaRPr/>
          </a:p>
          <a:p>
            <a:pPr indent="0" lvl="0" marL="0" rtl="0" algn="l">
              <a:lnSpc>
                <a:spcPct val="100000"/>
              </a:lnSpc>
              <a:spcBef>
                <a:spcPts val="600"/>
              </a:spcBef>
              <a:spcAft>
                <a:spcPts val="0"/>
              </a:spcAft>
              <a:buClr>
                <a:srgbClr val="000000"/>
              </a:buClr>
              <a:buSzPts val="1500"/>
              <a:buFont typeface="Century Gothic"/>
              <a:buNone/>
            </a:pPr>
            <a:r>
              <a:rPr lang="en" sz="1500"/>
              <a:t>Exposure to death, threatened death, actual </a:t>
            </a:r>
            <a:br>
              <a:rPr lang="en" sz="1500"/>
            </a:br>
            <a:r>
              <a:rPr lang="en" sz="1500"/>
              <a:t>or threatened serious injury, or actual or </a:t>
            </a:r>
            <a:br>
              <a:rPr lang="en" sz="1500"/>
            </a:br>
            <a:r>
              <a:rPr lang="en" sz="1500"/>
              <a:t>threatened sexual violence of self or loved one</a:t>
            </a:r>
            <a:endParaRPr/>
          </a:p>
          <a:p>
            <a:pPr indent="-285750" lvl="1" marL="406400" rtl="0" algn="l">
              <a:lnSpc>
                <a:spcPct val="100000"/>
              </a:lnSpc>
              <a:spcBef>
                <a:spcPts val="600"/>
              </a:spcBef>
              <a:spcAft>
                <a:spcPts val="0"/>
              </a:spcAft>
              <a:buClr>
                <a:schemeClr val="lt1"/>
              </a:buClr>
              <a:buSzPts val="2000"/>
              <a:buFont typeface="Arial"/>
              <a:buChar char="○"/>
            </a:pPr>
            <a:r>
              <a:rPr b="0" i="0" lang="en" sz="2000" u="none" cap="none" strike="noStrike">
                <a:latin typeface="Century Gothic"/>
                <a:ea typeface="Century Gothic"/>
                <a:cs typeface="Century Gothic"/>
                <a:sym typeface="Century Gothic"/>
              </a:rPr>
              <a:t>Direct Exposure</a:t>
            </a:r>
            <a:endParaRPr/>
          </a:p>
          <a:p>
            <a:pPr indent="-285750" lvl="1" marL="406400" rtl="0" algn="l">
              <a:lnSpc>
                <a:spcPct val="100000"/>
              </a:lnSpc>
              <a:spcBef>
                <a:spcPts val="600"/>
              </a:spcBef>
              <a:spcAft>
                <a:spcPts val="0"/>
              </a:spcAft>
              <a:buClr>
                <a:schemeClr val="lt1"/>
              </a:buClr>
              <a:buSzPts val="2000"/>
              <a:buFont typeface="Arial"/>
              <a:buChar char="○"/>
            </a:pPr>
            <a:r>
              <a:rPr b="0" i="0" lang="en" sz="2000" u="none" cap="none" strike="noStrike">
                <a:latin typeface="Century Gothic"/>
                <a:ea typeface="Century Gothic"/>
                <a:cs typeface="Century Gothic"/>
                <a:sym typeface="Century Gothic"/>
              </a:rPr>
              <a:t>Witnessing</a:t>
            </a:r>
            <a:endParaRPr/>
          </a:p>
          <a:p>
            <a:pPr indent="-285750" lvl="1" marL="406400" rtl="0" algn="l">
              <a:lnSpc>
                <a:spcPct val="100000"/>
              </a:lnSpc>
              <a:spcBef>
                <a:spcPts val="600"/>
              </a:spcBef>
              <a:spcAft>
                <a:spcPts val="0"/>
              </a:spcAft>
              <a:buClr>
                <a:schemeClr val="lt1"/>
              </a:buClr>
              <a:buSzPts val="2000"/>
              <a:buFont typeface="Arial"/>
              <a:buChar char="○"/>
            </a:pPr>
            <a:r>
              <a:rPr b="0" i="0" lang="en" sz="2000" u="none" cap="none" strike="noStrike">
                <a:latin typeface="Century Gothic"/>
                <a:ea typeface="Century Gothic"/>
                <a:cs typeface="Century Gothic"/>
                <a:sym typeface="Century Gothic"/>
              </a:rPr>
              <a:t>Indirect Exposure</a:t>
            </a:r>
            <a:endParaRPr/>
          </a:p>
          <a:p>
            <a:pPr indent="-158750" lvl="1" marL="406400" rtl="0" algn="l">
              <a:lnSpc>
                <a:spcPct val="100000"/>
              </a:lnSpc>
              <a:spcBef>
                <a:spcPts val="600"/>
              </a:spcBef>
              <a:spcAft>
                <a:spcPts val="0"/>
              </a:spcAft>
              <a:buClr>
                <a:schemeClr val="accent1"/>
              </a:buClr>
              <a:buSzPts val="2000"/>
              <a:buFont typeface="Arial"/>
              <a:buNone/>
            </a:pPr>
            <a:r>
              <a:t/>
            </a:r>
            <a:endParaRPr/>
          </a:p>
          <a:p>
            <a:pPr indent="0" lvl="0" marL="0" rtl="0" algn="l">
              <a:lnSpc>
                <a:spcPct val="100000"/>
              </a:lnSpc>
              <a:spcBef>
                <a:spcPts val="600"/>
              </a:spcBef>
              <a:spcAft>
                <a:spcPts val="0"/>
              </a:spcAft>
              <a:buClr>
                <a:srgbClr val="000000"/>
              </a:buClr>
              <a:buSzPts val="1500"/>
              <a:buFont typeface="Century Gothic"/>
              <a:buNone/>
            </a:pPr>
            <a:r>
              <a:rPr lang="en" sz="1500"/>
              <a:t>Simple versus Complex Trauma</a:t>
            </a:r>
            <a:endParaRPr/>
          </a:p>
          <a:p>
            <a:pPr indent="-285750" lvl="1" marL="406400" rtl="0" algn="l">
              <a:lnSpc>
                <a:spcPct val="100000"/>
              </a:lnSpc>
              <a:spcBef>
                <a:spcPts val="600"/>
              </a:spcBef>
              <a:spcAft>
                <a:spcPts val="0"/>
              </a:spcAft>
              <a:buClr>
                <a:schemeClr val="lt1"/>
              </a:buClr>
              <a:buSzPts val="2000"/>
              <a:buFont typeface="Arial"/>
              <a:buChar char="○"/>
            </a:pPr>
            <a:r>
              <a:rPr b="0" i="0" lang="en" sz="2000" u="none" cap="none" strike="noStrike">
                <a:latin typeface="Century Gothic"/>
                <a:ea typeface="Century Gothic"/>
                <a:cs typeface="Century Gothic"/>
                <a:sym typeface="Century Gothic"/>
              </a:rPr>
              <a:t>Simple = Single, discrete incident </a:t>
            </a:r>
            <a:endParaRPr/>
          </a:p>
          <a:p>
            <a:pPr indent="-285750" lvl="1" marL="406400" rtl="0" algn="l">
              <a:lnSpc>
                <a:spcPct val="100000"/>
              </a:lnSpc>
              <a:spcBef>
                <a:spcPts val="600"/>
              </a:spcBef>
              <a:spcAft>
                <a:spcPts val="0"/>
              </a:spcAft>
              <a:buClr>
                <a:schemeClr val="lt1"/>
              </a:buClr>
              <a:buSzPts val="2000"/>
              <a:buFont typeface="Arial"/>
              <a:buChar char="○"/>
            </a:pPr>
            <a:r>
              <a:rPr b="0" i="0" lang="en" sz="2000" u="none" cap="none" strike="noStrike">
                <a:latin typeface="Century Gothic"/>
                <a:ea typeface="Century Gothic"/>
                <a:cs typeface="Century Gothic"/>
                <a:sym typeface="Century Gothic"/>
              </a:rPr>
              <a:t>Complex = Prolonged, recurrent</a:t>
            </a:r>
            <a:endParaRPr/>
          </a:p>
        </p:txBody>
      </p:sp>
      <p:pic>
        <p:nvPicPr>
          <p:cNvPr id="165" name="Google Shape;165;p17"/>
          <p:cNvPicPr preferRelativeResize="0"/>
          <p:nvPr/>
        </p:nvPicPr>
        <p:blipFill rotWithShape="1">
          <a:blip r:embed="rId3">
            <a:alphaModFix/>
          </a:blip>
          <a:srcRect b="0" l="0" r="0" t="0"/>
          <a:stretch/>
        </p:blipFill>
        <p:spPr>
          <a:xfrm>
            <a:off x="5791200" y="1314450"/>
            <a:ext cx="1907124" cy="2269474"/>
          </a:xfrm>
          <a:prstGeom prst="rect">
            <a:avLst/>
          </a:prstGeom>
          <a:noFill/>
          <a:ln>
            <a:noFill/>
          </a:ln>
        </p:spPr>
      </p:pic>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4"/>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423" name="Google Shape;423;p44"/>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Knowing When and How to Intervene</a:t>
            </a:r>
            <a:endParaRPr/>
          </a:p>
        </p:txBody>
      </p:sp>
      <p:sp>
        <p:nvSpPr>
          <p:cNvPr id="424" name="Google Shape;424;p44"/>
          <p:cNvSpPr txBox="1"/>
          <p:nvPr>
            <p:ph idx="1" type="body"/>
          </p:nvPr>
        </p:nvSpPr>
        <p:spPr>
          <a:xfrm>
            <a:off x="704311" y="1428750"/>
            <a:ext cx="8287200" cy="21735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Clr>
                <a:srgbClr val="000000"/>
              </a:buClr>
              <a:buSzPts val="2000"/>
              <a:buFont typeface="Century Gothic"/>
              <a:buNone/>
            </a:pPr>
            <a:r>
              <a:rPr i="0" lang="en" sz="2000" u="none" cap="none" strike="noStrike"/>
              <a:t>When normal disciplinary actions aren’t working, a shift in perspective is necessary:</a:t>
            </a:r>
            <a:endParaRPr sz="1700"/>
          </a:p>
          <a:p>
            <a:pPr indent="0" lvl="0" marL="0" rtl="0" algn="l">
              <a:lnSpc>
                <a:spcPct val="90000"/>
              </a:lnSpc>
              <a:spcBef>
                <a:spcPts val="0"/>
              </a:spcBef>
              <a:spcAft>
                <a:spcPts val="0"/>
              </a:spcAft>
              <a:buClr>
                <a:srgbClr val="000000"/>
              </a:buClr>
              <a:buSzPts val="1700"/>
              <a:buFont typeface="Century Gothic"/>
              <a:buNone/>
            </a:pPr>
            <a:r>
              <a:t/>
            </a:r>
            <a:endParaRPr sz="1700"/>
          </a:p>
          <a:p>
            <a:pPr indent="0" lvl="0" marL="0" rtl="0" algn="l">
              <a:lnSpc>
                <a:spcPct val="90000"/>
              </a:lnSpc>
              <a:spcBef>
                <a:spcPts val="0"/>
              </a:spcBef>
              <a:spcAft>
                <a:spcPts val="0"/>
              </a:spcAft>
              <a:buClr>
                <a:srgbClr val="000000"/>
              </a:buClr>
              <a:buSzPts val="2600"/>
              <a:buFont typeface="Century Gothic"/>
              <a:buNone/>
            </a:pPr>
            <a:r>
              <a:rPr lang="en" sz="2600"/>
              <a:t>“What’s wrong with you?”      </a:t>
            </a:r>
            <a:endParaRPr sz="1700"/>
          </a:p>
          <a:p>
            <a:pPr indent="0" lvl="0" marL="0" rtl="0" algn="ctr">
              <a:lnSpc>
                <a:spcPct val="90000"/>
              </a:lnSpc>
              <a:spcBef>
                <a:spcPts val="500"/>
              </a:spcBef>
              <a:spcAft>
                <a:spcPts val="0"/>
              </a:spcAft>
              <a:buClr>
                <a:srgbClr val="000000"/>
              </a:buClr>
              <a:buSzPts val="1700"/>
              <a:buFont typeface="Century Gothic"/>
              <a:buNone/>
            </a:pPr>
            <a:r>
              <a:t/>
            </a:r>
            <a:endParaRPr sz="1700"/>
          </a:p>
          <a:p>
            <a:pPr indent="0" lvl="0" marL="0" rtl="0" algn="ctr">
              <a:lnSpc>
                <a:spcPct val="90000"/>
              </a:lnSpc>
              <a:spcBef>
                <a:spcPts val="500"/>
              </a:spcBef>
              <a:spcAft>
                <a:spcPts val="0"/>
              </a:spcAft>
              <a:buClr>
                <a:srgbClr val="000000"/>
              </a:buClr>
              <a:buSzPts val="1700"/>
              <a:buFont typeface="Century Gothic"/>
              <a:buNone/>
            </a:pPr>
            <a:r>
              <a:t/>
            </a:r>
            <a:endParaRPr sz="1700"/>
          </a:p>
          <a:p>
            <a:pPr indent="0" lvl="0" marL="0" rtl="0" algn="ctr">
              <a:lnSpc>
                <a:spcPct val="90000"/>
              </a:lnSpc>
              <a:spcBef>
                <a:spcPts val="500"/>
              </a:spcBef>
              <a:spcAft>
                <a:spcPts val="0"/>
              </a:spcAft>
              <a:buClr>
                <a:srgbClr val="000000"/>
              </a:buClr>
              <a:buSzPts val="2600"/>
              <a:buFont typeface="Century Gothic"/>
              <a:buNone/>
            </a:pPr>
            <a:r>
              <a:rPr lang="en" sz="2600"/>
              <a:t>        			       “What happened to you?”</a:t>
            </a:r>
            <a:endParaRPr/>
          </a:p>
        </p:txBody>
      </p:sp>
      <p:grpSp>
        <p:nvGrpSpPr>
          <p:cNvPr id="425" name="Google Shape;425;p44"/>
          <p:cNvGrpSpPr/>
          <p:nvPr/>
        </p:nvGrpSpPr>
        <p:grpSpPr>
          <a:xfrm>
            <a:off x="2603680" y="2772804"/>
            <a:ext cx="964581" cy="833045"/>
            <a:chOff x="24" y="-1"/>
            <a:chExt cx="964581" cy="1110727"/>
          </a:xfrm>
        </p:grpSpPr>
        <p:sp>
          <p:nvSpPr>
            <p:cNvPr id="426" name="Google Shape;426;p44"/>
            <p:cNvSpPr/>
            <p:nvPr/>
          </p:nvSpPr>
          <p:spPr>
            <a:xfrm>
              <a:off x="24" y="0"/>
              <a:ext cx="964581" cy="1110726"/>
            </a:xfrm>
            <a:custGeom>
              <a:rect b="b" l="l" r="r" t="t"/>
              <a:pathLst>
                <a:path extrusionOk="0" h="21600" w="19232">
                  <a:moveTo>
                    <a:pt x="5" y="7401"/>
                  </a:moveTo>
                  <a:cubicBezTo>
                    <a:pt x="5" y="10776"/>
                    <a:pt x="5937" y="13723"/>
                    <a:pt x="14425" y="14567"/>
                  </a:cubicBezTo>
                  <a:lnTo>
                    <a:pt x="14425" y="12223"/>
                  </a:lnTo>
                  <a:lnTo>
                    <a:pt x="19232" y="17146"/>
                  </a:lnTo>
                  <a:lnTo>
                    <a:pt x="14425" y="21600"/>
                  </a:lnTo>
                  <a:lnTo>
                    <a:pt x="14425" y="19256"/>
                  </a:lnTo>
                  <a:cubicBezTo>
                    <a:pt x="5937" y="18412"/>
                    <a:pt x="5" y="15465"/>
                    <a:pt x="5" y="12090"/>
                  </a:cubicBezTo>
                  <a:close/>
                  <a:moveTo>
                    <a:pt x="19232" y="4689"/>
                  </a:moveTo>
                  <a:cubicBezTo>
                    <a:pt x="10960" y="4689"/>
                    <a:pt x="3616" y="6725"/>
                    <a:pt x="996" y="9745"/>
                  </a:cubicBezTo>
                  <a:cubicBezTo>
                    <a:pt x="-2368" y="5868"/>
                    <a:pt x="3070" y="1676"/>
                    <a:pt x="13142" y="381"/>
                  </a:cubicBezTo>
                  <a:cubicBezTo>
                    <a:pt x="15105" y="129"/>
                    <a:pt x="17162" y="0"/>
                    <a:pt x="19232" y="0"/>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427" name="Google Shape;427;p44"/>
            <p:cNvSpPr/>
            <p:nvPr/>
          </p:nvSpPr>
          <p:spPr>
            <a:xfrm>
              <a:off x="24" y="-1"/>
              <a:ext cx="964581" cy="501120"/>
            </a:xfrm>
            <a:custGeom>
              <a:rect b="b" l="l" r="r" t="t"/>
              <a:pathLst>
                <a:path extrusionOk="0" h="21600" w="19232">
                  <a:moveTo>
                    <a:pt x="19232" y="10392"/>
                  </a:moveTo>
                  <a:cubicBezTo>
                    <a:pt x="10960" y="10392"/>
                    <a:pt x="3616" y="14906"/>
                    <a:pt x="996" y="21600"/>
                  </a:cubicBezTo>
                  <a:cubicBezTo>
                    <a:pt x="-2368" y="13007"/>
                    <a:pt x="3070" y="3714"/>
                    <a:pt x="13142" y="845"/>
                  </a:cubicBezTo>
                  <a:cubicBezTo>
                    <a:pt x="15105" y="285"/>
                    <a:pt x="17162" y="0"/>
                    <a:pt x="19232" y="0"/>
                  </a:cubicBezTo>
                  <a:close/>
                </a:path>
              </a:pathLst>
            </a:custGeom>
            <a:solidFill>
              <a:srgbClr val="000000">
                <a:alpha val="2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428" name="Google Shape;428;p44"/>
            <p:cNvSpPr/>
            <p:nvPr/>
          </p:nvSpPr>
          <p:spPr>
            <a:xfrm>
              <a:off x="210" y="0"/>
              <a:ext cx="964386" cy="1110726"/>
            </a:xfrm>
            <a:custGeom>
              <a:rect b="b" l="l" r="r" t="t"/>
              <a:pathLst>
                <a:path extrusionOk="0" h="21600" w="21600">
                  <a:moveTo>
                    <a:pt x="0" y="7401"/>
                  </a:moveTo>
                  <a:cubicBezTo>
                    <a:pt x="0" y="10776"/>
                    <a:pt x="6663" y="13723"/>
                    <a:pt x="16200" y="14567"/>
                  </a:cubicBezTo>
                  <a:lnTo>
                    <a:pt x="16200" y="12223"/>
                  </a:lnTo>
                  <a:lnTo>
                    <a:pt x="21600" y="17146"/>
                  </a:lnTo>
                  <a:lnTo>
                    <a:pt x="16200" y="21600"/>
                  </a:lnTo>
                  <a:lnTo>
                    <a:pt x="16200" y="19256"/>
                  </a:lnTo>
                  <a:cubicBezTo>
                    <a:pt x="6663" y="18412"/>
                    <a:pt x="0" y="15465"/>
                    <a:pt x="0" y="12090"/>
                  </a:cubicBezTo>
                  <a:lnTo>
                    <a:pt x="0" y="7401"/>
                  </a:lnTo>
                  <a:cubicBezTo>
                    <a:pt x="0" y="3314"/>
                    <a:pt x="9671" y="0"/>
                    <a:pt x="21600" y="0"/>
                  </a:cubicBezTo>
                  <a:lnTo>
                    <a:pt x="21600" y="4689"/>
                  </a:lnTo>
                  <a:cubicBezTo>
                    <a:pt x="12307" y="4689"/>
                    <a:pt x="4056" y="6725"/>
                    <a:pt x="1112" y="9745"/>
                  </a:cubicBezTo>
                </a:path>
              </a:pathLst>
            </a:custGeom>
            <a:no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grpSp>
      <p:grpSp>
        <p:nvGrpSpPr>
          <p:cNvPr id="429" name="Google Shape;429;p44"/>
          <p:cNvGrpSpPr/>
          <p:nvPr/>
        </p:nvGrpSpPr>
        <p:grpSpPr>
          <a:xfrm>
            <a:off x="1228446" y="2660287"/>
            <a:ext cx="1182535" cy="1019385"/>
            <a:chOff x="23" y="-2"/>
            <a:chExt cx="1182535" cy="1359180"/>
          </a:xfrm>
        </p:grpSpPr>
        <p:sp>
          <p:nvSpPr>
            <p:cNvPr id="430" name="Google Shape;430;p44"/>
            <p:cNvSpPr/>
            <p:nvPr/>
          </p:nvSpPr>
          <p:spPr>
            <a:xfrm>
              <a:off x="23" y="-2"/>
              <a:ext cx="1182535" cy="1359180"/>
            </a:xfrm>
            <a:custGeom>
              <a:rect b="b" l="l" r="r" t="t"/>
              <a:pathLst>
                <a:path extrusionOk="0" h="21600" w="19229">
                  <a:moveTo>
                    <a:pt x="6" y="7394"/>
                  </a:moveTo>
                  <a:cubicBezTo>
                    <a:pt x="6" y="10766"/>
                    <a:pt x="5936" y="13711"/>
                    <a:pt x="14423" y="14554"/>
                  </a:cubicBezTo>
                  <a:lnTo>
                    <a:pt x="14423" y="12206"/>
                  </a:lnTo>
                  <a:lnTo>
                    <a:pt x="19229" y="17138"/>
                  </a:lnTo>
                  <a:lnTo>
                    <a:pt x="14423" y="21600"/>
                  </a:lnTo>
                  <a:lnTo>
                    <a:pt x="14423" y="19251"/>
                  </a:lnTo>
                  <a:cubicBezTo>
                    <a:pt x="5936" y="18408"/>
                    <a:pt x="6" y="15464"/>
                    <a:pt x="6" y="12092"/>
                  </a:cubicBezTo>
                  <a:close/>
                  <a:moveTo>
                    <a:pt x="19229" y="4697"/>
                  </a:moveTo>
                  <a:cubicBezTo>
                    <a:pt x="10965" y="4697"/>
                    <a:pt x="3626" y="6729"/>
                    <a:pt x="1001" y="9743"/>
                  </a:cubicBezTo>
                  <a:cubicBezTo>
                    <a:pt x="-2371" y="5871"/>
                    <a:pt x="3056" y="1680"/>
                    <a:pt x="13123" y="383"/>
                  </a:cubicBezTo>
                  <a:cubicBezTo>
                    <a:pt x="15091" y="129"/>
                    <a:pt x="17153" y="0"/>
                    <a:pt x="19229" y="0"/>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431" name="Google Shape;431;p44"/>
            <p:cNvSpPr/>
            <p:nvPr/>
          </p:nvSpPr>
          <p:spPr>
            <a:xfrm>
              <a:off x="23" y="0"/>
              <a:ext cx="1182535" cy="613062"/>
            </a:xfrm>
            <a:custGeom>
              <a:rect b="b" l="l" r="r" t="t"/>
              <a:pathLst>
                <a:path extrusionOk="0" h="21600" w="19229">
                  <a:moveTo>
                    <a:pt x="19229" y="10413"/>
                  </a:moveTo>
                  <a:cubicBezTo>
                    <a:pt x="10965" y="10413"/>
                    <a:pt x="3626" y="14918"/>
                    <a:pt x="1001" y="21600"/>
                  </a:cubicBezTo>
                  <a:cubicBezTo>
                    <a:pt x="-2371" y="13015"/>
                    <a:pt x="3056" y="3724"/>
                    <a:pt x="13123" y="849"/>
                  </a:cubicBezTo>
                  <a:cubicBezTo>
                    <a:pt x="15091" y="287"/>
                    <a:pt x="17153" y="0"/>
                    <a:pt x="19229" y="0"/>
                  </a:cubicBezTo>
                  <a:close/>
                </a:path>
              </a:pathLst>
            </a:custGeom>
            <a:solidFill>
              <a:srgbClr val="000000">
                <a:alpha val="2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432" name="Google Shape;432;p44"/>
            <p:cNvSpPr/>
            <p:nvPr/>
          </p:nvSpPr>
          <p:spPr>
            <a:xfrm>
              <a:off x="273" y="-2"/>
              <a:ext cx="1182276" cy="1359180"/>
            </a:xfrm>
            <a:custGeom>
              <a:rect b="b" l="l" r="r" t="t"/>
              <a:pathLst>
                <a:path extrusionOk="0" h="21600" w="21600">
                  <a:moveTo>
                    <a:pt x="0" y="7394"/>
                  </a:moveTo>
                  <a:cubicBezTo>
                    <a:pt x="0" y="10766"/>
                    <a:pt x="6663" y="13711"/>
                    <a:pt x="16200" y="14554"/>
                  </a:cubicBezTo>
                  <a:lnTo>
                    <a:pt x="16200" y="12206"/>
                  </a:lnTo>
                  <a:lnTo>
                    <a:pt x="21600" y="17138"/>
                  </a:lnTo>
                  <a:lnTo>
                    <a:pt x="16200" y="21600"/>
                  </a:lnTo>
                  <a:lnTo>
                    <a:pt x="16200" y="19251"/>
                  </a:lnTo>
                  <a:cubicBezTo>
                    <a:pt x="6663" y="18408"/>
                    <a:pt x="0" y="15464"/>
                    <a:pt x="0" y="12092"/>
                  </a:cubicBezTo>
                  <a:lnTo>
                    <a:pt x="0" y="7394"/>
                  </a:lnTo>
                  <a:cubicBezTo>
                    <a:pt x="0" y="3311"/>
                    <a:pt x="9671" y="0"/>
                    <a:pt x="21600" y="0"/>
                  </a:cubicBezTo>
                  <a:lnTo>
                    <a:pt x="21600" y="4697"/>
                  </a:lnTo>
                  <a:cubicBezTo>
                    <a:pt x="12314" y="4697"/>
                    <a:pt x="4068" y="6729"/>
                    <a:pt x="1118" y="9743"/>
                  </a:cubicBezTo>
                </a:path>
              </a:pathLst>
            </a:custGeom>
            <a:no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5"/>
          <p:cNvSpPr txBox="1"/>
          <p:nvPr>
            <p:ph type="title"/>
          </p:nvPr>
        </p:nvSpPr>
        <p:spPr>
          <a:xfrm>
            <a:off x="486063" y="0"/>
            <a:ext cx="8229600" cy="866100"/>
          </a:xfrm>
          <a:prstGeom prst="rect">
            <a:avLst/>
          </a:prstGeom>
        </p:spPr>
        <p:txBody>
          <a:bodyPr anchorCtr="0" anchor="b" bIns="45700" lIns="45700" spcFirstLastPara="1" rIns="45700" wrap="square" tIns="45700">
            <a:normAutofit/>
          </a:bodyPr>
          <a:lstStyle/>
          <a:p>
            <a:pPr indent="0" lvl="0" marL="0" rtl="0" algn="l">
              <a:spcBef>
                <a:spcPts val="0"/>
              </a:spcBef>
              <a:spcAft>
                <a:spcPts val="0"/>
              </a:spcAft>
              <a:buNone/>
            </a:pPr>
            <a:r>
              <a:rPr lang="en">
                <a:solidFill>
                  <a:schemeClr val="accent1"/>
                </a:solidFill>
              </a:rPr>
              <a:t>The Importance of Validation</a:t>
            </a:r>
            <a:endParaRPr>
              <a:solidFill>
                <a:schemeClr val="accent1"/>
              </a:solidFill>
            </a:endParaRPr>
          </a:p>
        </p:txBody>
      </p:sp>
      <p:sp>
        <p:nvSpPr>
          <p:cNvPr id="438" name="Google Shape;438;p45"/>
          <p:cNvSpPr txBox="1"/>
          <p:nvPr>
            <p:ph idx="1" type="body"/>
          </p:nvPr>
        </p:nvSpPr>
        <p:spPr>
          <a:xfrm>
            <a:off x="457200" y="1121569"/>
            <a:ext cx="8229600" cy="3394500"/>
          </a:xfrm>
          <a:prstGeom prst="rect">
            <a:avLst/>
          </a:prstGeom>
        </p:spPr>
        <p:txBody>
          <a:bodyPr anchorCtr="0" anchor="t" bIns="45700" lIns="45700" spcFirstLastPara="1" rIns="45700" wrap="square" tIns="45700">
            <a:normAutofit/>
          </a:bodyPr>
          <a:lstStyle/>
          <a:p>
            <a:pPr indent="0" lvl="0" marL="0" rtl="0" algn="l">
              <a:spcBef>
                <a:spcPts val="0"/>
              </a:spcBef>
              <a:spcAft>
                <a:spcPts val="0"/>
              </a:spcAft>
              <a:buClr>
                <a:srgbClr val="000000"/>
              </a:buClr>
              <a:buSzPts val="2100"/>
              <a:buFont typeface="Century Gothic"/>
              <a:buNone/>
            </a:pPr>
            <a:r>
              <a:rPr lang="en" sz="2100"/>
              <a:t>Trauma Happens in Isolation…. Healing Happens in Relationship…</a:t>
            </a:r>
            <a:endParaRPr sz="2000"/>
          </a:p>
          <a:p>
            <a:pPr indent="0" lvl="0" marL="0" rtl="0" algn="l">
              <a:spcBef>
                <a:spcPts val="600"/>
              </a:spcBef>
              <a:spcAft>
                <a:spcPts val="0"/>
              </a:spcAft>
              <a:buClr>
                <a:srgbClr val="000000"/>
              </a:buClr>
              <a:buSzPts val="2000"/>
              <a:buFont typeface="Century Gothic"/>
              <a:buNone/>
            </a:pPr>
            <a:r>
              <a:t/>
            </a:r>
            <a:endParaRPr sz="2000"/>
          </a:p>
          <a:p>
            <a:pPr indent="0" lvl="0" marL="0" rtl="0" algn="ctr">
              <a:spcBef>
                <a:spcPts val="600"/>
              </a:spcBef>
              <a:spcAft>
                <a:spcPts val="0"/>
              </a:spcAft>
              <a:buClr>
                <a:srgbClr val="000000"/>
              </a:buClr>
              <a:buSzPts val="2100"/>
              <a:buFont typeface="Century Gothic"/>
              <a:buNone/>
            </a:pPr>
            <a:r>
              <a:rPr b="1" lang="en" sz="2100"/>
              <a:t>Get curious! Ask Questions!</a:t>
            </a:r>
            <a:endParaRPr sz="2000"/>
          </a:p>
          <a:p>
            <a:pPr indent="0" lvl="0" marL="0" rtl="0" algn="l">
              <a:spcBef>
                <a:spcPts val="600"/>
              </a:spcBef>
              <a:spcAft>
                <a:spcPts val="0"/>
              </a:spcAft>
              <a:buClr>
                <a:srgbClr val="000000"/>
              </a:buClr>
              <a:buSzPts val="2000"/>
              <a:buFont typeface="Century Gothic"/>
              <a:buNone/>
            </a:pPr>
            <a:r>
              <a:t/>
            </a:r>
            <a:endParaRPr sz="2000"/>
          </a:p>
          <a:p>
            <a:pPr indent="0" lvl="0" marL="0" rtl="0" algn="r">
              <a:spcBef>
                <a:spcPts val="600"/>
              </a:spcBef>
              <a:spcAft>
                <a:spcPts val="0"/>
              </a:spcAft>
              <a:buClr>
                <a:srgbClr val="000000"/>
              </a:buClr>
              <a:buSzPts val="2100"/>
              <a:buFont typeface="Century Gothic"/>
              <a:buNone/>
            </a:pPr>
            <a:r>
              <a:rPr lang="en" sz="2100"/>
              <a:t>…Validate their experience and let them know they are strong!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6"/>
          <p:cNvSpPr txBox="1"/>
          <p:nvPr>
            <p:ph type="title"/>
          </p:nvPr>
        </p:nvSpPr>
        <p:spPr>
          <a:xfrm>
            <a:off x="486063" y="0"/>
            <a:ext cx="8229600" cy="866100"/>
          </a:xfrm>
          <a:prstGeom prst="rect">
            <a:avLst/>
          </a:prstGeom>
        </p:spPr>
        <p:txBody>
          <a:bodyPr anchorCtr="0" anchor="b" bIns="45700" lIns="45700" spcFirstLastPara="1" rIns="45700" wrap="square" tIns="45700">
            <a:normAutofit/>
          </a:bodyPr>
          <a:lstStyle/>
          <a:p>
            <a:pPr indent="0" lvl="0" marL="0" rtl="0" algn="l">
              <a:spcBef>
                <a:spcPts val="0"/>
              </a:spcBef>
              <a:spcAft>
                <a:spcPts val="0"/>
              </a:spcAft>
              <a:buNone/>
            </a:pPr>
            <a:r>
              <a:rPr lang="en">
                <a:solidFill>
                  <a:schemeClr val="accent1"/>
                </a:solidFill>
              </a:rPr>
              <a:t>The Miss Kendra Mantra</a:t>
            </a:r>
            <a:endParaRPr>
              <a:solidFill>
                <a:schemeClr val="accent1"/>
              </a:solidFill>
            </a:endParaRPr>
          </a:p>
        </p:txBody>
      </p:sp>
      <p:sp>
        <p:nvSpPr>
          <p:cNvPr id="444" name="Google Shape;444;p46"/>
          <p:cNvSpPr txBox="1"/>
          <p:nvPr>
            <p:ph idx="1" type="body"/>
          </p:nvPr>
        </p:nvSpPr>
        <p:spPr>
          <a:xfrm>
            <a:off x="457200" y="1121569"/>
            <a:ext cx="8229600" cy="3394500"/>
          </a:xfrm>
          <a:prstGeom prst="rect">
            <a:avLst/>
          </a:prstGeom>
        </p:spPr>
        <p:txBody>
          <a:bodyPr anchorCtr="0" anchor="t" bIns="45700" lIns="45700" spcFirstLastPara="1" rIns="45700" wrap="square" tIns="45700">
            <a:normAutofit/>
          </a:bodyPr>
          <a:lstStyle/>
          <a:p>
            <a:pPr indent="-222882" lvl="1" marL="316989" rtl="0" algn="l">
              <a:spcBef>
                <a:spcPts val="0"/>
              </a:spcBef>
              <a:spcAft>
                <a:spcPts val="0"/>
              </a:spcAft>
              <a:buClr>
                <a:schemeClr val="lt1"/>
              </a:buClr>
              <a:buSzPts val="1600"/>
              <a:buFont typeface="Arial"/>
              <a:buChar char="•"/>
            </a:pPr>
            <a:r>
              <a:rPr b="1" i="1" lang="en" sz="1600">
                <a:latin typeface="Century Gothic"/>
                <a:ea typeface="Century Gothic"/>
                <a:cs typeface="Century Gothic"/>
                <a:sym typeface="Century Gothic"/>
              </a:rPr>
              <a:t>We SEE </a:t>
            </a:r>
            <a:r>
              <a:rPr lang="en" sz="2000">
                <a:latin typeface="Century Gothic"/>
                <a:ea typeface="Century Gothic"/>
                <a:cs typeface="Century Gothic"/>
                <a:sym typeface="Century Gothic"/>
              </a:rPr>
              <a:t>you are upset.</a:t>
            </a:r>
            <a:br>
              <a:rPr lang="en" sz="2000">
                <a:latin typeface="Century Gothic"/>
                <a:ea typeface="Century Gothic"/>
                <a:cs typeface="Century Gothic"/>
                <a:sym typeface="Century Gothic"/>
              </a:rPr>
            </a:br>
            <a:endParaRPr sz="2000">
              <a:latin typeface="Century Gothic"/>
              <a:ea typeface="Century Gothic"/>
              <a:cs typeface="Century Gothic"/>
              <a:sym typeface="Century Gothic"/>
            </a:endParaRPr>
          </a:p>
          <a:p>
            <a:pPr indent="-222882" lvl="1" marL="316989" rtl="0" algn="l">
              <a:spcBef>
                <a:spcPts val="400"/>
              </a:spcBef>
              <a:spcAft>
                <a:spcPts val="0"/>
              </a:spcAft>
              <a:buClr>
                <a:schemeClr val="lt1"/>
              </a:buClr>
              <a:buSzPts val="1600"/>
              <a:buFont typeface="Arial"/>
              <a:buChar char="•"/>
            </a:pPr>
            <a:r>
              <a:rPr b="1" i="1" lang="en" sz="1600">
                <a:latin typeface="Century Gothic"/>
                <a:ea typeface="Century Gothic"/>
                <a:cs typeface="Century Gothic"/>
                <a:sym typeface="Century Gothic"/>
              </a:rPr>
              <a:t>We KNOW </a:t>
            </a:r>
            <a:r>
              <a:rPr lang="en" sz="2000">
                <a:latin typeface="Century Gothic"/>
                <a:ea typeface="Century Gothic"/>
                <a:cs typeface="Century Gothic"/>
                <a:sym typeface="Century Gothic"/>
              </a:rPr>
              <a:t>that this for a good reason.</a:t>
            </a:r>
            <a:br>
              <a:rPr lang="en" sz="2000">
                <a:latin typeface="Century Gothic"/>
                <a:ea typeface="Century Gothic"/>
                <a:cs typeface="Century Gothic"/>
                <a:sym typeface="Century Gothic"/>
              </a:rPr>
            </a:br>
            <a:endParaRPr sz="2000">
              <a:latin typeface="Century Gothic"/>
              <a:ea typeface="Century Gothic"/>
              <a:cs typeface="Century Gothic"/>
              <a:sym typeface="Century Gothic"/>
            </a:endParaRPr>
          </a:p>
          <a:p>
            <a:pPr indent="-222882" lvl="1" marL="316989" rtl="0" algn="l">
              <a:spcBef>
                <a:spcPts val="400"/>
              </a:spcBef>
              <a:spcAft>
                <a:spcPts val="0"/>
              </a:spcAft>
              <a:buClr>
                <a:schemeClr val="lt1"/>
              </a:buClr>
              <a:buSzPts val="1600"/>
              <a:buFont typeface="Arial"/>
              <a:buChar char="•"/>
            </a:pPr>
            <a:r>
              <a:rPr b="1" i="1" lang="en" sz="1600">
                <a:latin typeface="Century Gothic"/>
                <a:ea typeface="Century Gothic"/>
                <a:cs typeface="Century Gothic"/>
                <a:sym typeface="Century Gothic"/>
              </a:rPr>
              <a:t>We ASK </a:t>
            </a:r>
            <a:r>
              <a:rPr lang="en" sz="2000">
                <a:latin typeface="Century Gothic"/>
                <a:ea typeface="Century Gothic"/>
                <a:cs typeface="Century Gothic"/>
                <a:sym typeface="Century Gothic"/>
              </a:rPr>
              <a:t>what is happening/ has happened.</a:t>
            </a:r>
            <a:br>
              <a:rPr lang="en" sz="2000">
                <a:latin typeface="Century Gothic"/>
                <a:ea typeface="Century Gothic"/>
                <a:cs typeface="Century Gothic"/>
                <a:sym typeface="Century Gothic"/>
              </a:rPr>
            </a:br>
            <a:endParaRPr sz="2000">
              <a:latin typeface="Century Gothic"/>
              <a:ea typeface="Century Gothic"/>
              <a:cs typeface="Century Gothic"/>
              <a:sym typeface="Century Gothic"/>
            </a:endParaRPr>
          </a:p>
          <a:p>
            <a:pPr indent="-222882" lvl="1" marL="316989" rtl="0" algn="l">
              <a:spcBef>
                <a:spcPts val="400"/>
              </a:spcBef>
              <a:spcAft>
                <a:spcPts val="0"/>
              </a:spcAft>
              <a:buClr>
                <a:schemeClr val="lt1"/>
              </a:buClr>
              <a:buSzPts val="1600"/>
              <a:buFont typeface="Arial"/>
              <a:buChar char="•"/>
            </a:pPr>
            <a:r>
              <a:rPr b="1" i="1" lang="en" sz="1600">
                <a:latin typeface="Century Gothic"/>
                <a:ea typeface="Century Gothic"/>
                <a:cs typeface="Century Gothic"/>
                <a:sym typeface="Century Gothic"/>
              </a:rPr>
              <a:t>We CAN </a:t>
            </a:r>
            <a:r>
              <a:rPr lang="en" sz="2000">
                <a:latin typeface="Century Gothic"/>
                <a:ea typeface="Century Gothic"/>
                <a:cs typeface="Century Gothic"/>
                <a:sym typeface="Century Gothic"/>
              </a:rPr>
              <a:t>help you feel better and succeed in school.</a:t>
            </a:r>
            <a:br>
              <a:rPr lang="en" sz="2000">
                <a:latin typeface="Century Gothic"/>
                <a:ea typeface="Century Gothic"/>
                <a:cs typeface="Century Gothic"/>
                <a:sym typeface="Century Gothic"/>
              </a:rPr>
            </a:br>
            <a:endParaRPr sz="2000">
              <a:latin typeface="Century Gothic"/>
              <a:ea typeface="Century Gothic"/>
              <a:cs typeface="Century Gothic"/>
              <a:sym typeface="Century Gothic"/>
            </a:endParaRPr>
          </a:p>
          <a:p>
            <a:pPr indent="-222882" lvl="1" marL="316989" rtl="0" algn="l">
              <a:spcBef>
                <a:spcPts val="400"/>
              </a:spcBef>
              <a:spcAft>
                <a:spcPts val="0"/>
              </a:spcAft>
              <a:buClr>
                <a:schemeClr val="lt1"/>
              </a:buClr>
              <a:buSzPts val="1600"/>
              <a:buFont typeface="Arial"/>
              <a:buChar char="•"/>
            </a:pPr>
            <a:r>
              <a:rPr b="1" i="1" lang="en" sz="1600">
                <a:latin typeface="Century Gothic"/>
                <a:ea typeface="Century Gothic"/>
                <a:cs typeface="Century Gothic"/>
                <a:sym typeface="Century Gothic"/>
              </a:rPr>
              <a:t>We WILL </a:t>
            </a:r>
            <a:r>
              <a:rPr lang="en" sz="2000">
                <a:latin typeface="Century Gothic"/>
                <a:ea typeface="Century Gothic"/>
                <a:cs typeface="Century Gothic"/>
                <a:sym typeface="Century Gothic"/>
              </a:rPr>
              <a:t>keep checking in with you!</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7"/>
          <p:cNvSpPr txBox="1"/>
          <p:nvPr>
            <p:ph type="title"/>
          </p:nvPr>
        </p:nvSpPr>
        <p:spPr>
          <a:xfrm>
            <a:off x="486063" y="0"/>
            <a:ext cx="8229600" cy="866100"/>
          </a:xfrm>
          <a:prstGeom prst="rect">
            <a:avLst/>
          </a:prstGeom>
        </p:spPr>
        <p:txBody>
          <a:bodyPr anchorCtr="0" anchor="b" bIns="45700" lIns="45700" spcFirstLastPara="1" rIns="45700" wrap="square" tIns="45700">
            <a:normAutofit/>
          </a:bodyPr>
          <a:lstStyle/>
          <a:p>
            <a:pPr indent="0" lvl="0" marL="0" rtl="0" algn="l">
              <a:spcBef>
                <a:spcPts val="0"/>
              </a:spcBef>
              <a:spcAft>
                <a:spcPts val="0"/>
              </a:spcAft>
              <a:buNone/>
            </a:pPr>
            <a:r>
              <a:rPr lang="en">
                <a:solidFill>
                  <a:schemeClr val="accent1"/>
                </a:solidFill>
              </a:rPr>
              <a:t>Using the Miss Kendra Mantra</a:t>
            </a:r>
            <a:endParaRPr>
              <a:solidFill>
                <a:schemeClr val="accent1"/>
              </a:solidFill>
            </a:endParaRPr>
          </a:p>
        </p:txBody>
      </p:sp>
      <p:sp>
        <p:nvSpPr>
          <p:cNvPr id="450" name="Google Shape;450;p47"/>
          <p:cNvSpPr txBox="1"/>
          <p:nvPr>
            <p:ph idx="1" type="body"/>
          </p:nvPr>
        </p:nvSpPr>
        <p:spPr>
          <a:xfrm>
            <a:off x="457200" y="1121569"/>
            <a:ext cx="8229600" cy="3394500"/>
          </a:xfrm>
          <a:prstGeom prst="rect">
            <a:avLst/>
          </a:prstGeom>
        </p:spPr>
        <p:txBody>
          <a:bodyPr anchorCtr="0" anchor="t" bIns="45700" lIns="45700" spcFirstLastPara="1" rIns="45700" wrap="square" tIns="45700">
            <a:normAutofit lnSpcReduction="10000"/>
          </a:bodyPr>
          <a:lstStyle/>
          <a:p>
            <a:pPr indent="-342900" lvl="0" marL="457200" rtl="0" algn="l">
              <a:lnSpc>
                <a:spcPct val="150000"/>
              </a:lnSpc>
              <a:spcBef>
                <a:spcPts val="600"/>
              </a:spcBef>
              <a:spcAft>
                <a:spcPts val="0"/>
              </a:spcAft>
              <a:buClr>
                <a:schemeClr val="lt1"/>
              </a:buClr>
              <a:buSzPts val="1800"/>
              <a:buFont typeface="Century Gothic"/>
              <a:buChar char="●"/>
            </a:pPr>
            <a:r>
              <a:rPr lang="en" sz="2000">
                <a:latin typeface="Century Gothic"/>
                <a:ea typeface="Century Gothic"/>
                <a:cs typeface="Century Gothic"/>
                <a:sym typeface="Century Gothic"/>
              </a:rPr>
              <a:t>Can be used with both children you have a relationship and students you are less familiar with</a:t>
            </a:r>
            <a:endParaRPr sz="2000">
              <a:latin typeface="Century Gothic"/>
              <a:ea typeface="Century Gothic"/>
              <a:cs typeface="Century Gothic"/>
              <a:sym typeface="Century Gothic"/>
            </a:endParaRPr>
          </a:p>
          <a:p>
            <a:pPr indent="-342900" lvl="0" marL="457200" rtl="0" algn="l">
              <a:lnSpc>
                <a:spcPct val="150000"/>
              </a:lnSpc>
              <a:spcBef>
                <a:spcPts val="0"/>
              </a:spcBef>
              <a:spcAft>
                <a:spcPts val="0"/>
              </a:spcAft>
              <a:buClr>
                <a:schemeClr val="lt1"/>
              </a:buClr>
              <a:buSzPts val="1800"/>
              <a:buFont typeface="Century Gothic"/>
              <a:buChar char="●"/>
            </a:pPr>
            <a:r>
              <a:rPr lang="en" sz="2000">
                <a:latin typeface="Century Gothic"/>
                <a:ea typeface="Century Gothic"/>
                <a:cs typeface="Century Gothic"/>
                <a:sym typeface="Century Gothic"/>
              </a:rPr>
              <a:t>De-escalates a child by making them feel seen and acknowledging their inner world</a:t>
            </a:r>
            <a:endParaRPr sz="2000">
              <a:latin typeface="Century Gothic"/>
              <a:ea typeface="Century Gothic"/>
              <a:cs typeface="Century Gothic"/>
              <a:sym typeface="Century Gothic"/>
            </a:endParaRPr>
          </a:p>
          <a:p>
            <a:pPr indent="-342900" lvl="0" marL="457200" rtl="0" algn="l">
              <a:lnSpc>
                <a:spcPct val="150000"/>
              </a:lnSpc>
              <a:spcBef>
                <a:spcPts val="0"/>
              </a:spcBef>
              <a:spcAft>
                <a:spcPts val="0"/>
              </a:spcAft>
              <a:buClr>
                <a:schemeClr val="lt1"/>
              </a:buClr>
              <a:buSzPts val="1800"/>
              <a:buFont typeface="Century Gothic"/>
              <a:buChar char="●"/>
            </a:pPr>
            <a:r>
              <a:rPr lang="en" sz="2000">
                <a:latin typeface="Century Gothic"/>
                <a:ea typeface="Century Gothic"/>
                <a:cs typeface="Century Gothic"/>
                <a:sym typeface="Century Gothic"/>
              </a:rPr>
              <a:t>Reassures them that adults care about their success and want to support them</a:t>
            </a:r>
            <a:endParaRPr sz="2000">
              <a:latin typeface="Century Gothic"/>
              <a:ea typeface="Century Gothic"/>
              <a:cs typeface="Century Gothic"/>
              <a:sym typeface="Century Gothic"/>
            </a:endParaRPr>
          </a:p>
          <a:p>
            <a:pPr indent="-342900" lvl="0" marL="457200" rtl="0" algn="l">
              <a:lnSpc>
                <a:spcPct val="150000"/>
              </a:lnSpc>
              <a:spcBef>
                <a:spcPts val="0"/>
              </a:spcBef>
              <a:spcAft>
                <a:spcPts val="0"/>
              </a:spcAft>
              <a:buClr>
                <a:schemeClr val="lt1"/>
              </a:buClr>
              <a:buSzPts val="1800"/>
              <a:buFont typeface="Century Gothic"/>
              <a:buChar char="●"/>
            </a:pPr>
            <a:r>
              <a:rPr lang="en" sz="2000">
                <a:latin typeface="Century Gothic"/>
                <a:ea typeface="Century Gothic"/>
                <a:cs typeface="Century Gothic"/>
                <a:sym typeface="Century Gothic"/>
              </a:rPr>
              <a:t>Helps to create a norm around being curious about children’s  experiences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8"/>
          <p:cNvSpPr txBox="1"/>
          <p:nvPr>
            <p:ph type="title"/>
          </p:nvPr>
        </p:nvSpPr>
        <p:spPr>
          <a:xfrm>
            <a:off x="486063" y="0"/>
            <a:ext cx="8229600" cy="866100"/>
          </a:xfrm>
          <a:prstGeom prst="rect">
            <a:avLst/>
          </a:prstGeom>
        </p:spPr>
        <p:txBody>
          <a:bodyPr anchorCtr="0" anchor="b" bIns="45700" lIns="45700" spcFirstLastPara="1" rIns="45700" wrap="square" tIns="45700">
            <a:normAutofit/>
          </a:bodyPr>
          <a:lstStyle/>
          <a:p>
            <a:pPr indent="0" lvl="0" marL="0" rtl="0" algn="l">
              <a:spcBef>
                <a:spcPts val="0"/>
              </a:spcBef>
              <a:spcAft>
                <a:spcPts val="0"/>
              </a:spcAft>
              <a:buNone/>
            </a:pPr>
            <a:r>
              <a:rPr lang="en">
                <a:solidFill>
                  <a:schemeClr val="accent1"/>
                </a:solidFill>
              </a:rPr>
              <a:t>Additional Resources</a:t>
            </a:r>
            <a:endParaRPr>
              <a:solidFill>
                <a:schemeClr val="accent1"/>
              </a:solidFill>
            </a:endParaRPr>
          </a:p>
        </p:txBody>
      </p:sp>
      <p:sp>
        <p:nvSpPr>
          <p:cNvPr id="456" name="Google Shape;456;p48"/>
          <p:cNvSpPr txBox="1"/>
          <p:nvPr>
            <p:ph idx="1" type="body"/>
          </p:nvPr>
        </p:nvSpPr>
        <p:spPr>
          <a:xfrm>
            <a:off x="457200" y="1121569"/>
            <a:ext cx="8229600" cy="3394500"/>
          </a:xfrm>
          <a:prstGeom prst="rect">
            <a:avLst/>
          </a:prstGeom>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000"/>
              <a:buFont typeface="Century Gothic"/>
              <a:buNone/>
            </a:pPr>
            <a:r>
              <a:rPr lang="en" sz="2000">
                <a:latin typeface="Century Gothic"/>
                <a:ea typeface="Century Gothic"/>
                <a:cs typeface="Century Gothic"/>
                <a:sym typeface="Century Gothic"/>
              </a:rPr>
              <a:t>Mobile Crisis Intervention Services: </a:t>
            </a:r>
            <a:r>
              <a:rPr lang="en" sz="2000">
                <a:solidFill>
                  <a:srgbClr val="FFC000"/>
                </a:solidFill>
                <a:latin typeface="Century Gothic"/>
                <a:ea typeface="Century Gothic"/>
                <a:cs typeface="Century Gothic"/>
                <a:sym typeface="Century Gothic"/>
              </a:rPr>
              <a:t>Dial 211</a:t>
            </a:r>
            <a:endParaRPr sz="2000">
              <a:solidFill>
                <a:srgbClr val="000000"/>
              </a:solidFill>
              <a:latin typeface="Century Gothic"/>
              <a:ea typeface="Century Gothic"/>
              <a:cs typeface="Century Gothic"/>
              <a:sym typeface="Century Gothic"/>
            </a:endParaRPr>
          </a:p>
          <a:p>
            <a:pPr indent="0" lvl="0" marL="0" rtl="0" algn="l">
              <a:lnSpc>
                <a:spcPct val="135000"/>
              </a:lnSpc>
              <a:spcBef>
                <a:spcPts val="600"/>
              </a:spcBef>
              <a:spcAft>
                <a:spcPts val="0"/>
              </a:spcAft>
              <a:buClr>
                <a:srgbClr val="000000"/>
              </a:buClr>
              <a:buSzPts val="2000"/>
              <a:buFont typeface="Century Gothic"/>
              <a:buNone/>
            </a:pPr>
            <a:r>
              <a:rPr lang="en" sz="2000">
                <a:latin typeface="Century Gothic"/>
                <a:ea typeface="Century Gothic"/>
                <a:cs typeface="Century Gothic"/>
                <a:sym typeface="Century Gothic"/>
              </a:rPr>
              <a:t>National Childhood Stress Network:</a:t>
            </a:r>
            <a:r>
              <a:rPr lang="en" sz="2000">
                <a:solidFill>
                  <a:srgbClr val="000000"/>
                </a:solidFill>
                <a:latin typeface="Century Gothic"/>
                <a:ea typeface="Century Gothic"/>
                <a:cs typeface="Century Gothic"/>
                <a:sym typeface="Century Gothic"/>
              </a:rPr>
              <a:t> </a:t>
            </a:r>
            <a:r>
              <a:rPr lang="en" sz="2000">
                <a:solidFill>
                  <a:srgbClr val="0000FF"/>
                </a:solidFill>
                <a:uFill>
                  <a:noFill/>
                </a:uFill>
                <a:latin typeface="Century Gothic"/>
                <a:ea typeface="Century Gothic"/>
                <a:cs typeface="Century Gothic"/>
                <a:sym typeface="Century Gothic"/>
                <a:hlinkClick r:id="rId3">
                  <a:extLst>
                    <a:ext uri="{A12FA001-AC4F-418D-AE19-62706E023703}">
                      <ahyp:hlinkClr val="tx"/>
                    </a:ext>
                  </a:extLst>
                </a:hlinkClick>
              </a:rPr>
              <a:t>www.nctsn.org</a:t>
            </a:r>
            <a:endParaRPr sz="2000">
              <a:solidFill>
                <a:srgbClr val="000000"/>
              </a:solidFill>
              <a:latin typeface="Century Gothic"/>
              <a:ea typeface="Century Gothic"/>
              <a:cs typeface="Century Gothic"/>
              <a:sym typeface="Century Gothic"/>
            </a:endParaRPr>
          </a:p>
          <a:p>
            <a:pPr indent="0" lvl="0" marL="0" rtl="0" algn="l">
              <a:lnSpc>
                <a:spcPct val="135000"/>
              </a:lnSpc>
              <a:spcBef>
                <a:spcPts val="600"/>
              </a:spcBef>
              <a:spcAft>
                <a:spcPts val="0"/>
              </a:spcAft>
              <a:buClr>
                <a:srgbClr val="000000"/>
              </a:buClr>
              <a:buSzPts val="2000"/>
              <a:buFont typeface="Century Gothic"/>
              <a:buNone/>
            </a:pPr>
            <a:r>
              <a:rPr lang="en" sz="2000">
                <a:latin typeface="Century Gothic"/>
                <a:ea typeface="Century Gothic"/>
                <a:cs typeface="Century Gothic"/>
                <a:sym typeface="Century Gothic"/>
              </a:rPr>
              <a:t>Adverse Childhood Experiences Study:</a:t>
            </a:r>
            <a:r>
              <a:rPr lang="en" sz="2000">
                <a:solidFill>
                  <a:srgbClr val="000000"/>
                </a:solidFill>
                <a:latin typeface="Century Gothic"/>
                <a:ea typeface="Century Gothic"/>
                <a:cs typeface="Century Gothic"/>
                <a:sym typeface="Century Gothic"/>
              </a:rPr>
              <a:t> </a:t>
            </a:r>
            <a:r>
              <a:rPr lang="en" sz="2000">
                <a:solidFill>
                  <a:srgbClr val="0000FF"/>
                </a:solidFill>
                <a:uFill>
                  <a:noFill/>
                </a:uFill>
                <a:latin typeface="Century Gothic"/>
                <a:ea typeface="Century Gothic"/>
                <a:cs typeface="Century Gothic"/>
                <a:sym typeface="Century Gothic"/>
                <a:hlinkClick r:id="rId4">
                  <a:extLst>
                    <a:ext uri="{A12FA001-AC4F-418D-AE19-62706E023703}">
                      <ahyp:hlinkClr val="tx"/>
                    </a:ext>
                  </a:extLst>
                </a:hlinkClick>
              </a:rPr>
              <a:t>www.acestudy.org</a:t>
            </a:r>
            <a:endParaRPr sz="2000">
              <a:solidFill>
                <a:srgbClr val="000000"/>
              </a:solidFill>
              <a:latin typeface="Century Gothic"/>
              <a:ea typeface="Century Gothic"/>
              <a:cs typeface="Century Gothic"/>
              <a:sym typeface="Century Gothic"/>
            </a:endParaRPr>
          </a:p>
          <a:p>
            <a:pPr indent="0" lvl="0" marL="0" rtl="0" algn="l">
              <a:lnSpc>
                <a:spcPct val="135000"/>
              </a:lnSpc>
              <a:spcBef>
                <a:spcPts val="600"/>
              </a:spcBef>
              <a:spcAft>
                <a:spcPts val="0"/>
              </a:spcAft>
              <a:buClr>
                <a:srgbClr val="000000"/>
              </a:buClr>
              <a:buSzPts val="2000"/>
              <a:buFont typeface="Century Gothic"/>
              <a:buNone/>
            </a:pPr>
            <a:r>
              <a:rPr lang="en" sz="2000">
                <a:latin typeface="Century Gothic"/>
                <a:ea typeface="Century Gothic"/>
                <a:cs typeface="Century Gothic"/>
                <a:sym typeface="Century Gothic"/>
              </a:rPr>
              <a:t>Aces Connection:</a:t>
            </a:r>
            <a:r>
              <a:rPr lang="en" sz="2000">
                <a:solidFill>
                  <a:srgbClr val="000000"/>
                </a:solidFill>
                <a:latin typeface="Century Gothic"/>
                <a:ea typeface="Century Gothic"/>
                <a:cs typeface="Century Gothic"/>
                <a:sym typeface="Century Gothic"/>
              </a:rPr>
              <a:t> </a:t>
            </a:r>
            <a:r>
              <a:rPr lang="en" sz="2000">
                <a:solidFill>
                  <a:srgbClr val="0000FF"/>
                </a:solidFill>
                <a:uFill>
                  <a:noFill/>
                </a:uFill>
                <a:latin typeface="Century Gothic"/>
                <a:ea typeface="Century Gothic"/>
                <a:cs typeface="Century Gothic"/>
                <a:sym typeface="Century Gothic"/>
                <a:hlinkClick r:id="rId5">
                  <a:extLst>
                    <a:ext uri="{A12FA001-AC4F-418D-AE19-62706E023703}">
                      <ahyp:hlinkClr val="tx"/>
                    </a:ext>
                  </a:extLst>
                </a:hlinkClick>
              </a:rPr>
              <a:t>www.acesconnection.com</a:t>
            </a:r>
            <a:endParaRPr sz="2000">
              <a:solidFill>
                <a:srgbClr val="000000"/>
              </a:solidFill>
              <a:latin typeface="Century Gothic"/>
              <a:ea typeface="Century Gothic"/>
              <a:cs typeface="Century Gothic"/>
              <a:sym typeface="Century Gothic"/>
            </a:endParaRPr>
          </a:p>
          <a:p>
            <a:pPr indent="0" lvl="0" marL="0" rtl="0" algn="l">
              <a:lnSpc>
                <a:spcPct val="135000"/>
              </a:lnSpc>
              <a:spcBef>
                <a:spcPts val="600"/>
              </a:spcBef>
              <a:spcAft>
                <a:spcPts val="0"/>
              </a:spcAft>
              <a:buClr>
                <a:srgbClr val="000000"/>
              </a:buClr>
              <a:buSzPts val="2000"/>
              <a:buFont typeface="Century Gothic"/>
              <a:buNone/>
            </a:pPr>
            <a:r>
              <a:rPr lang="en" sz="2000">
                <a:latin typeface="Century Gothic"/>
                <a:ea typeface="Century Gothic"/>
                <a:cs typeface="Century Gothic"/>
                <a:sym typeface="Century Gothic"/>
              </a:rPr>
              <a:t>National Suicide Prevention Lifeline: </a:t>
            </a:r>
            <a:r>
              <a:rPr lang="en" sz="2000">
                <a:solidFill>
                  <a:schemeClr val="accent2"/>
                </a:solidFill>
                <a:latin typeface="Century Gothic"/>
                <a:ea typeface="Century Gothic"/>
                <a:cs typeface="Century Gothic"/>
                <a:sym typeface="Century Gothic"/>
              </a:rPr>
              <a:t>1-800-273-8255</a:t>
            </a:r>
            <a:endParaRPr>
              <a:solidFill>
                <a:schemeClr val="accen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9"/>
          <p:cNvSpPr txBox="1"/>
          <p:nvPr>
            <p:ph type="title"/>
          </p:nvPr>
        </p:nvSpPr>
        <p:spPr>
          <a:xfrm>
            <a:off x="823850" y="866775"/>
            <a:ext cx="4587000" cy="3521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6500"/>
              <a:buFont typeface="Century Gothic"/>
              <a:buNone/>
            </a:pPr>
            <a:r>
              <a:rPr lang="en" sz="6500"/>
              <a:t>Q&amp;A</a:t>
            </a:r>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486063" y="0"/>
            <a:ext cx="8229600" cy="866100"/>
          </a:xfrm>
          <a:prstGeom prst="rect">
            <a:avLst/>
          </a:prstGeom>
        </p:spPr>
        <p:txBody>
          <a:bodyPr anchorCtr="0" anchor="b" bIns="45700" lIns="45700" spcFirstLastPara="1" rIns="45700" wrap="square" tIns="45700">
            <a:normAutofit/>
          </a:bodyPr>
          <a:lstStyle/>
          <a:p>
            <a:pPr indent="0" lvl="0" marL="0" rtl="0" algn="l">
              <a:spcBef>
                <a:spcPts val="0"/>
              </a:spcBef>
              <a:spcAft>
                <a:spcPts val="0"/>
              </a:spcAft>
              <a:buNone/>
            </a:pPr>
            <a:r>
              <a:rPr lang="en">
                <a:solidFill>
                  <a:schemeClr val="accent1"/>
                </a:solidFill>
              </a:rPr>
              <a:t>Coronavirus Pandemic as a Trauma</a:t>
            </a:r>
            <a:endParaRPr>
              <a:solidFill>
                <a:schemeClr val="accent1"/>
              </a:solidFill>
            </a:endParaRPr>
          </a:p>
        </p:txBody>
      </p:sp>
      <p:sp>
        <p:nvSpPr>
          <p:cNvPr id="171" name="Google Shape;171;p18"/>
          <p:cNvSpPr txBox="1"/>
          <p:nvPr>
            <p:ph idx="1" type="body"/>
          </p:nvPr>
        </p:nvSpPr>
        <p:spPr>
          <a:xfrm>
            <a:off x="457200" y="1121569"/>
            <a:ext cx="8229600" cy="3394500"/>
          </a:xfrm>
          <a:prstGeom prst="rect">
            <a:avLst/>
          </a:prstGeom>
        </p:spPr>
        <p:txBody>
          <a:bodyPr anchorCtr="0" anchor="t" bIns="45700" lIns="45700" spcFirstLastPara="1" rIns="45700" wrap="square" tIns="45700">
            <a:normAutofit/>
          </a:bodyPr>
          <a:lstStyle/>
          <a:p>
            <a:pPr indent="0" lvl="0" marL="0" rtl="0" algn="l">
              <a:spcBef>
                <a:spcPts val="600"/>
              </a:spcBef>
              <a:spcAft>
                <a:spcPts val="0"/>
              </a:spcAft>
              <a:buNone/>
            </a:pPr>
            <a:r>
              <a:rPr b="1" lang="en"/>
              <a:t>Meets criteria for trauma:</a:t>
            </a:r>
            <a:endParaRPr b="1"/>
          </a:p>
          <a:p>
            <a:pPr indent="-342900" lvl="0" marL="914400" rtl="0" algn="l">
              <a:spcBef>
                <a:spcPts val="600"/>
              </a:spcBef>
              <a:spcAft>
                <a:spcPts val="0"/>
              </a:spcAft>
              <a:buClr>
                <a:schemeClr val="lt1"/>
              </a:buClr>
              <a:buSzPts val="1800"/>
              <a:buChar char="●"/>
            </a:pPr>
            <a:r>
              <a:rPr lang="en"/>
              <a:t>Direct Exposure</a:t>
            </a:r>
            <a:endParaRPr/>
          </a:p>
          <a:p>
            <a:pPr indent="-342900" lvl="0" marL="914400" rtl="0" algn="l">
              <a:spcBef>
                <a:spcPts val="0"/>
              </a:spcBef>
              <a:spcAft>
                <a:spcPts val="0"/>
              </a:spcAft>
              <a:buClr>
                <a:schemeClr val="lt1"/>
              </a:buClr>
              <a:buSzPts val="1800"/>
              <a:buChar char="●"/>
            </a:pPr>
            <a:r>
              <a:rPr lang="en"/>
              <a:t>Witnessing</a:t>
            </a:r>
            <a:endParaRPr/>
          </a:p>
          <a:p>
            <a:pPr indent="-342900" lvl="0" marL="914400" rtl="0" algn="l">
              <a:spcBef>
                <a:spcPts val="0"/>
              </a:spcBef>
              <a:spcAft>
                <a:spcPts val="0"/>
              </a:spcAft>
              <a:buClr>
                <a:schemeClr val="lt1"/>
              </a:buClr>
              <a:buSzPts val="1800"/>
              <a:buChar char="●"/>
            </a:pPr>
            <a:r>
              <a:rPr lang="en"/>
              <a:t>Indirect exposure</a:t>
            </a:r>
            <a:endParaRPr/>
          </a:p>
          <a:p>
            <a:pPr indent="0" lvl="0" marL="0" rtl="0" algn="l">
              <a:spcBef>
                <a:spcPts val="600"/>
              </a:spcBef>
              <a:spcAft>
                <a:spcPts val="0"/>
              </a:spcAft>
              <a:buNone/>
            </a:pPr>
            <a:r>
              <a:rPr lang="en"/>
              <a:t>Students and their families being affected by: </a:t>
            </a:r>
            <a:r>
              <a:rPr b="1" lang="en"/>
              <a:t>illness, financial difficulties, death, loss, grief, isolation, food insecurity...etc</a:t>
            </a:r>
            <a:endParaRPr b="1"/>
          </a:p>
          <a:p>
            <a:pPr indent="-342900" lvl="0" marL="457200" rtl="0" algn="l">
              <a:spcBef>
                <a:spcPts val="600"/>
              </a:spcBef>
              <a:spcAft>
                <a:spcPts val="0"/>
              </a:spcAft>
              <a:buClr>
                <a:schemeClr val="lt1"/>
              </a:buClr>
              <a:buSzPts val="1800"/>
              <a:buAutoNum type="arabicPeriod"/>
            </a:pPr>
            <a:r>
              <a:rPr lang="en"/>
              <a:t>Students who have </a:t>
            </a:r>
            <a:r>
              <a:rPr b="1" lang="en"/>
              <a:t>never experienced trauma </a:t>
            </a:r>
            <a:r>
              <a:rPr lang="en"/>
              <a:t>prior to this </a:t>
            </a:r>
            <a:r>
              <a:rPr b="1" lang="en"/>
              <a:t>developing symptoms</a:t>
            </a:r>
            <a:r>
              <a:rPr lang="en"/>
              <a:t> of anxiety and depression</a:t>
            </a:r>
            <a:endParaRPr/>
          </a:p>
          <a:p>
            <a:pPr indent="-342900" lvl="0" marL="457200" rtl="0" algn="l">
              <a:spcBef>
                <a:spcPts val="0"/>
              </a:spcBef>
              <a:spcAft>
                <a:spcPts val="0"/>
              </a:spcAft>
              <a:buClr>
                <a:schemeClr val="lt1"/>
              </a:buClr>
              <a:buSzPts val="1800"/>
              <a:buAutoNum type="arabicPeriod"/>
            </a:pPr>
            <a:r>
              <a:rPr lang="en"/>
              <a:t>Students who have</a:t>
            </a:r>
            <a:r>
              <a:rPr b="1" lang="en"/>
              <a:t> experienced trauma but were able suppress</a:t>
            </a:r>
            <a:r>
              <a:rPr lang="en"/>
              <a:t> and cope, </a:t>
            </a:r>
            <a:r>
              <a:rPr b="1" lang="en"/>
              <a:t>no longer able to compartmentalize</a:t>
            </a:r>
            <a:endParaRPr b="1"/>
          </a:p>
          <a:p>
            <a:pPr indent="-342900" lvl="0" marL="457200" rtl="0" algn="l">
              <a:spcBef>
                <a:spcPts val="0"/>
              </a:spcBef>
              <a:spcAft>
                <a:spcPts val="0"/>
              </a:spcAft>
              <a:buClr>
                <a:schemeClr val="lt1"/>
              </a:buClr>
              <a:buSzPts val="1800"/>
              <a:buAutoNum type="arabicPeriod"/>
            </a:pPr>
            <a:r>
              <a:rPr lang="en"/>
              <a:t>Students who have </a:t>
            </a:r>
            <a:r>
              <a:rPr b="1" lang="en"/>
              <a:t>experienced trauma but were struggling </a:t>
            </a:r>
            <a:r>
              <a:rPr lang="en"/>
              <a:t>prior to pandemic, </a:t>
            </a:r>
            <a:r>
              <a:rPr b="1" lang="en"/>
              <a:t>symptoms exacerbated</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ph idx="4294967295" type="sldNum"/>
          </p:nvPr>
        </p:nvSpPr>
        <p:spPr>
          <a:xfrm>
            <a:off x="457198" y="4965612"/>
            <a:ext cx="1533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177" name="Google Shape;177;p19"/>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Critical Issues</a:t>
            </a:r>
            <a:endParaRPr/>
          </a:p>
        </p:txBody>
      </p:sp>
      <p:sp>
        <p:nvSpPr>
          <p:cNvPr id="178" name="Google Shape;178;p19"/>
          <p:cNvSpPr txBox="1"/>
          <p:nvPr>
            <p:ph idx="1" type="body"/>
          </p:nvPr>
        </p:nvSpPr>
        <p:spPr>
          <a:xfrm>
            <a:off x="457200" y="1121569"/>
            <a:ext cx="8229600" cy="3394500"/>
          </a:xfrm>
          <a:prstGeom prst="rect">
            <a:avLst/>
          </a:prstGeom>
          <a:noFill/>
          <a:ln>
            <a:noFill/>
          </a:ln>
        </p:spPr>
        <p:txBody>
          <a:bodyPr anchorCtr="0" anchor="t" bIns="45700" lIns="45700" spcFirstLastPara="1" rIns="45700" wrap="square" tIns="45700">
            <a:normAutofit/>
          </a:bodyPr>
          <a:lstStyle/>
          <a:p>
            <a:pPr indent="-342900" lvl="0" marL="342900" rtl="0" algn="l">
              <a:lnSpc>
                <a:spcPct val="150000"/>
              </a:lnSpc>
              <a:spcBef>
                <a:spcPts val="0"/>
              </a:spcBef>
              <a:spcAft>
                <a:spcPts val="0"/>
              </a:spcAft>
              <a:buClr>
                <a:schemeClr val="lt1"/>
              </a:buClr>
              <a:buSzPts val="2000"/>
              <a:buChar char="•"/>
            </a:pPr>
            <a:r>
              <a:rPr i="0" lang="en" sz="2000" u="none" cap="none" strike="noStrike"/>
              <a:t>Trauma is more pervasive than you may realize</a:t>
            </a:r>
            <a:endParaRPr/>
          </a:p>
          <a:p>
            <a:pPr indent="-342900" lvl="0" marL="342900" rtl="0" algn="l">
              <a:lnSpc>
                <a:spcPct val="100000"/>
              </a:lnSpc>
              <a:spcBef>
                <a:spcPts val="600"/>
              </a:spcBef>
              <a:spcAft>
                <a:spcPts val="0"/>
              </a:spcAft>
              <a:buClr>
                <a:schemeClr val="lt1"/>
              </a:buClr>
              <a:buSzPts val="2000"/>
              <a:buChar char="•"/>
            </a:pPr>
            <a:r>
              <a:rPr i="0" lang="en" sz="2000" u="none" cap="none" strike="noStrike"/>
              <a:t>Trauma does not respond to typical disciplinary actions</a:t>
            </a:r>
            <a:endParaRPr/>
          </a:p>
          <a:p>
            <a:pPr indent="-342900" lvl="0" marL="342900" rtl="0" algn="l">
              <a:lnSpc>
                <a:spcPct val="110000"/>
              </a:lnSpc>
              <a:spcBef>
                <a:spcPts val="600"/>
              </a:spcBef>
              <a:spcAft>
                <a:spcPts val="0"/>
              </a:spcAft>
              <a:buClr>
                <a:schemeClr val="lt1"/>
              </a:buClr>
              <a:buSzPts val="2000"/>
              <a:buChar char="•"/>
            </a:pPr>
            <a:r>
              <a:rPr i="0" lang="en" sz="2000" u="none" cap="none" strike="noStrike"/>
              <a:t>Trauma elicits reactivity</a:t>
            </a:r>
            <a:endParaRPr/>
          </a:p>
          <a:p>
            <a:pPr indent="-342900" lvl="0" marL="342900" rtl="0" algn="l">
              <a:lnSpc>
                <a:spcPct val="110000"/>
              </a:lnSpc>
              <a:spcBef>
                <a:spcPts val="600"/>
              </a:spcBef>
              <a:spcAft>
                <a:spcPts val="0"/>
              </a:spcAft>
              <a:buClr>
                <a:schemeClr val="lt1"/>
              </a:buClr>
              <a:buSzPts val="2000"/>
              <a:buChar char="•"/>
            </a:pPr>
            <a:r>
              <a:rPr i="0" lang="en" sz="2000" u="none" cap="none" strike="noStrike"/>
              <a:t>Trauma creates a barrier to learning</a:t>
            </a:r>
            <a:endParaRPr/>
          </a:p>
        </p:txBody>
      </p:sp>
      <p:pic>
        <p:nvPicPr>
          <p:cNvPr id="179" name="Google Shape;179;p19"/>
          <p:cNvPicPr preferRelativeResize="0"/>
          <p:nvPr/>
        </p:nvPicPr>
        <p:blipFill rotWithShape="1">
          <a:blip r:embed="rId3">
            <a:alphaModFix/>
          </a:blip>
          <a:srcRect b="0" l="0" r="0" t="0"/>
          <a:stretch/>
        </p:blipFill>
        <p:spPr>
          <a:xfrm>
            <a:off x="2743200" y="2900756"/>
            <a:ext cx="2755487" cy="16152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idx="4294967295" type="sldNum"/>
          </p:nvPr>
        </p:nvSpPr>
        <p:spPr>
          <a:xfrm>
            <a:off x="457198" y="4965612"/>
            <a:ext cx="1533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185" name="Google Shape;185;p20"/>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b="0" i="0" lang="en" sz="3200" u="none" cap="none" strike="noStrike">
                <a:solidFill>
                  <a:schemeClr val="accent1"/>
                </a:solidFill>
                <a:latin typeface="Century Gothic"/>
                <a:ea typeface="Century Gothic"/>
                <a:cs typeface="Century Gothic"/>
                <a:sym typeface="Century Gothic"/>
              </a:rPr>
              <a:t>Think of a </a:t>
            </a:r>
            <a:r>
              <a:rPr lang="en" sz="3200">
                <a:solidFill>
                  <a:schemeClr val="accent1"/>
                </a:solidFill>
                <a:latin typeface="Century Gothic"/>
                <a:ea typeface="Century Gothic"/>
                <a:cs typeface="Century Gothic"/>
                <a:sym typeface="Century Gothic"/>
              </a:rPr>
              <a:t>Children</a:t>
            </a:r>
            <a:r>
              <a:rPr b="0" i="0" lang="en" sz="3200" u="none" cap="none" strike="noStrike">
                <a:solidFill>
                  <a:schemeClr val="accent1"/>
                </a:solidFill>
                <a:latin typeface="Century Gothic"/>
                <a:ea typeface="Century Gothic"/>
                <a:cs typeface="Century Gothic"/>
                <a:sym typeface="Century Gothic"/>
              </a:rPr>
              <a:t> You Serve</a:t>
            </a:r>
            <a:endParaRPr/>
          </a:p>
        </p:txBody>
      </p:sp>
      <p:grpSp>
        <p:nvGrpSpPr>
          <p:cNvPr id="186" name="Google Shape;186;p20"/>
          <p:cNvGrpSpPr/>
          <p:nvPr/>
        </p:nvGrpSpPr>
        <p:grpSpPr>
          <a:xfrm>
            <a:off x="483291" y="1298055"/>
            <a:ext cx="2932360" cy="1429715"/>
            <a:chOff x="67" y="-13"/>
            <a:chExt cx="2932360" cy="1906286"/>
          </a:xfrm>
        </p:grpSpPr>
        <p:sp>
          <p:nvSpPr>
            <p:cNvPr id="187" name="Google Shape;187;p20"/>
            <p:cNvSpPr/>
            <p:nvPr/>
          </p:nvSpPr>
          <p:spPr>
            <a:xfrm rot="234097">
              <a:off x="51679" y="94369"/>
              <a:ext cx="2829137" cy="1613626"/>
            </a:xfrm>
            <a:custGeom>
              <a:rect b="b" l="l" r="r" t="t"/>
              <a:pathLst>
                <a:path extrusionOk="0" h="20684" w="20879">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88" name="Google Shape;188;p20"/>
            <p:cNvSpPr/>
            <p:nvPr/>
          </p:nvSpPr>
          <p:spPr>
            <a:xfrm rot="234465">
              <a:off x="799187" y="1544771"/>
              <a:ext cx="268524" cy="268524"/>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89" name="Google Shape;189;p20"/>
            <p:cNvSpPr/>
            <p:nvPr/>
          </p:nvSpPr>
          <p:spPr>
            <a:xfrm rot="236513">
              <a:off x="757645" y="1716329"/>
              <a:ext cx="178923" cy="178923"/>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90" name="Google Shape;190;p20"/>
            <p:cNvSpPr/>
            <p:nvPr/>
          </p:nvSpPr>
          <p:spPr>
            <a:xfrm rot="230376">
              <a:off x="766576" y="1813772"/>
              <a:ext cx="89601" cy="89601"/>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91" name="Google Shape;191;p20"/>
            <p:cNvSpPr/>
            <p:nvPr/>
          </p:nvSpPr>
          <p:spPr>
            <a:xfrm rot="234065">
              <a:off x="197792" y="178248"/>
              <a:ext cx="2592282" cy="1369914"/>
            </a:xfrm>
            <a:custGeom>
              <a:rect b="b" l="l" r="r" t="t"/>
              <a:pathLst>
                <a:path extrusionOk="0" h="21600" w="2160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92" name="Google Shape;192;p20"/>
            <p:cNvSpPr/>
            <p:nvPr/>
          </p:nvSpPr>
          <p:spPr>
            <a:xfrm rot="234308">
              <a:off x="446427" y="474512"/>
              <a:ext cx="1845685" cy="751752"/>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100"/>
                <a:buFont typeface="Century Gothic"/>
                <a:buNone/>
              </a:pPr>
              <a:r>
                <a:rPr b="0" i="0" lang="en" sz="2100" u="none" cap="none" strike="noStrike">
                  <a:solidFill>
                    <a:srgbClr val="000000"/>
                  </a:solidFill>
                  <a:latin typeface="Century Gothic"/>
                  <a:ea typeface="Century Gothic"/>
                  <a:cs typeface="Century Gothic"/>
                  <a:sym typeface="Century Gothic"/>
                </a:rPr>
                <a:t>Who are they?</a:t>
              </a:r>
              <a:endParaRPr/>
            </a:p>
          </p:txBody>
        </p:sp>
      </p:grpSp>
      <p:grpSp>
        <p:nvGrpSpPr>
          <p:cNvPr id="193" name="Google Shape;193;p20"/>
          <p:cNvGrpSpPr/>
          <p:nvPr/>
        </p:nvGrpSpPr>
        <p:grpSpPr>
          <a:xfrm>
            <a:off x="3958798" y="1203334"/>
            <a:ext cx="3298081" cy="1541264"/>
            <a:chOff x="53" y="-9"/>
            <a:chExt cx="3298081" cy="2055019"/>
          </a:xfrm>
        </p:grpSpPr>
        <p:sp>
          <p:nvSpPr>
            <p:cNvPr id="194" name="Google Shape;194;p20"/>
            <p:cNvSpPr/>
            <p:nvPr/>
          </p:nvSpPr>
          <p:spPr>
            <a:xfrm rot="481903">
              <a:off x="99285" y="208499"/>
              <a:ext cx="3099618" cy="1638004"/>
            </a:xfrm>
            <a:custGeom>
              <a:rect b="b" l="l" r="r" t="t"/>
              <a:pathLst>
                <a:path extrusionOk="0" h="20684" w="20879">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95" name="Google Shape;195;p20"/>
            <p:cNvSpPr/>
            <p:nvPr/>
          </p:nvSpPr>
          <p:spPr>
            <a:xfrm rot="482451">
              <a:off x="877948" y="1634911"/>
              <a:ext cx="272378" cy="272378"/>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96" name="Google Shape;196;p20"/>
            <p:cNvSpPr/>
            <p:nvPr/>
          </p:nvSpPr>
          <p:spPr>
            <a:xfrm rot="483795">
              <a:off x="821380" y="1800593"/>
              <a:ext cx="181797" cy="181797"/>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97" name="Google Shape;197;p20"/>
            <p:cNvSpPr/>
            <p:nvPr/>
          </p:nvSpPr>
          <p:spPr>
            <a:xfrm rot="478177">
              <a:off x="823709" y="1896870"/>
              <a:ext cx="90878" cy="90878"/>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98" name="Google Shape;198;p20"/>
            <p:cNvSpPr/>
            <p:nvPr/>
          </p:nvSpPr>
          <p:spPr>
            <a:xfrm rot="481862">
              <a:off x="261848" y="296049"/>
              <a:ext cx="2840120" cy="1390640"/>
            </a:xfrm>
            <a:custGeom>
              <a:rect b="b" l="l" r="r" t="t"/>
              <a:pathLst>
                <a:path extrusionOk="0" h="21600" w="2160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99" name="Google Shape;199;p20"/>
            <p:cNvSpPr/>
            <p:nvPr/>
          </p:nvSpPr>
          <p:spPr>
            <a:xfrm rot="482036">
              <a:off x="535674" y="591980"/>
              <a:ext cx="2022045" cy="751967"/>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100"/>
                <a:buFont typeface="Century Gothic"/>
                <a:buNone/>
              </a:pPr>
              <a:r>
                <a:rPr b="0" i="0" lang="en" sz="2100" u="none" cap="none" strike="noStrike">
                  <a:solidFill>
                    <a:srgbClr val="000000"/>
                  </a:solidFill>
                  <a:latin typeface="Century Gothic"/>
                  <a:ea typeface="Century Gothic"/>
                  <a:cs typeface="Century Gothic"/>
                  <a:sym typeface="Century Gothic"/>
                </a:rPr>
                <a:t>What is their story?</a:t>
              </a:r>
              <a:endParaRPr/>
            </a:p>
          </p:txBody>
        </p:sp>
      </p:grpSp>
      <p:grpSp>
        <p:nvGrpSpPr>
          <p:cNvPr id="200" name="Google Shape;200;p20"/>
          <p:cNvGrpSpPr/>
          <p:nvPr/>
        </p:nvGrpSpPr>
        <p:grpSpPr>
          <a:xfrm>
            <a:off x="835413" y="3261239"/>
            <a:ext cx="2975379" cy="1410208"/>
            <a:chOff x="62" y="-15"/>
            <a:chExt cx="2975379" cy="1880277"/>
          </a:xfrm>
        </p:grpSpPr>
        <p:sp>
          <p:nvSpPr>
            <p:cNvPr id="201" name="Google Shape;201;p20"/>
            <p:cNvSpPr/>
            <p:nvPr/>
          </p:nvSpPr>
          <p:spPr>
            <a:xfrm rot="223362">
              <a:off x="48709" y="91739"/>
              <a:ext cx="2878084" cy="1592149"/>
            </a:xfrm>
            <a:custGeom>
              <a:rect b="b" l="l" r="r" t="t"/>
              <a:pathLst>
                <a:path extrusionOk="0" h="20684" w="20879">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02" name="Google Shape;202;p20"/>
            <p:cNvSpPr/>
            <p:nvPr/>
          </p:nvSpPr>
          <p:spPr>
            <a:xfrm rot="222110">
              <a:off x="817288" y="1523651"/>
              <a:ext cx="264853" cy="264853"/>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03" name="Google Shape;203;p20"/>
            <p:cNvSpPr/>
            <p:nvPr/>
          </p:nvSpPr>
          <p:spPr>
            <a:xfrm rot="222236">
              <a:off x="774624" y="1692624"/>
              <a:ext cx="176469" cy="176469"/>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04" name="Google Shape;204;p20"/>
            <p:cNvSpPr/>
            <p:nvPr/>
          </p:nvSpPr>
          <p:spPr>
            <a:xfrm rot="221859">
              <a:off x="782352" y="1789120"/>
              <a:ext cx="88384" cy="88384"/>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05" name="Google Shape;205;p20"/>
            <p:cNvSpPr/>
            <p:nvPr/>
          </p:nvSpPr>
          <p:spPr>
            <a:xfrm rot="223375">
              <a:off x="197156" y="174485"/>
              <a:ext cx="2637147" cy="1351663"/>
            </a:xfrm>
            <a:custGeom>
              <a:rect b="b" l="l" r="r" t="t"/>
              <a:pathLst>
                <a:path extrusionOk="0" h="21600" w="2160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06" name="Google Shape;206;p20"/>
            <p:cNvSpPr/>
            <p:nvPr/>
          </p:nvSpPr>
          <p:spPr>
            <a:xfrm rot="223181">
              <a:off x="450082" y="461809"/>
              <a:ext cx="1877455" cy="751892"/>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100"/>
                <a:buFont typeface="Century Gothic"/>
                <a:buNone/>
              </a:pPr>
              <a:r>
                <a:rPr b="0" i="0" lang="en" sz="2100" u="none" cap="none" strike="noStrike">
                  <a:solidFill>
                    <a:srgbClr val="000000"/>
                  </a:solidFill>
                  <a:latin typeface="Century Gothic"/>
                  <a:ea typeface="Century Gothic"/>
                  <a:cs typeface="Century Gothic"/>
                  <a:sym typeface="Century Gothic"/>
                </a:rPr>
                <a:t>What draws you to them?</a:t>
              </a:r>
              <a:endParaRPr/>
            </a:p>
          </p:txBody>
        </p:sp>
      </p:grpSp>
      <p:grpSp>
        <p:nvGrpSpPr>
          <p:cNvPr id="207" name="Google Shape;207;p20"/>
          <p:cNvGrpSpPr/>
          <p:nvPr/>
        </p:nvGrpSpPr>
        <p:grpSpPr>
          <a:xfrm>
            <a:off x="4597779" y="2908081"/>
            <a:ext cx="3176029" cy="1641097"/>
            <a:chOff x="68" y="-16"/>
            <a:chExt cx="3176029" cy="2188129"/>
          </a:xfrm>
        </p:grpSpPr>
        <p:sp>
          <p:nvSpPr>
            <p:cNvPr id="208" name="Google Shape;208;p20"/>
            <p:cNvSpPr/>
            <p:nvPr/>
          </p:nvSpPr>
          <p:spPr>
            <a:xfrm rot="253262">
              <a:off x="64088" y="109645"/>
              <a:ext cx="3047989" cy="1852001"/>
            </a:xfrm>
            <a:custGeom>
              <a:rect b="b" l="l" r="r" t="t"/>
              <a:pathLst>
                <a:path extrusionOk="0" h="20684" w="20879">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09" name="Google Shape;209;p20"/>
            <p:cNvSpPr/>
            <p:nvPr/>
          </p:nvSpPr>
          <p:spPr>
            <a:xfrm rot="254678">
              <a:off x="851340" y="1772982"/>
              <a:ext cx="308045" cy="308045"/>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10" name="Google Shape;210;p20"/>
            <p:cNvSpPr/>
            <p:nvPr/>
          </p:nvSpPr>
          <p:spPr>
            <a:xfrm rot="251217">
              <a:off x="807899" y="1970450"/>
              <a:ext cx="205448" cy="205448"/>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11" name="Google Shape;211;p20"/>
            <p:cNvSpPr/>
            <p:nvPr/>
          </p:nvSpPr>
          <p:spPr>
            <a:xfrm rot="251584">
              <a:off x="820199" y="2081926"/>
              <a:ext cx="102575" cy="102575"/>
            </a:xfrm>
            <a:prstGeom prst="ellipse">
              <a:avLst/>
            </a:prstGeom>
            <a:solidFill>
              <a:srgbClr val="E0EBF6"/>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12" name="Google Shape;212;p20"/>
            <p:cNvSpPr/>
            <p:nvPr/>
          </p:nvSpPr>
          <p:spPr>
            <a:xfrm rot="253283">
              <a:off x="221937" y="205988"/>
              <a:ext cx="2792789" cy="1572316"/>
            </a:xfrm>
            <a:custGeom>
              <a:rect b="b" l="l" r="r" t="t"/>
              <a:pathLst>
                <a:path extrusionOk="0" h="21600" w="2160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13" name="Google Shape;213;p20"/>
            <p:cNvSpPr/>
            <p:nvPr/>
          </p:nvSpPr>
          <p:spPr>
            <a:xfrm rot="253341">
              <a:off x="490060" y="436254"/>
              <a:ext cx="1988397" cy="1082025"/>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100"/>
                <a:buFont typeface="Century Gothic"/>
                <a:buNone/>
              </a:pPr>
              <a:r>
                <a:rPr b="0" i="0" lang="en" sz="2100" u="none" cap="none" strike="noStrike">
                  <a:solidFill>
                    <a:srgbClr val="000000"/>
                  </a:solidFill>
                  <a:latin typeface="Century Gothic"/>
                  <a:ea typeface="Century Gothic"/>
                  <a:cs typeface="Century Gothic"/>
                  <a:sym typeface="Century Gothic"/>
                </a:rPr>
                <a:t>What about them drives you nuts?</a:t>
              </a:r>
              <a:endParaRPr/>
            </a:p>
          </p:txBody>
        </p:sp>
      </p:gr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idx="4294967295" type="sldNum"/>
          </p:nvPr>
        </p:nvSpPr>
        <p:spPr>
          <a:xfrm>
            <a:off x="457198" y="4965612"/>
            <a:ext cx="1533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219" name="Google Shape;219;p21"/>
          <p:cNvSpPr txBox="1"/>
          <p:nvPr>
            <p:ph type="title"/>
          </p:nvPr>
        </p:nvSpPr>
        <p:spPr>
          <a:xfrm>
            <a:off x="457188" y="134275"/>
            <a:ext cx="8229600" cy="866100"/>
          </a:xfrm>
          <a:prstGeom prst="rect">
            <a:avLst/>
          </a:prstGeom>
          <a:noFill/>
          <a:ln>
            <a:noFill/>
          </a:ln>
        </p:spPr>
        <p:txBody>
          <a:bodyPr anchorCtr="0" anchor="b" bIns="45700" lIns="45700" spcFirstLastPara="1" rIns="45700" wrap="square" tIns="45700">
            <a:normAutofit fontScale="90000"/>
          </a:bodyPr>
          <a:lstStyle/>
          <a:p>
            <a:pPr indent="0" lvl="0" marL="0" rtl="0" algn="l">
              <a:lnSpc>
                <a:spcPct val="100000"/>
              </a:lnSpc>
              <a:spcBef>
                <a:spcPts val="0"/>
              </a:spcBef>
              <a:spcAft>
                <a:spcPts val="0"/>
              </a:spcAft>
              <a:buClr>
                <a:schemeClr val="accent1"/>
              </a:buClr>
              <a:buSzPct val="100000"/>
              <a:buFont typeface="Century Gothic"/>
              <a:buNone/>
            </a:pPr>
            <a:r>
              <a:rPr i="0" lang="en" sz="3200" u="none" cap="none" strike="noStrike">
                <a:solidFill>
                  <a:schemeClr val="accent1"/>
                </a:solidFill>
              </a:rPr>
              <a:t>Adverse Childhood Experiences Study (ACES)</a:t>
            </a:r>
            <a:endParaRPr/>
          </a:p>
        </p:txBody>
      </p:sp>
      <p:sp>
        <p:nvSpPr>
          <p:cNvPr id="220" name="Google Shape;220;p21"/>
          <p:cNvSpPr txBox="1"/>
          <p:nvPr>
            <p:ph idx="1" type="body"/>
          </p:nvPr>
        </p:nvSpPr>
        <p:spPr>
          <a:xfrm>
            <a:off x="457200" y="1101161"/>
            <a:ext cx="7210500" cy="36294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0000"/>
              </a:buClr>
              <a:buSzPts val="1900"/>
              <a:buFont typeface="Century Gothic"/>
              <a:buNone/>
            </a:pPr>
            <a:r>
              <a:rPr lang="en" sz="1900"/>
              <a:t>CDC-Kaiser Permanente</a:t>
            </a:r>
            <a:endParaRPr/>
          </a:p>
          <a:p>
            <a:pPr indent="0" lvl="0" marL="0" rtl="0" algn="l">
              <a:lnSpc>
                <a:spcPct val="100000"/>
              </a:lnSpc>
              <a:spcBef>
                <a:spcPts val="500"/>
              </a:spcBef>
              <a:spcAft>
                <a:spcPts val="0"/>
              </a:spcAft>
              <a:buClr>
                <a:srgbClr val="000000"/>
              </a:buClr>
              <a:buSzPts val="1900"/>
              <a:buFont typeface="Century Gothic"/>
              <a:buNone/>
            </a:pPr>
            <a:r>
              <a:rPr lang="en" sz="1900"/>
              <a:t>    ACE Study (1998)*</a:t>
            </a:r>
            <a:endParaRPr/>
          </a:p>
          <a:p>
            <a:pPr indent="0" lvl="0" marL="0" rtl="0" algn="l">
              <a:lnSpc>
                <a:spcPct val="100000"/>
              </a:lnSpc>
              <a:spcBef>
                <a:spcPts val="500"/>
              </a:spcBef>
              <a:spcAft>
                <a:spcPts val="0"/>
              </a:spcAft>
              <a:buClr>
                <a:srgbClr val="000000"/>
              </a:buClr>
              <a:buSzPts val="2000"/>
              <a:buFont typeface="Century Gothic"/>
              <a:buNone/>
            </a:pPr>
            <a:r>
              <a:t/>
            </a:r>
            <a:endParaRPr/>
          </a:p>
          <a:p>
            <a:pPr indent="0" lvl="0" marL="0" rtl="0" algn="l">
              <a:lnSpc>
                <a:spcPct val="100000"/>
              </a:lnSpc>
              <a:spcBef>
                <a:spcPts val="500"/>
              </a:spcBef>
              <a:spcAft>
                <a:spcPts val="0"/>
              </a:spcAft>
              <a:buClr>
                <a:srgbClr val="000000"/>
              </a:buClr>
              <a:buSzPts val="1900"/>
              <a:buFont typeface="Century Gothic"/>
              <a:buNone/>
            </a:pPr>
            <a:r>
              <a:rPr lang="en" sz="1900"/>
              <a:t>Findings: adverse childhood </a:t>
            </a:r>
            <a:endParaRPr/>
          </a:p>
          <a:p>
            <a:pPr indent="0" lvl="0" marL="0" rtl="0" algn="l">
              <a:lnSpc>
                <a:spcPct val="100000"/>
              </a:lnSpc>
              <a:spcBef>
                <a:spcPts val="500"/>
              </a:spcBef>
              <a:spcAft>
                <a:spcPts val="0"/>
              </a:spcAft>
              <a:buClr>
                <a:srgbClr val="000000"/>
              </a:buClr>
              <a:buSzPts val="1900"/>
              <a:buFont typeface="Century Gothic"/>
              <a:buNone/>
            </a:pPr>
            <a:r>
              <a:rPr lang="en" sz="1900"/>
              <a:t>   events have a direct correlation </a:t>
            </a:r>
            <a:endParaRPr/>
          </a:p>
          <a:p>
            <a:pPr indent="0" lvl="0" marL="0" rtl="0" algn="l">
              <a:lnSpc>
                <a:spcPct val="100000"/>
              </a:lnSpc>
              <a:spcBef>
                <a:spcPts val="500"/>
              </a:spcBef>
              <a:spcAft>
                <a:spcPts val="0"/>
              </a:spcAft>
              <a:buClr>
                <a:srgbClr val="000000"/>
              </a:buClr>
              <a:buSzPts val="1900"/>
              <a:buFont typeface="Century Gothic"/>
              <a:buNone/>
            </a:pPr>
            <a:r>
              <a:rPr lang="en" sz="1900"/>
              <a:t>   to negative outcomes in </a:t>
            </a:r>
            <a:endParaRPr/>
          </a:p>
          <a:p>
            <a:pPr indent="0" lvl="0" marL="0" rtl="0" algn="l">
              <a:lnSpc>
                <a:spcPct val="100000"/>
              </a:lnSpc>
              <a:spcBef>
                <a:spcPts val="500"/>
              </a:spcBef>
              <a:spcAft>
                <a:spcPts val="0"/>
              </a:spcAft>
              <a:buClr>
                <a:srgbClr val="000000"/>
              </a:buClr>
              <a:buSzPts val="1900"/>
              <a:buFont typeface="Century Gothic"/>
              <a:buNone/>
            </a:pPr>
            <a:r>
              <a:rPr lang="en" sz="1900"/>
              <a:t>   adulthood</a:t>
            </a:r>
            <a:endParaRPr/>
          </a:p>
          <a:p>
            <a:pPr indent="0" lvl="0" marL="0" rtl="0" algn="l">
              <a:lnSpc>
                <a:spcPct val="100000"/>
              </a:lnSpc>
              <a:spcBef>
                <a:spcPts val="500"/>
              </a:spcBef>
              <a:spcAft>
                <a:spcPts val="0"/>
              </a:spcAft>
              <a:buClr>
                <a:srgbClr val="000000"/>
              </a:buClr>
              <a:buSzPts val="1400"/>
              <a:buFont typeface="Century Gothic"/>
              <a:buNone/>
            </a:pPr>
            <a:r>
              <a:rPr lang="en" sz="1400"/>
              <a:t>*Felitti et al. 1998</a:t>
            </a:r>
            <a:endParaRPr sz="1400"/>
          </a:p>
          <a:p>
            <a:pPr indent="0" lvl="0" marL="0" rtl="0" algn="l">
              <a:lnSpc>
                <a:spcPct val="100000"/>
              </a:lnSpc>
              <a:spcBef>
                <a:spcPts val="500"/>
              </a:spcBef>
              <a:spcAft>
                <a:spcPts val="0"/>
              </a:spcAft>
              <a:buClr>
                <a:srgbClr val="000000"/>
              </a:buClr>
              <a:buSzPts val="1400"/>
              <a:buFont typeface="Century Gothic"/>
              <a:buNone/>
            </a:pPr>
            <a:r>
              <a:t/>
            </a:r>
            <a:endParaRPr sz="1400"/>
          </a:p>
          <a:p>
            <a:pPr indent="0" lvl="0" marL="0" rtl="0" algn="l">
              <a:lnSpc>
                <a:spcPct val="100000"/>
              </a:lnSpc>
              <a:spcBef>
                <a:spcPts val="500"/>
              </a:spcBef>
              <a:spcAft>
                <a:spcPts val="0"/>
              </a:spcAft>
              <a:buClr>
                <a:srgbClr val="000000"/>
              </a:buClr>
              <a:buSzPts val="1400"/>
              <a:buFont typeface="Century Gothic"/>
              <a:buNone/>
            </a:pPr>
            <a:r>
              <a:rPr lang="en" sz="1900" u="sng">
                <a:solidFill>
                  <a:schemeClr val="hlink"/>
                </a:solidFill>
                <a:hlinkClick r:id="rId3"/>
              </a:rPr>
              <a:t>Ted Talk: How Childhood Trauma Affects Health Across a Lifetime- Dr. Nadine Burke-Harris </a:t>
            </a:r>
            <a:endParaRPr sz="1900"/>
          </a:p>
          <a:p>
            <a:pPr indent="0" lvl="0" marL="0" rtl="0" algn="l">
              <a:lnSpc>
                <a:spcPct val="100000"/>
              </a:lnSpc>
              <a:spcBef>
                <a:spcPts val="500"/>
              </a:spcBef>
              <a:spcAft>
                <a:spcPts val="0"/>
              </a:spcAft>
              <a:buClr>
                <a:srgbClr val="000000"/>
              </a:buClr>
              <a:buSzPts val="1400"/>
              <a:buFont typeface="Century Gothic"/>
              <a:buNone/>
            </a:pPr>
            <a:r>
              <a:t/>
            </a:r>
            <a:endParaRPr sz="1400"/>
          </a:p>
        </p:txBody>
      </p:sp>
      <p:pic>
        <p:nvPicPr>
          <p:cNvPr id="221" name="Google Shape;221;p21"/>
          <p:cNvPicPr preferRelativeResize="0"/>
          <p:nvPr/>
        </p:nvPicPr>
        <p:blipFill rotWithShape="1">
          <a:blip r:embed="rId4">
            <a:alphaModFix/>
          </a:blip>
          <a:srcRect b="0" l="0" r="0" t="0"/>
          <a:stretch/>
        </p:blipFill>
        <p:spPr>
          <a:xfrm>
            <a:off x="4572002" y="1309144"/>
            <a:ext cx="2861221" cy="23611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2"/>
          <p:cNvSpPr txBox="1"/>
          <p:nvPr>
            <p:ph idx="4294967295" type="sldNum"/>
          </p:nvPr>
        </p:nvSpPr>
        <p:spPr>
          <a:xfrm>
            <a:off x="457198" y="4965612"/>
            <a:ext cx="1533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227" name="Google Shape;227;p22"/>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i="0" lang="en" sz="3200" u="none" cap="none" strike="noStrike">
                <a:solidFill>
                  <a:schemeClr val="accent1"/>
                </a:solidFill>
              </a:rPr>
              <a:t>Types of Toxic and Traumatic Stress</a:t>
            </a:r>
            <a:endParaRPr/>
          </a:p>
        </p:txBody>
      </p:sp>
      <p:pic>
        <p:nvPicPr>
          <p:cNvPr id="228" name="Google Shape;228;p22"/>
          <p:cNvPicPr preferRelativeResize="0"/>
          <p:nvPr/>
        </p:nvPicPr>
        <p:blipFill rotWithShape="1">
          <a:blip r:embed="rId3">
            <a:alphaModFix/>
          </a:blip>
          <a:srcRect b="0" l="0" r="0" t="0"/>
          <a:stretch/>
        </p:blipFill>
        <p:spPr>
          <a:xfrm>
            <a:off x="2514600" y="1324701"/>
            <a:ext cx="4119574" cy="3069350"/>
          </a:xfrm>
          <a:prstGeom prst="rect">
            <a:avLst/>
          </a:prstGeom>
          <a:noFill/>
          <a:ln>
            <a:noFill/>
          </a:ln>
        </p:spPr>
      </p:pic>
      <p:sp>
        <p:nvSpPr>
          <p:cNvPr id="229" name="Google Shape;229;p22"/>
          <p:cNvSpPr/>
          <p:nvPr/>
        </p:nvSpPr>
        <p:spPr>
          <a:xfrm>
            <a:off x="728710" y="2370082"/>
            <a:ext cx="1797600" cy="3162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100"/>
              <a:buFont typeface="Century Gothic"/>
              <a:buNone/>
            </a:pPr>
            <a:r>
              <a:rPr i="0" lang="en" sz="2100" u="none" cap="none" strike="noStrike">
                <a:solidFill>
                  <a:schemeClr val="lt1"/>
                </a:solidFill>
                <a:latin typeface="Lato"/>
                <a:ea typeface="Lato"/>
                <a:cs typeface="Lato"/>
                <a:sym typeface="Lato"/>
              </a:rPr>
              <a:t>Death/ Loss</a:t>
            </a:r>
            <a:endParaRPr>
              <a:solidFill>
                <a:schemeClr val="lt1"/>
              </a:solidFill>
              <a:latin typeface="Lato"/>
              <a:ea typeface="Lato"/>
              <a:cs typeface="Lato"/>
              <a:sym typeface="Lato"/>
            </a:endParaRPr>
          </a:p>
        </p:txBody>
      </p:sp>
      <p:sp>
        <p:nvSpPr>
          <p:cNvPr id="230" name="Google Shape;230;p22"/>
          <p:cNvSpPr/>
          <p:nvPr/>
        </p:nvSpPr>
        <p:spPr>
          <a:xfrm>
            <a:off x="7280032" y="2381362"/>
            <a:ext cx="2048400" cy="3162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100"/>
              <a:buFont typeface="Century Gothic"/>
              <a:buNone/>
            </a:pPr>
            <a:r>
              <a:rPr i="0" lang="en" sz="2100" u="none" cap="none" strike="noStrike">
                <a:solidFill>
                  <a:schemeClr val="lt1"/>
                </a:solidFill>
                <a:latin typeface="Lato"/>
                <a:ea typeface="Lato"/>
                <a:cs typeface="Lato"/>
                <a:sym typeface="Lato"/>
              </a:rPr>
              <a:t>Racism</a:t>
            </a:r>
            <a:endParaRPr>
              <a:solidFill>
                <a:schemeClr val="lt1"/>
              </a:solidFill>
              <a:latin typeface="Lato"/>
              <a:ea typeface="Lato"/>
              <a:cs typeface="Lato"/>
              <a:sym typeface="Lato"/>
            </a:endParaRPr>
          </a:p>
        </p:txBody>
      </p:sp>
      <p:sp>
        <p:nvSpPr>
          <p:cNvPr id="231" name="Google Shape;231;p22"/>
          <p:cNvSpPr/>
          <p:nvPr/>
        </p:nvSpPr>
        <p:spPr>
          <a:xfrm>
            <a:off x="768150" y="3090783"/>
            <a:ext cx="1797600" cy="3162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100"/>
              <a:buFont typeface="Century Gothic"/>
              <a:buNone/>
            </a:pPr>
            <a:r>
              <a:rPr i="0" lang="en" sz="2100" u="none" cap="none" strike="noStrike">
                <a:solidFill>
                  <a:schemeClr val="lt1"/>
                </a:solidFill>
                <a:latin typeface="Lato"/>
                <a:ea typeface="Lato"/>
                <a:cs typeface="Lato"/>
                <a:sym typeface="Lato"/>
              </a:rPr>
              <a:t>Divorce</a:t>
            </a:r>
            <a:endParaRPr>
              <a:solidFill>
                <a:schemeClr val="lt1"/>
              </a:solidFill>
              <a:latin typeface="Lato"/>
              <a:ea typeface="Lato"/>
              <a:cs typeface="Lato"/>
              <a:sym typeface="Lato"/>
            </a:endParaRPr>
          </a:p>
        </p:txBody>
      </p:sp>
      <p:sp>
        <p:nvSpPr>
          <p:cNvPr id="232" name="Google Shape;232;p22"/>
          <p:cNvSpPr/>
          <p:nvPr/>
        </p:nvSpPr>
        <p:spPr>
          <a:xfrm>
            <a:off x="5235325" y="4330713"/>
            <a:ext cx="1842300" cy="564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100"/>
              <a:buFont typeface="Century Gothic"/>
              <a:buNone/>
            </a:pPr>
            <a:r>
              <a:rPr i="0" lang="en" sz="2100" u="none" cap="none" strike="noStrike">
                <a:solidFill>
                  <a:schemeClr val="lt1"/>
                </a:solidFill>
                <a:latin typeface="Lato"/>
                <a:ea typeface="Lato"/>
                <a:cs typeface="Lato"/>
                <a:sym typeface="Lato"/>
              </a:rPr>
              <a:t>Vehicle Accident</a:t>
            </a:r>
            <a:endParaRPr>
              <a:solidFill>
                <a:schemeClr val="lt1"/>
              </a:solidFill>
              <a:latin typeface="Lato"/>
              <a:ea typeface="Lato"/>
              <a:cs typeface="Lato"/>
              <a:sym typeface="Lato"/>
            </a:endParaRPr>
          </a:p>
        </p:txBody>
      </p:sp>
      <p:sp>
        <p:nvSpPr>
          <p:cNvPr id="233" name="Google Shape;233;p22"/>
          <p:cNvSpPr/>
          <p:nvPr/>
        </p:nvSpPr>
        <p:spPr>
          <a:xfrm>
            <a:off x="2106724" y="4511383"/>
            <a:ext cx="2236200" cy="3162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100"/>
              <a:buFont typeface="Century Gothic"/>
              <a:buNone/>
            </a:pPr>
            <a:r>
              <a:rPr i="0" lang="en" sz="2100" u="none" cap="none" strike="noStrike">
                <a:solidFill>
                  <a:schemeClr val="lt1"/>
                </a:solidFill>
                <a:latin typeface="Lato"/>
                <a:ea typeface="Lato"/>
                <a:cs typeface="Lato"/>
                <a:sym typeface="Lato"/>
              </a:rPr>
              <a:t>Natural Disaster</a:t>
            </a:r>
            <a:endParaRPr>
              <a:solidFill>
                <a:schemeClr val="lt1"/>
              </a:solidFill>
              <a:latin typeface="Lato"/>
              <a:ea typeface="Lato"/>
              <a:cs typeface="Lato"/>
              <a:sym typeface="Lato"/>
            </a:endParaRPr>
          </a:p>
        </p:txBody>
      </p:sp>
      <p:sp>
        <p:nvSpPr>
          <p:cNvPr id="234" name="Google Shape;234;p22"/>
          <p:cNvSpPr/>
          <p:nvPr/>
        </p:nvSpPr>
        <p:spPr>
          <a:xfrm>
            <a:off x="7336949" y="3046732"/>
            <a:ext cx="1382700" cy="3162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100"/>
              <a:buFont typeface="Century Gothic"/>
              <a:buNone/>
            </a:pPr>
            <a:r>
              <a:rPr i="0" lang="en" sz="2100" u="none" cap="none" strike="noStrike">
                <a:solidFill>
                  <a:schemeClr val="lt1"/>
                </a:solidFill>
                <a:latin typeface="Lato"/>
                <a:ea typeface="Lato"/>
                <a:cs typeface="Lato"/>
                <a:sym typeface="Lato"/>
              </a:rPr>
              <a:t>Fire</a:t>
            </a:r>
            <a:endParaRPr>
              <a:solidFill>
                <a:schemeClr val="lt1"/>
              </a:solidFill>
              <a:latin typeface="Lato"/>
              <a:ea typeface="Lato"/>
              <a:cs typeface="Lato"/>
              <a:sym typeface="Lato"/>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ph idx="4294967295" type="sldNum"/>
          </p:nvPr>
        </p:nvSpPr>
        <p:spPr>
          <a:xfrm>
            <a:off x="457198" y="4965612"/>
            <a:ext cx="202800" cy="154500"/>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100000"/>
              </a:lnSpc>
              <a:spcBef>
                <a:spcPts val="0"/>
              </a:spcBef>
              <a:spcAft>
                <a:spcPts val="0"/>
              </a:spcAft>
              <a:buClr>
                <a:srgbClr val="000000"/>
              </a:buClr>
              <a:buSzPct val="100000"/>
              <a:buFont typeface="Century Gothic"/>
              <a:buNone/>
            </a:pPr>
            <a:fld id="{00000000-1234-1234-1234-123412341234}" type="slidenum">
              <a:rPr lang="en" sz="700">
                <a:latin typeface="Century Gothic"/>
                <a:ea typeface="Century Gothic"/>
                <a:cs typeface="Century Gothic"/>
                <a:sym typeface="Century Gothic"/>
              </a:rPr>
              <a:t>‹#›</a:t>
            </a:fld>
            <a:endParaRPr/>
          </a:p>
        </p:txBody>
      </p:sp>
      <p:sp>
        <p:nvSpPr>
          <p:cNvPr id="240" name="Google Shape;240;p23"/>
          <p:cNvSpPr txBox="1"/>
          <p:nvPr>
            <p:ph type="title"/>
          </p:nvPr>
        </p:nvSpPr>
        <p:spPr>
          <a:xfrm>
            <a:off x="486063" y="0"/>
            <a:ext cx="8229600" cy="8661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3200"/>
              <a:buFont typeface="Century Gothic"/>
              <a:buNone/>
            </a:pPr>
            <a:r>
              <a:rPr b="0" i="0" lang="en" sz="3200" u="none" cap="none" strike="noStrike">
                <a:solidFill>
                  <a:schemeClr val="accent1"/>
                </a:solidFill>
                <a:latin typeface="Century Gothic"/>
                <a:ea typeface="Century Gothic"/>
                <a:cs typeface="Century Gothic"/>
                <a:sym typeface="Century Gothic"/>
              </a:rPr>
              <a:t>Impacts of Traumatic Stress </a:t>
            </a:r>
            <a:endParaRPr/>
          </a:p>
        </p:txBody>
      </p:sp>
      <p:sp>
        <p:nvSpPr>
          <p:cNvPr id="241" name="Google Shape;241;p23"/>
          <p:cNvSpPr/>
          <p:nvPr/>
        </p:nvSpPr>
        <p:spPr>
          <a:xfrm>
            <a:off x="4122766" y="2171700"/>
            <a:ext cx="708600" cy="445800"/>
          </a:xfrm>
          <a:prstGeom prst="rightArrow">
            <a:avLst>
              <a:gd fmla="val 50000" name="adj1"/>
              <a:gd fmla="val 50000" name="adj2"/>
            </a:avLst>
          </a:prstGeom>
          <a:solidFill>
            <a:schemeClr val="accent1"/>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42" name="Google Shape;242;p23"/>
          <p:cNvSpPr/>
          <p:nvPr/>
        </p:nvSpPr>
        <p:spPr>
          <a:xfrm>
            <a:off x="4114800" y="2760282"/>
            <a:ext cx="708600" cy="445800"/>
          </a:xfrm>
          <a:prstGeom prst="rightArrow">
            <a:avLst>
              <a:gd fmla="val 50000" name="adj1"/>
              <a:gd fmla="val 50000" name="adj2"/>
            </a:avLst>
          </a:prstGeom>
          <a:solidFill>
            <a:schemeClr val="accent1"/>
          </a:solidFill>
          <a:ln cap="flat" cmpd="sng" w="25400">
            <a:solidFill>
              <a:srgbClr val="48739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pic>
        <p:nvPicPr>
          <p:cNvPr id="243" name="Google Shape;243;p23"/>
          <p:cNvPicPr preferRelativeResize="0"/>
          <p:nvPr/>
        </p:nvPicPr>
        <p:blipFill rotWithShape="1">
          <a:blip r:embed="rId3">
            <a:alphaModFix/>
          </a:blip>
          <a:srcRect b="0" l="0" r="0" t="0"/>
          <a:stretch/>
        </p:blipFill>
        <p:spPr>
          <a:xfrm>
            <a:off x="5159302" y="1262375"/>
            <a:ext cx="3704099" cy="3115651"/>
          </a:xfrm>
          <a:prstGeom prst="rect">
            <a:avLst/>
          </a:prstGeom>
          <a:noFill/>
          <a:ln>
            <a:noFill/>
          </a:ln>
        </p:spPr>
      </p:pic>
      <p:pic>
        <p:nvPicPr>
          <p:cNvPr id="244" name="Google Shape;244;p23"/>
          <p:cNvPicPr preferRelativeResize="0"/>
          <p:nvPr/>
        </p:nvPicPr>
        <p:blipFill rotWithShape="1">
          <a:blip r:embed="rId4">
            <a:alphaModFix/>
          </a:blip>
          <a:srcRect b="0" l="0" r="0" t="0"/>
          <a:stretch/>
        </p:blipFill>
        <p:spPr>
          <a:xfrm>
            <a:off x="128701" y="1786122"/>
            <a:ext cx="3517925" cy="1887300"/>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